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64" r:id="rId4"/>
    <p:sldId id="280" r:id="rId5"/>
    <p:sldId id="260" r:id="rId6"/>
    <p:sldId id="261" r:id="rId7"/>
    <p:sldId id="281" r:id="rId8"/>
    <p:sldId id="262" r:id="rId9"/>
    <p:sldId id="269" r:id="rId10"/>
    <p:sldId id="291" r:id="rId11"/>
    <p:sldId id="265" r:id="rId12"/>
    <p:sldId id="282" r:id="rId13"/>
    <p:sldId id="267" r:id="rId14"/>
    <p:sldId id="270" r:id="rId15"/>
    <p:sldId id="283" r:id="rId16"/>
    <p:sldId id="272" r:id="rId17"/>
    <p:sldId id="284" r:id="rId18"/>
    <p:sldId id="259" r:id="rId19"/>
    <p:sldId id="290" r:id="rId20"/>
    <p:sldId id="275" r:id="rId21"/>
    <p:sldId id="279" r:id="rId22"/>
    <p:sldId id="274" r:id="rId23"/>
    <p:sldId id="286" r:id="rId24"/>
    <p:sldId id="278" r:id="rId25"/>
    <p:sldId id="276" r:id="rId26"/>
    <p:sldId id="277" r:id="rId27"/>
    <p:sldId id="285" r:id="rId28"/>
    <p:sldId id="273" r:id="rId29"/>
    <p:sldId id="288" r:id="rId30"/>
    <p:sldId id="287" r:id="rId31"/>
    <p:sldId id="263" r:id="rId32"/>
    <p:sldId id="289" r:id="rId3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4948" autoAdjust="0"/>
  </p:normalViewPr>
  <p:slideViewPr>
    <p:cSldViewPr snapToGrid="0">
      <p:cViewPr varScale="1">
        <p:scale>
          <a:sx n="76" d="100"/>
          <a:sy n="76" d="100"/>
        </p:scale>
        <p:origin x="1896" y="84"/>
      </p:cViewPr>
      <p:guideLst/>
    </p:cSldViewPr>
  </p:slideViewPr>
  <p:notesTextViewPr>
    <p:cViewPr>
      <p:scale>
        <a:sx n="1" d="1"/>
        <a:sy n="1" d="1"/>
      </p:scale>
      <p:origin x="0" y="0"/>
    </p:cViewPr>
  </p:notesTextViewPr>
  <p:notesViewPr>
    <p:cSldViewPr snapToGrid="0">
      <p:cViewPr varScale="1">
        <p:scale>
          <a:sx n="82" d="100"/>
          <a:sy n="82" d="100"/>
        </p:scale>
        <p:origin x="397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1DFE4-C160-2481-D67D-BB2FE87DD4F6}"/>
              </a:ext>
            </a:extLst>
          </p:cNvPr>
          <p:cNvSpPr>
            <a:spLocks noGrp="1"/>
          </p:cNvSpPr>
          <p:nvPr>
            <p:ph type="hdr" sz="quarter"/>
          </p:nvPr>
        </p:nvSpPr>
        <p:spPr>
          <a:xfrm>
            <a:off x="0" y="0"/>
            <a:ext cx="2947088" cy="498555"/>
          </a:xfrm>
          <a:prstGeom prst="rect">
            <a:avLst/>
          </a:prstGeom>
        </p:spPr>
        <p:txBody>
          <a:bodyPr vert="horz" lIns="91449" tIns="45725" rIns="91449" bIns="45725" rtlCol="0"/>
          <a:lstStyle>
            <a:lvl1pPr algn="l">
              <a:defRPr sz="1200"/>
            </a:lvl1pPr>
          </a:lstStyle>
          <a:p>
            <a:endParaRPr lang="en-GB"/>
          </a:p>
        </p:txBody>
      </p:sp>
      <p:sp>
        <p:nvSpPr>
          <p:cNvPr id="3" name="Date Placeholder 2">
            <a:extLst>
              <a:ext uri="{FF2B5EF4-FFF2-40B4-BE49-F238E27FC236}">
                <a16:creationId xmlns:a16="http://schemas.microsoft.com/office/drawing/2014/main" id="{F937A705-FE95-2D06-A6A7-B38AF938FB03}"/>
              </a:ext>
            </a:extLst>
          </p:cNvPr>
          <p:cNvSpPr>
            <a:spLocks noGrp="1"/>
          </p:cNvSpPr>
          <p:nvPr>
            <p:ph type="dt" sz="quarter" idx="1"/>
          </p:nvPr>
        </p:nvSpPr>
        <p:spPr>
          <a:xfrm>
            <a:off x="3850587" y="0"/>
            <a:ext cx="2947088" cy="498555"/>
          </a:xfrm>
          <a:prstGeom prst="rect">
            <a:avLst/>
          </a:prstGeom>
        </p:spPr>
        <p:txBody>
          <a:bodyPr vert="horz" lIns="91449" tIns="45725" rIns="91449" bIns="45725" rtlCol="0"/>
          <a:lstStyle>
            <a:lvl1pPr algn="r">
              <a:defRPr sz="1200"/>
            </a:lvl1pPr>
          </a:lstStyle>
          <a:p>
            <a:fld id="{20ADE84E-F620-47DE-A210-647C6444A2F6}" type="datetimeFigureOut">
              <a:rPr lang="en-GB" smtClean="0"/>
              <a:t>04/09/2024</a:t>
            </a:fld>
            <a:endParaRPr lang="en-GB"/>
          </a:p>
        </p:txBody>
      </p:sp>
      <p:sp>
        <p:nvSpPr>
          <p:cNvPr id="4" name="Footer Placeholder 3">
            <a:extLst>
              <a:ext uri="{FF2B5EF4-FFF2-40B4-BE49-F238E27FC236}">
                <a16:creationId xmlns:a16="http://schemas.microsoft.com/office/drawing/2014/main" id="{77A1AECD-2CBD-337F-F354-D0DDF1D919A1}"/>
              </a:ext>
            </a:extLst>
          </p:cNvPr>
          <p:cNvSpPr>
            <a:spLocks noGrp="1"/>
          </p:cNvSpPr>
          <p:nvPr>
            <p:ph type="ftr" sz="quarter" idx="2"/>
          </p:nvPr>
        </p:nvSpPr>
        <p:spPr>
          <a:xfrm>
            <a:off x="0" y="9431259"/>
            <a:ext cx="2947088" cy="498555"/>
          </a:xfrm>
          <a:prstGeom prst="rect">
            <a:avLst/>
          </a:prstGeom>
        </p:spPr>
        <p:txBody>
          <a:bodyPr vert="horz" lIns="91449" tIns="45725" rIns="91449" bIns="4572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DCFBFC3-3F33-B9CB-88A8-09EE04A0722F}"/>
              </a:ext>
            </a:extLst>
          </p:cNvPr>
          <p:cNvSpPr>
            <a:spLocks noGrp="1"/>
          </p:cNvSpPr>
          <p:nvPr>
            <p:ph type="sldNum" sz="quarter" idx="3"/>
          </p:nvPr>
        </p:nvSpPr>
        <p:spPr>
          <a:xfrm>
            <a:off x="3850587" y="9431259"/>
            <a:ext cx="2947088" cy="498555"/>
          </a:xfrm>
          <a:prstGeom prst="rect">
            <a:avLst/>
          </a:prstGeom>
        </p:spPr>
        <p:txBody>
          <a:bodyPr vert="horz" lIns="91449" tIns="45725" rIns="91449" bIns="45725" rtlCol="0" anchor="b"/>
          <a:lstStyle>
            <a:lvl1pPr algn="r">
              <a:defRPr sz="1200"/>
            </a:lvl1pPr>
          </a:lstStyle>
          <a:p>
            <a:fld id="{49CE6C8F-AE0F-49A2-AD1D-F09B272B028B}" type="slidenum">
              <a:rPr lang="en-GB" smtClean="0"/>
              <a:t>‹#›</a:t>
            </a:fld>
            <a:endParaRPr lang="en-GB"/>
          </a:p>
        </p:txBody>
      </p:sp>
    </p:spTree>
    <p:extLst>
      <p:ext uri="{BB962C8B-B14F-4D97-AF65-F5344CB8AC3E}">
        <p14:creationId xmlns:p14="http://schemas.microsoft.com/office/powerpoint/2010/main" val="3670273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8555"/>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idx="1"/>
          </p:nvPr>
        </p:nvSpPr>
        <p:spPr>
          <a:xfrm>
            <a:off x="3850587" y="0"/>
            <a:ext cx="2947088" cy="498555"/>
          </a:xfrm>
          <a:prstGeom prst="rect">
            <a:avLst/>
          </a:prstGeom>
        </p:spPr>
        <p:txBody>
          <a:bodyPr vert="horz" lIns="91449" tIns="45725" rIns="91449" bIns="45725" rtlCol="0"/>
          <a:lstStyle>
            <a:lvl1pPr algn="r">
              <a:defRPr sz="1200"/>
            </a:lvl1pPr>
          </a:lstStyle>
          <a:p>
            <a:fld id="{67345D6D-6649-4AF9-A438-3D641341BD2D}" type="datetimeFigureOut">
              <a:rPr lang="en-GB" smtClean="0"/>
              <a:t>04/09/2024</a:t>
            </a:fld>
            <a:endParaRPr lang="en-GB"/>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49" tIns="45725" rIns="91449" bIns="45725" rtlCol="0" anchor="ctr"/>
          <a:lstStyle/>
          <a:p>
            <a:endParaRPr lang="en-GB"/>
          </a:p>
        </p:txBody>
      </p:sp>
      <p:sp>
        <p:nvSpPr>
          <p:cNvPr id="5" name="Notes Placeholder 4"/>
          <p:cNvSpPr>
            <a:spLocks noGrp="1"/>
          </p:cNvSpPr>
          <p:nvPr>
            <p:ph type="body" sz="quarter" idx="3"/>
          </p:nvPr>
        </p:nvSpPr>
        <p:spPr>
          <a:xfrm>
            <a:off x="679609" y="4779140"/>
            <a:ext cx="5440046" cy="3909050"/>
          </a:xfrm>
          <a:prstGeom prst="rect">
            <a:avLst/>
          </a:prstGeom>
        </p:spPr>
        <p:txBody>
          <a:bodyPr vert="horz" lIns="91449" tIns="45725" rIns="91449" bIns="4572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259"/>
            <a:ext cx="2947088" cy="498555"/>
          </a:xfrm>
          <a:prstGeom prst="rect">
            <a:avLst/>
          </a:prstGeom>
        </p:spPr>
        <p:txBody>
          <a:bodyPr vert="horz" lIns="91449" tIns="45725" rIns="91449" bIns="45725" rtlCol="0" anchor="b"/>
          <a:lstStyle>
            <a:lvl1pPr algn="l">
              <a:defRPr sz="1200"/>
            </a:lvl1pPr>
          </a:lstStyle>
          <a:p>
            <a:endParaRPr lang="en-GB"/>
          </a:p>
        </p:txBody>
      </p:sp>
      <p:sp>
        <p:nvSpPr>
          <p:cNvPr id="7" name="Slide Number Placeholder 6"/>
          <p:cNvSpPr>
            <a:spLocks noGrp="1"/>
          </p:cNvSpPr>
          <p:nvPr>
            <p:ph type="sldNum" sz="quarter" idx="5"/>
          </p:nvPr>
        </p:nvSpPr>
        <p:spPr>
          <a:xfrm>
            <a:off x="3850587" y="9431259"/>
            <a:ext cx="2947088" cy="498555"/>
          </a:xfrm>
          <a:prstGeom prst="rect">
            <a:avLst/>
          </a:prstGeom>
        </p:spPr>
        <p:txBody>
          <a:bodyPr vert="horz" lIns="91449" tIns="45725" rIns="91449" bIns="45725" rtlCol="0" anchor="b"/>
          <a:lstStyle>
            <a:lvl1pPr algn="r">
              <a:defRPr sz="1200"/>
            </a:lvl1pPr>
          </a:lstStyle>
          <a:p>
            <a:fld id="{013FE0F9-D2D6-4FA9-AD2D-B5FBA8B0A75D}" type="slidenum">
              <a:rPr lang="en-GB" smtClean="0"/>
              <a:t>‹#›</a:t>
            </a:fld>
            <a:endParaRPr lang="en-GB"/>
          </a:p>
        </p:txBody>
      </p:sp>
    </p:spTree>
    <p:extLst>
      <p:ext uri="{BB962C8B-B14F-4D97-AF65-F5344CB8AC3E}">
        <p14:creationId xmlns:p14="http://schemas.microsoft.com/office/powerpoint/2010/main" val="77486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vescape.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000" dirty="0"/>
              <a:t>My credentials - First encounter with computers at AERE Harwell pre University, punching cards</a:t>
            </a:r>
          </a:p>
          <a:p>
            <a:endParaRPr lang="en-GB" sz="1000" dirty="0"/>
          </a:p>
          <a:p>
            <a:r>
              <a:rPr lang="en-GB" sz="1000" dirty="0"/>
              <a:t>Worked in a computer peripherals factory in 1978 building terminals - The ‘</a:t>
            </a:r>
            <a:r>
              <a:rPr lang="en-GB" sz="1000" dirty="0" err="1"/>
              <a:t>NewBrain</a:t>
            </a:r>
            <a:r>
              <a:rPr lang="en-GB" sz="1000" dirty="0"/>
              <a:t>’ was appearing just as I left (outdone by the BBC Micro (Acorn) computer for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Science graduate from Bristol which incidentally now hosts the AI Research Resource.  </a:t>
            </a:r>
          </a:p>
          <a:p>
            <a:endParaRPr lang="en-GB" sz="1000" dirty="0"/>
          </a:p>
          <a:p>
            <a:r>
              <a:rPr lang="en-GB" sz="1000" dirty="0"/>
              <a:t>Gained Chartered Engineer status in Information Technology and also Quality Assurance. </a:t>
            </a:r>
          </a:p>
          <a:p>
            <a:endParaRPr lang="en-GB" sz="1000" dirty="0"/>
          </a:p>
          <a:p>
            <a:r>
              <a:rPr lang="en-GB" sz="1000" dirty="0"/>
              <a:t>I’m a hardware and software engineer and have spent my career and still spend my spare time messing with computers trying to make them do what I want them to do. I know how dumb computers are, and how literally they follow erroneous code – and how common that is.</a:t>
            </a:r>
          </a:p>
          <a:p>
            <a:endParaRPr lang="en-GB" sz="1000" dirty="0"/>
          </a:p>
          <a:p>
            <a:r>
              <a:rPr lang="en-GB" sz="1000" dirty="0"/>
              <a:t>This is a wander through the evolution of artificial intelligence, comparing how it is seen, how I see it, and where it has actually got to.</a:t>
            </a:r>
          </a:p>
          <a:p>
            <a:endParaRPr lang="en-GB" sz="1000" dirty="0"/>
          </a:p>
          <a:p>
            <a:r>
              <a:rPr lang="en-GB" sz="1000" dirty="0"/>
              <a:t>Incidentally the picture is AI generated from a text description - man with glasses is working on a laptop</a:t>
            </a:r>
          </a:p>
          <a:p>
            <a:endParaRPr lang="en-GB" sz="1000" dirty="0"/>
          </a:p>
          <a:p>
            <a:r>
              <a:rPr lang="en-GB" sz="1000" dirty="0"/>
              <a:t>Hands up who knows about AI? Who thinks they know about AI (includes me)? Who doesn’t know about AI?</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a:t>
            </a:fld>
            <a:endParaRPr lang="en-GB"/>
          </a:p>
        </p:txBody>
      </p:sp>
    </p:spTree>
    <p:extLst>
      <p:ext uri="{BB962C8B-B14F-4D97-AF65-F5344CB8AC3E}">
        <p14:creationId xmlns:p14="http://schemas.microsoft.com/office/powerpoint/2010/main" val="7194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10</a:t>
            </a:fld>
            <a:endParaRPr lang="en-GB"/>
          </a:p>
        </p:txBody>
      </p:sp>
    </p:spTree>
    <p:extLst>
      <p:ext uri="{BB962C8B-B14F-4D97-AF65-F5344CB8AC3E}">
        <p14:creationId xmlns:p14="http://schemas.microsoft.com/office/powerpoint/2010/main" val="368077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defTabSz="914491">
              <a:defRPr/>
            </a:pPr>
            <a:r>
              <a:rPr lang="en-GB" sz="1400" dirty="0"/>
              <a:t>Turing proposed that a human evaluator would judge natural language conversations between a human and a machine designed to generate human-like responses. </a:t>
            </a:r>
          </a:p>
          <a:p>
            <a:pPr defTabSz="914491">
              <a:defRPr/>
            </a:pPr>
            <a:r>
              <a:rPr lang="en-GB" sz="1400" dirty="0"/>
              <a:t>The evaluator would be aware that one of the two partners in conversation was a machine, and all participants would be separated from one another. </a:t>
            </a:r>
          </a:p>
          <a:p>
            <a:pPr defTabSz="914491">
              <a:defRPr/>
            </a:pPr>
            <a:r>
              <a:rPr lang="en-GB" sz="1400" dirty="0"/>
              <a:t>The conversation would be limited to a text-only channel, such as a computer keyboard and screen, so the result would not depend on the machine's ability to render words as speech.</a:t>
            </a:r>
          </a:p>
          <a:p>
            <a:pPr defTabSz="914491">
              <a:defRPr/>
            </a:pPr>
            <a:r>
              <a:rPr lang="en-GB" sz="1400" dirty="0"/>
              <a:t>The test results would not depend on the machine's ability to give correct answers to questions, only on how closely its answers resembled those a human would give.</a:t>
            </a:r>
          </a:p>
          <a:p>
            <a:pPr defTabSz="914491">
              <a:defRPr/>
            </a:pPr>
            <a:endParaRPr lang="en-GB" sz="1400" dirty="0"/>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11</a:t>
            </a:fld>
            <a:endParaRPr lang="en-GB"/>
          </a:p>
        </p:txBody>
      </p:sp>
    </p:spTree>
    <p:extLst>
      <p:ext uri="{BB962C8B-B14F-4D97-AF65-F5344CB8AC3E}">
        <p14:creationId xmlns:p14="http://schemas.microsoft.com/office/powerpoint/2010/main" val="315170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12</a:t>
            </a:fld>
            <a:endParaRPr lang="en-GB"/>
          </a:p>
        </p:txBody>
      </p:sp>
    </p:spTree>
    <p:extLst>
      <p:ext uri="{BB962C8B-B14F-4D97-AF65-F5344CB8AC3E}">
        <p14:creationId xmlns:p14="http://schemas.microsoft.com/office/powerpoint/2010/main" val="1079192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defTabSz="914491">
              <a:defRPr/>
            </a:pPr>
            <a:r>
              <a:rPr lang="en-GB" dirty="0"/>
              <a:t>Philosophical thought experiment</a:t>
            </a:r>
          </a:p>
          <a:p>
            <a:pPr defTabSz="914491">
              <a:defRPr/>
            </a:pPr>
            <a:endParaRPr lang="en-GB" dirty="0"/>
          </a:p>
          <a:p>
            <a:pPr defTabSz="914491">
              <a:defRPr/>
            </a:pPr>
            <a:r>
              <a:rPr lang="en-GB" dirty="0"/>
              <a:t>The field of cognitive science ought to be redefined as "the ongoing research program of showing Searle's Chinese Room Argument to be false”</a:t>
            </a:r>
          </a:p>
          <a:p>
            <a:pPr defTabSz="914491">
              <a:defRPr/>
            </a:pPr>
            <a:endParaRPr lang="en-GB" dirty="0"/>
          </a:p>
          <a:p>
            <a:pPr>
              <a:defRPr/>
            </a:pPr>
            <a:r>
              <a:rPr lang="en-GB" dirty="0"/>
              <a:t>Does it show an understanding of the subject or a mere stimulus/programmed response – automation?</a:t>
            </a:r>
          </a:p>
          <a:p>
            <a:pPr>
              <a:defRPr/>
            </a:pPr>
            <a:endParaRPr lang="en-GB" dirty="0"/>
          </a:p>
          <a:p>
            <a:pPr>
              <a:defRPr/>
            </a:pPr>
            <a:r>
              <a:rPr lang="en-GB" dirty="0"/>
              <a:t>Strong AI with Large Language Models can </a:t>
            </a:r>
            <a:r>
              <a:rPr lang="en-GB" u="sng" dirty="0"/>
              <a:t>simulate</a:t>
            </a:r>
            <a:r>
              <a:rPr lang="en-GB" dirty="0"/>
              <a:t> understanding…</a:t>
            </a:r>
          </a:p>
          <a:p>
            <a:pPr>
              <a:defRPr/>
            </a:pPr>
            <a:endParaRPr lang="en-GB" dirty="0"/>
          </a:p>
          <a:p>
            <a:pPr>
              <a:defRPr/>
            </a:pPr>
            <a:r>
              <a:rPr lang="en-GB" dirty="0"/>
              <a:t>George Burns:  The key to success is sincerity. If you can fake that you've got it made</a:t>
            </a:r>
          </a:p>
          <a:p>
            <a:pPr defTabSz="914491">
              <a:defRPr/>
            </a:pPr>
            <a:endParaRPr lang="en-GB" dirty="0"/>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13</a:t>
            </a:fld>
            <a:endParaRPr lang="en-GB"/>
          </a:p>
        </p:txBody>
      </p:sp>
    </p:spTree>
    <p:extLst>
      <p:ext uri="{BB962C8B-B14F-4D97-AF65-F5344CB8AC3E}">
        <p14:creationId xmlns:p14="http://schemas.microsoft.com/office/powerpoint/2010/main" val="101943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defTabSz="914491">
              <a:defRPr/>
            </a:pPr>
            <a:r>
              <a:rPr lang="en-GB" sz="1400" dirty="0"/>
              <a:t>Machine vison - It is often compared to human eyesight, but machine vision isn't bound by biology and can be programmed to see through walls, for example. It is used in a range of applications from signature identification to medical image analysis. Computer vision, which is focused on machine-based image processing, is often conflated with machine vision.</a:t>
            </a:r>
          </a:p>
          <a:p>
            <a:pPr defTabSz="914491">
              <a:defRPr/>
            </a:pPr>
            <a:endParaRPr lang="en-GB" sz="1400" dirty="0"/>
          </a:p>
          <a:p>
            <a:pPr defTabSz="914491">
              <a:defRPr/>
            </a:pPr>
            <a:r>
              <a:rPr lang="en-GB" sz="1400" dirty="0"/>
              <a:t>NLP - One of the older and best-known examples of NLP is spam detection, which looks at the subject line and text of an email and decides if it's junk. Current approaches to NLP are based on machine learning. NLP tasks include text translation, sentiment analysis and speech recognition.</a:t>
            </a:r>
          </a:p>
          <a:p>
            <a:pPr defTabSz="914491">
              <a:defRPr/>
            </a:pPr>
            <a:endParaRPr lang="en-GB" sz="1400" dirty="0"/>
          </a:p>
          <a:p>
            <a:pPr defTabSz="914491">
              <a:defRPr/>
            </a:pPr>
            <a:r>
              <a:rPr lang="en-GB" sz="1400" dirty="0"/>
              <a:t>Before I retired I was impressed by someone who would provide an automated transcript of telephone calls with him (using the power of graphics card processors). It took a while to get there from the machine training of voice activation for PCs (</a:t>
            </a:r>
            <a:r>
              <a:rPr lang="en-GB" sz="1400" dirty="0" err="1"/>
              <a:t>ViaVoice</a:t>
            </a:r>
            <a:r>
              <a:rPr lang="en-GB" sz="1400" dirty="0"/>
              <a:t> 1997)</a:t>
            </a:r>
          </a:p>
          <a:p>
            <a:pPr defTabSz="914491">
              <a:defRPr/>
            </a:pPr>
            <a:endParaRPr lang="en-GB" sz="1400" dirty="0"/>
          </a:p>
          <a:p>
            <a:pPr defTabSz="914491">
              <a:defRPr/>
            </a:pPr>
            <a:r>
              <a:rPr lang="en-GB" sz="1400" dirty="0"/>
              <a:t>Robotics - For example, robots are used in car production assembly lines or by NASA to move large objects in space. Researchers also use machine learning to build robots that can interact in social settings.</a:t>
            </a:r>
          </a:p>
          <a:p>
            <a:pPr defTabSz="914491">
              <a:defRPr/>
            </a:pPr>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14</a:t>
            </a:fld>
            <a:endParaRPr lang="en-GB"/>
          </a:p>
        </p:txBody>
      </p:sp>
    </p:spTree>
    <p:extLst>
      <p:ext uri="{BB962C8B-B14F-4D97-AF65-F5344CB8AC3E}">
        <p14:creationId xmlns:p14="http://schemas.microsoft.com/office/powerpoint/2010/main" val="383812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dirty="0"/>
              <a:t>I am amazed at everyone willingly introducing microphone and cameras to their homes…</a:t>
            </a:r>
          </a:p>
        </p:txBody>
      </p:sp>
      <p:sp>
        <p:nvSpPr>
          <p:cNvPr id="4" name="Slide Number Placeholder 3"/>
          <p:cNvSpPr>
            <a:spLocks noGrp="1"/>
          </p:cNvSpPr>
          <p:nvPr>
            <p:ph type="sldNum" sz="quarter" idx="5"/>
          </p:nvPr>
        </p:nvSpPr>
        <p:spPr/>
        <p:txBody>
          <a:bodyPr/>
          <a:lstStyle/>
          <a:p>
            <a:fld id="{013FE0F9-D2D6-4FA9-AD2D-B5FBA8B0A75D}" type="slidenum">
              <a:rPr lang="en-GB" smtClean="0"/>
              <a:t>15</a:t>
            </a:fld>
            <a:endParaRPr lang="en-GB"/>
          </a:p>
        </p:txBody>
      </p:sp>
    </p:spTree>
    <p:extLst>
      <p:ext uri="{BB962C8B-B14F-4D97-AF65-F5344CB8AC3E}">
        <p14:creationId xmlns:p14="http://schemas.microsoft.com/office/powerpoint/2010/main" val="269768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defTabSz="914491">
              <a:defRPr/>
            </a:pPr>
            <a:endParaRPr lang="en-GB" sz="1400" dirty="0"/>
          </a:p>
          <a:p>
            <a:r>
              <a:rPr lang="en-GB" dirty="0"/>
              <a:t>As in the picture on the first slide</a:t>
            </a:r>
          </a:p>
          <a:p>
            <a:endParaRPr lang="en-GB" dirty="0"/>
          </a:p>
          <a:p>
            <a:r>
              <a:rPr lang="en-GB" dirty="0"/>
              <a:t>First CGI, now deepfakes (although those are done with human malevolent input)</a:t>
            </a:r>
          </a:p>
        </p:txBody>
      </p:sp>
      <p:sp>
        <p:nvSpPr>
          <p:cNvPr id="4" name="Slide Number Placeholder 3"/>
          <p:cNvSpPr>
            <a:spLocks noGrp="1"/>
          </p:cNvSpPr>
          <p:nvPr>
            <p:ph type="sldNum" sz="quarter" idx="5"/>
          </p:nvPr>
        </p:nvSpPr>
        <p:spPr/>
        <p:txBody>
          <a:bodyPr/>
          <a:lstStyle/>
          <a:p>
            <a:fld id="{013FE0F9-D2D6-4FA9-AD2D-B5FBA8B0A75D}" type="slidenum">
              <a:rPr lang="en-GB" smtClean="0"/>
              <a:t>16</a:t>
            </a:fld>
            <a:endParaRPr lang="en-GB"/>
          </a:p>
        </p:txBody>
      </p:sp>
    </p:spTree>
    <p:extLst>
      <p:ext uri="{BB962C8B-B14F-4D97-AF65-F5344CB8AC3E}">
        <p14:creationId xmlns:p14="http://schemas.microsoft.com/office/powerpoint/2010/main" val="1249397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17</a:t>
            </a:fld>
            <a:endParaRPr lang="en-GB"/>
          </a:p>
        </p:txBody>
      </p:sp>
    </p:spTree>
    <p:extLst>
      <p:ext uri="{BB962C8B-B14F-4D97-AF65-F5344CB8AC3E}">
        <p14:creationId xmlns:p14="http://schemas.microsoft.com/office/powerpoint/2010/main" val="290437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Chess</a:t>
            </a:r>
          </a:p>
          <a:p>
            <a:endParaRPr lang="en-GB" sz="1400" dirty="0"/>
          </a:p>
          <a:p>
            <a:r>
              <a:rPr lang="en-GB" sz="1400" dirty="0" err="1"/>
              <a:t>ViaVoice</a:t>
            </a:r>
            <a:r>
              <a:rPr lang="en-GB" sz="1400" dirty="0"/>
              <a:t> 1997 public offering (1993 </a:t>
            </a:r>
            <a:r>
              <a:rPr lang="en-GB" sz="2000" b="1" dirty="0"/>
              <a:t>IBM Personal Dictation System </a:t>
            </a:r>
            <a:r>
              <a:rPr lang="en-GB" sz="1400" dirty="0"/>
              <a:t>business only development)</a:t>
            </a:r>
          </a:p>
          <a:p>
            <a:endParaRPr lang="en-GB" sz="1400" dirty="0"/>
          </a:p>
          <a:p>
            <a:r>
              <a:rPr lang="en-GB" sz="1400" dirty="0"/>
              <a:t>Siri – 1</a:t>
            </a:r>
            <a:r>
              <a:rPr lang="en-GB" sz="1400" baseline="30000" dirty="0"/>
              <a:t>st</a:t>
            </a:r>
            <a:r>
              <a:rPr lang="en-GB" sz="1400" dirty="0"/>
              <a:t>/second/third level support</a:t>
            </a:r>
          </a:p>
          <a:p>
            <a:endParaRPr lang="en-GB" sz="1400" dirty="0"/>
          </a:p>
          <a:p>
            <a:r>
              <a:rPr lang="en-GB" sz="1400" dirty="0"/>
              <a:t>Accuracy of medical scans</a:t>
            </a:r>
          </a:p>
          <a:p>
            <a:endParaRPr lang="en-GB" sz="1400" dirty="0"/>
          </a:p>
          <a:p>
            <a:r>
              <a:rPr lang="en-GB" sz="1400" dirty="0"/>
              <a:t>What I’m amazed at is what it has NOT been used for:</a:t>
            </a:r>
          </a:p>
          <a:p>
            <a:endParaRPr lang="en-GB" sz="1400" dirty="0"/>
          </a:p>
          <a:p>
            <a:r>
              <a:rPr lang="en-GB" sz="1400" dirty="0"/>
              <a:t>COVID modelling (except in 2020 for predicting if a patient will test positive on hospital admission – saving the hours long PCR testing pre lateral flow testing).</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18</a:t>
            </a:fld>
            <a:endParaRPr lang="en-GB"/>
          </a:p>
        </p:txBody>
      </p:sp>
    </p:spTree>
    <p:extLst>
      <p:ext uri="{BB962C8B-B14F-4D97-AF65-F5344CB8AC3E}">
        <p14:creationId xmlns:p14="http://schemas.microsoft.com/office/powerpoint/2010/main" val="87622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200" dirty="0"/>
              <a:t>I used ChatGPT for rough out a lecture on AI. I worked out I had got enough material for all its points, then threw away the structure and did it my way. </a:t>
            </a:r>
          </a:p>
          <a:p>
            <a:endParaRPr lang="en-GB" sz="1200" dirty="0"/>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19</a:t>
            </a:fld>
            <a:endParaRPr lang="en-GB"/>
          </a:p>
        </p:txBody>
      </p:sp>
    </p:spTree>
    <p:extLst>
      <p:ext uri="{BB962C8B-B14F-4D97-AF65-F5344CB8AC3E}">
        <p14:creationId xmlns:p14="http://schemas.microsoft.com/office/powerpoint/2010/main" val="429359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I’ll try to explain the terminology with its use and misuse as I go. If you can’t read a slide, shout out otherwise I’ll assume you are reading while I’m talking around it. If there is anything on the slide that I don’t cover to your satisfaction by all means ask.</a:t>
            </a:r>
          </a:p>
          <a:p>
            <a:endParaRPr lang="en-GB" sz="1400" dirty="0"/>
          </a:p>
          <a:p>
            <a:r>
              <a:rPr lang="en-GB" sz="1400" dirty="0"/>
              <a:t>I’m a fan of </a:t>
            </a:r>
            <a:r>
              <a:rPr lang="en-GB" sz="1400" dirty="0" err="1"/>
              <a:t>SciFi</a:t>
            </a:r>
            <a:r>
              <a:rPr lang="en-GB" sz="1400" dirty="0"/>
              <a:t> </a:t>
            </a:r>
          </a:p>
          <a:p>
            <a:endParaRPr lang="en-GB" sz="1400" dirty="0"/>
          </a:p>
          <a:p>
            <a:r>
              <a:rPr lang="en-GB" sz="1400" dirty="0"/>
              <a:t>Asimov coined the phrase Robotics and developed the theme of robot brains and computers mimicking and exceeding human capability</a:t>
            </a:r>
          </a:p>
          <a:p>
            <a:endParaRPr lang="en-GB" sz="1400" dirty="0"/>
          </a:p>
          <a:p>
            <a:r>
              <a:rPr lang="en-GB" sz="1400" dirty="0"/>
              <a:t>Turing test explained later</a:t>
            </a:r>
          </a:p>
          <a:p>
            <a:endParaRPr lang="en-GB" sz="1400" dirty="0"/>
          </a:p>
          <a:p>
            <a:r>
              <a:rPr lang="en-GB" sz="1400" dirty="0"/>
              <a:t>Neural networks mimic the way the human brain develops and works. SNARC – Marvin Minsky. </a:t>
            </a:r>
            <a:r>
              <a:rPr lang="en-GB" sz="2000" dirty="0"/>
              <a:t>The entire machine is "the size of a grand piano" and contained 300 vacuum tubes. 40 neurons</a:t>
            </a:r>
            <a:r>
              <a:rPr lang="en-GB" sz="1400" dirty="0"/>
              <a:t>. </a:t>
            </a:r>
          </a:p>
          <a:p>
            <a:endParaRPr lang="en-GB" sz="1400" dirty="0"/>
          </a:p>
          <a:p>
            <a:r>
              <a:rPr lang="en-GB" sz="1400" dirty="0"/>
              <a:t>An expert system is divided into two subsystems: </a:t>
            </a:r>
          </a:p>
          <a:p>
            <a:pPr marL="228600" indent="-228600">
              <a:buAutoNum type="arabicParenR"/>
            </a:pPr>
            <a:r>
              <a:rPr lang="en-GB" sz="1400" dirty="0"/>
              <a:t>a knowledge base, which represents facts and rules; and </a:t>
            </a:r>
          </a:p>
          <a:p>
            <a:pPr marL="228600" indent="-228600">
              <a:buAutoNum type="arabicParenR"/>
            </a:pPr>
            <a:r>
              <a:rPr lang="en-GB" sz="1400" dirty="0"/>
              <a:t>an inference engine, which applies the rules to the known facts to deduce new facts, and can include explaining and debugging abilities</a:t>
            </a:r>
          </a:p>
          <a:p>
            <a:pPr marL="228600" indent="-228600">
              <a:buAutoNum type="arabicParenR"/>
            </a:pPr>
            <a:endParaRPr lang="en-GB" sz="1400" dirty="0"/>
          </a:p>
          <a:p>
            <a:r>
              <a:rPr lang="en-GB" sz="1400" dirty="0"/>
              <a:t>The limits of prior types of expert systems prompted researchers to develop new types of approaches, leading to more efficient, flexible, and powerful methods to simulate the human decision-making process</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2</a:t>
            </a:fld>
            <a:endParaRPr lang="en-GB"/>
          </a:p>
        </p:txBody>
      </p:sp>
    </p:spTree>
    <p:extLst>
      <p:ext uri="{BB962C8B-B14F-4D97-AF65-F5344CB8AC3E}">
        <p14:creationId xmlns:p14="http://schemas.microsoft.com/office/powerpoint/2010/main" val="291986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Register – computing’s behind the scenes scurrilous rag.</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Calculating ROI of neural networks turns out to be rather complicated</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tech industry's enthusiasm for artificial intelligence software – a conveniently amorphous term – has yet to generate much of an economic windfall.</a:t>
            </a:r>
          </a:p>
          <a:p>
            <a:pPr marL="0" lv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An estimated $1 trillion of capital expenditure commitments in the years ahead to develop and deploy AI "has little to show for it so far," according to a June report [PDF] from investment firm Goldman Sachs.</a:t>
            </a:r>
          </a:p>
          <a:p>
            <a:pPr marL="0" lv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it remains unclear how many businesses are currently using AI.“ 5.4 % in US. Sector dependent.</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Clearview: That requires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analyzing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lots of data about what folks want, need, are asking for, and are complaining about. Much of this data is available online in the form of user comments and product ratings.</a:t>
            </a:r>
          </a:p>
          <a:p>
            <a:pPr marL="0" indent="0">
              <a:lnSpc>
                <a:spcPct val="100000"/>
              </a:lnSpc>
              <a:spcAft>
                <a:spcPts val="300"/>
              </a:spcAft>
              <a:buFont typeface="Arial" panose="020B0604020202020204" pitchFamily="34" charset="0"/>
              <a:buNone/>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AnswerRocket's</a:t>
            </a:r>
            <a:r>
              <a:rPr lang="en-GB" sz="1200" dirty="0">
                <a:effectLst/>
                <a:latin typeface="Calibri" panose="020F0502020204030204" pitchFamily="34" charset="0"/>
                <a:ea typeface="Calibri" panose="020F0502020204030204" pitchFamily="34" charset="0"/>
                <a:cs typeface="Times New Roman" panose="02020603050405020304" pitchFamily="18" charset="0"/>
              </a:rPr>
              <a:t> analytics software has allowed Clearview to go through these comments and understand them in what Welch estimates is five percent of the time of a manual review.</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world's biggest record labels are suing two artificial intelligence (AI) start-ups over alleged copyright violation in a potentially landmark case.</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Firms including Sony Music, Universal Music Group and Warner Records say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Suno</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Udio</a:t>
            </a:r>
            <a:r>
              <a:rPr lang="en-GB" sz="1200" dirty="0">
                <a:effectLst/>
                <a:latin typeface="Calibri" panose="020F0502020204030204" pitchFamily="34" charset="0"/>
                <a:ea typeface="Calibri" panose="020F0502020204030204" pitchFamily="34" charset="0"/>
                <a:cs typeface="Times New Roman" panose="02020603050405020304" pitchFamily="18" charset="0"/>
              </a:rPr>
              <a:t> have committed copyright infringement on an "almost unimaginable scale".</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(CH debate – is electronic music?)</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That tool is Recall, the software that records everything done with a PC and regurgitates it - stores a snapshot of your computer’s screen every couple of seconds, indexing it for recall (hence the name) whenever you might want to review it.</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Much has been written about the manifold privacy and security issues Recall poses. </a:t>
            </a:r>
          </a:p>
          <a:p>
            <a:pPr marL="171450" indent="-171450">
              <a:lnSpc>
                <a:spcPct val="100000"/>
              </a:lnSpc>
              <a:spcAft>
                <a:spcPts val="3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UK’S fastest and most powerful supercomputer, located at the University of Bristol, making the UK a world leader in artificial intelligence.</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UK’s AI Safety Institute expected to be amongst the first to harness its capabilities for AI research from this month.</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supercomputer will also play an essential role in critical areas such as AI safety, accelerating automated drug discovery and climate research.</a:t>
            </a:r>
          </a:p>
          <a:p>
            <a:pPr marL="0" indent="0">
              <a:lnSpc>
                <a:spcPct val="100000"/>
              </a:lnSpc>
              <a:spcAft>
                <a:spcPts val="3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Assuming there are eight billion people on earth, and everyone performed one calculation per second, it would take 2.3 years for all eight billion people, working 24/7, 365-days a year, to do what Isambard-AI phase one could do in one second.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3FE0F9-D2D6-4FA9-AD2D-B5FBA8B0A75D}" type="slidenum">
              <a:rPr lang="en-GB" smtClean="0"/>
              <a:t>20</a:t>
            </a:fld>
            <a:endParaRPr lang="en-GB"/>
          </a:p>
        </p:txBody>
      </p:sp>
    </p:spTree>
    <p:extLst>
      <p:ext uri="{BB962C8B-B14F-4D97-AF65-F5344CB8AC3E}">
        <p14:creationId xmlns:p14="http://schemas.microsoft.com/office/powerpoint/2010/main" val="289676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200" dirty="0"/>
              <a:t>Traditional forecasting works by using Numerical Weather Prediction (NWP), whose starting point are physics equations that simulate atmospheric behaviour through principles like fluid dynamics and thermodynamics. Using observational data from weather stations and satellites, including temperature and wind speed, these models then process the data with complex and time consuming calculations performed by supercomputers.</a:t>
            </a:r>
          </a:p>
          <a:p>
            <a:endParaRPr lang="en-GB" sz="600" dirty="0"/>
          </a:p>
          <a:p>
            <a:r>
              <a:rPr lang="en-GB" sz="1200" dirty="0"/>
              <a:t>In contrast, deep learning ushers in a new era in weather forecasting by taking an entirely different approach to solving the problem. These AI generated weather forecasts use data instead of physical equations to create a weather forecast system.</a:t>
            </a:r>
          </a:p>
          <a:p>
            <a:endParaRPr lang="en-GB" sz="600" dirty="0"/>
          </a:p>
          <a:p>
            <a:r>
              <a:rPr lang="en-GB" sz="1200" dirty="0"/>
              <a:t>“AI tools are statistical models: they recognize patterns in training data sets composed of decades of observational weather records and information gleaned from physical forecasting. Thus these models may notice that the weather setup of a certain day resembles similar events in the past and make a forecast based on that pattern,” explains the Scientific American in an article discussing the latest development in AI weather forecasting tools. </a:t>
            </a:r>
          </a:p>
          <a:p>
            <a:endParaRPr lang="en-GB" sz="600" dirty="0"/>
          </a:p>
          <a:p>
            <a:r>
              <a:rPr lang="en-GB" sz="1200" dirty="0"/>
              <a:t>Google’s tool is called </a:t>
            </a:r>
            <a:r>
              <a:rPr lang="en-GB" sz="1200" dirty="0" err="1"/>
              <a:t>GraphCast</a:t>
            </a:r>
            <a:r>
              <a:rPr lang="en-GB" sz="1200" dirty="0"/>
              <a:t>, a state-of-the-art AI model that predicts weather conditions up to 10 days in advance more accurately and much faster than HRES, explains lead author of the study, Remi Lam, when writing on the Google DeepMind Blog.</a:t>
            </a:r>
          </a:p>
          <a:p>
            <a:endParaRPr lang="en-GB" sz="600" dirty="0"/>
          </a:p>
          <a:p>
            <a:r>
              <a:rPr lang="en-GB" sz="1200" dirty="0"/>
              <a:t>“</a:t>
            </a:r>
            <a:r>
              <a:rPr lang="en-GB" sz="1200" dirty="0" err="1"/>
              <a:t>GraphCast</a:t>
            </a:r>
            <a:r>
              <a:rPr lang="en-GB" sz="1200" dirty="0"/>
              <a:t> uses decades worth of historical weather data to learn a model of the cause and effect relationships that govern how Earth’s weather evolves, from the present into the future, ”continues Lam.</a:t>
            </a:r>
          </a:p>
          <a:p>
            <a:endParaRPr lang="en-GB" sz="600" dirty="0"/>
          </a:p>
          <a:p>
            <a:r>
              <a:rPr lang="en-GB" sz="1200" dirty="0"/>
              <a:t>The tool is not only generating more accurate weather predictions but also requires a lot less computational power. Making 10-day forecasts with </a:t>
            </a:r>
            <a:r>
              <a:rPr lang="en-GB" sz="1200" dirty="0" err="1"/>
              <a:t>GraphCast</a:t>
            </a:r>
            <a:r>
              <a:rPr lang="en-GB" sz="1200" dirty="0"/>
              <a:t> takes less than a minute compared to the hours needed when using a conventional HRES approach, which uses a supercomputer with hundreds of machines.</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21</a:t>
            </a:fld>
            <a:endParaRPr lang="en-GB"/>
          </a:p>
        </p:txBody>
      </p:sp>
    </p:spTree>
    <p:extLst>
      <p:ext uri="{BB962C8B-B14F-4D97-AF65-F5344CB8AC3E}">
        <p14:creationId xmlns:p14="http://schemas.microsoft.com/office/powerpoint/2010/main" val="354435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dirty="0"/>
          </a:p>
          <a:p>
            <a:r>
              <a:rPr lang="en-GB" sz="1400" dirty="0"/>
              <a:t>Explainability is a potential stumbling block to using AI in industries that operate under strict regulatory compliance requirements. </a:t>
            </a:r>
          </a:p>
          <a:p>
            <a:r>
              <a:rPr lang="en-GB" sz="1400" dirty="0"/>
              <a:t>For example, financial institutions in the United States operate under regulations that require them to explain their credit-issuing decisions. </a:t>
            </a:r>
          </a:p>
          <a:p>
            <a:r>
              <a:rPr lang="en-GB" sz="1400" dirty="0"/>
              <a:t>When a decision to refuse credit is made by AI programming, however, it can be difficult to explain how the decision was arrived at because the AI tools used to make such decisions operate by teasing out subtle correlations between thousands of variables. </a:t>
            </a:r>
          </a:p>
          <a:p>
            <a:endParaRPr lang="en-GB" sz="1400" dirty="0"/>
          </a:p>
          <a:p>
            <a:r>
              <a:rPr lang="en-GB" sz="1400" dirty="0"/>
              <a:t>When the decision-making process cannot be explained, the program may be referred to as black box AI.</a:t>
            </a:r>
          </a:p>
          <a:p>
            <a:r>
              <a:rPr lang="en-GB" sz="1400" dirty="0"/>
              <a:t>Credit card suspended because of the Third Man score for a suspicious transaction</a:t>
            </a:r>
          </a:p>
        </p:txBody>
      </p:sp>
      <p:sp>
        <p:nvSpPr>
          <p:cNvPr id="4" name="Slide Number Placeholder 3"/>
          <p:cNvSpPr>
            <a:spLocks noGrp="1"/>
          </p:cNvSpPr>
          <p:nvPr>
            <p:ph type="sldNum" sz="quarter" idx="5"/>
          </p:nvPr>
        </p:nvSpPr>
        <p:spPr/>
        <p:txBody>
          <a:bodyPr/>
          <a:lstStyle/>
          <a:p>
            <a:fld id="{013FE0F9-D2D6-4FA9-AD2D-B5FBA8B0A75D}" type="slidenum">
              <a:rPr lang="en-GB" smtClean="0"/>
              <a:t>22</a:t>
            </a:fld>
            <a:endParaRPr lang="en-GB"/>
          </a:p>
        </p:txBody>
      </p:sp>
    </p:spTree>
    <p:extLst>
      <p:ext uri="{BB962C8B-B14F-4D97-AF65-F5344CB8AC3E}">
        <p14:creationId xmlns:p14="http://schemas.microsoft.com/office/powerpoint/2010/main" val="6198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23</a:t>
            </a:fld>
            <a:endParaRPr lang="en-GB"/>
          </a:p>
        </p:txBody>
      </p:sp>
    </p:spTree>
    <p:extLst>
      <p:ext uri="{BB962C8B-B14F-4D97-AF65-F5344CB8AC3E}">
        <p14:creationId xmlns:p14="http://schemas.microsoft.com/office/powerpoint/2010/main" val="3529195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24</a:t>
            </a:fld>
            <a:endParaRPr lang="en-GB"/>
          </a:p>
        </p:txBody>
      </p:sp>
    </p:spTree>
    <p:extLst>
      <p:ext uri="{BB962C8B-B14F-4D97-AF65-F5344CB8AC3E}">
        <p14:creationId xmlns:p14="http://schemas.microsoft.com/office/powerpoint/2010/main" val="349864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25</a:t>
            </a:fld>
            <a:endParaRPr lang="en-GB"/>
          </a:p>
        </p:txBody>
      </p:sp>
    </p:spTree>
    <p:extLst>
      <p:ext uri="{BB962C8B-B14F-4D97-AF65-F5344CB8AC3E}">
        <p14:creationId xmlns:p14="http://schemas.microsoft.com/office/powerpoint/2010/main" val="4000834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dirty="0"/>
              <a:t>I offer this without further comment and leave it to you to digest.</a:t>
            </a:r>
          </a:p>
          <a:p>
            <a:endParaRPr lang="en-GB" dirty="0"/>
          </a:p>
          <a:p>
            <a:r>
              <a:rPr lang="en-GB" dirty="0"/>
              <a:t>I don’t ‘do’ social media…</a:t>
            </a:r>
          </a:p>
        </p:txBody>
      </p:sp>
      <p:sp>
        <p:nvSpPr>
          <p:cNvPr id="4" name="Slide Number Placeholder 3"/>
          <p:cNvSpPr>
            <a:spLocks noGrp="1"/>
          </p:cNvSpPr>
          <p:nvPr>
            <p:ph type="sldNum" sz="quarter" idx="5"/>
          </p:nvPr>
        </p:nvSpPr>
        <p:spPr/>
        <p:txBody>
          <a:bodyPr/>
          <a:lstStyle/>
          <a:p>
            <a:fld id="{013FE0F9-D2D6-4FA9-AD2D-B5FBA8B0A75D}" type="slidenum">
              <a:rPr lang="en-GB" smtClean="0"/>
              <a:t>26</a:t>
            </a:fld>
            <a:endParaRPr lang="en-GB"/>
          </a:p>
        </p:txBody>
      </p:sp>
    </p:spTree>
    <p:extLst>
      <p:ext uri="{BB962C8B-B14F-4D97-AF65-F5344CB8AC3E}">
        <p14:creationId xmlns:p14="http://schemas.microsoft.com/office/powerpoint/2010/main" val="110301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27</a:t>
            </a:fld>
            <a:endParaRPr lang="en-GB"/>
          </a:p>
        </p:txBody>
      </p:sp>
    </p:spTree>
    <p:extLst>
      <p:ext uri="{BB962C8B-B14F-4D97-AF65-F5344CB8AC3E}">
        <p14:creationId xmlns:p14="http://schemas.microsoft.com/office/powerpoint/2010/main" val="18537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200" dirty="0"/>
              <a:t>A robot may not injure a human being or, through inaction, allow a human being to come to harm. A robot must obey orders given it by human beings except where such orders would conflict with the First Law. A robot must protect its own existence as long as such protection does not conflict with the First or Second Law.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Zeroth - A robot must not harm humanity – to counter the logic that preventing a lot of problems on Earth might involve removing the human race.</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1973 James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Lighthill’s</a:t>
            </a:r>
            <a:r>
              <a:rPr lang="en-GB" sz="1200" dirty="0">
                <a:effectLst/>
                <a:latin typeface="Calibri" panose="020F0502020204030204" pitchFamily="34" charset="0"/>
                <a:ea typeface="Calibri" panose="020F0502020204030204" pitchFamily="34" charset="0"/>
                <a:cs typeface="Times New Roman" panose="02020603050405020304" pitchFamily="18" charset="0"/>
              </a:rPr>
              <a:t> report causes the UK government to significantly cut support for AI research</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AI Winter Marvin Minsky – dangers of overhype an disappointment</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Geoffrey Hinton (incidentally schooled in Bristol) ‘the godfather of AI’ </a:t>
            </a:r>
            <a:r>
              <a:rPr lang="en-GB" sz="600" dirty="0"/>
              <a:t>voiced concerns about deliberate misuse by malicious actors, technological unemployment, and existential risk from artificial general intelligence.[32] He noted that establishing safety guidelines will require cooperation among those competing in use of AI in order to avoid the worst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dirty="0"/>
          </a:p>
          <a:p>
            <a:pPr defTabSz="914491"/>
            <a:r>
              <a:rPr lang="en-GB" sz="1200" dirty="0">
                <a:effectLst/>
                <a:latin typeface="Calibri" panose="020F0502020204030204" pitchFamily="34" charset="0"/>
                <a:ea typeface="Calibri" panose="020F0502020204030204" pitchFamily="34" charset="0"/>
                <a:cs typeface="Times New Roman" panose="02020603050405020304" pitchFamily="18" charset="0"/>
              </a:rPr>
              <a:t>When Generative AI proposes code, it can make mistakes, or hallucinations in marketing terminology. As the authors observe, current tools don't address the mental aspects of programming, don't optimize code very well, don't do much to facilitate team synergy, and fail to consider developer's unique skill sets or needs. What's more, developers may compound the limitations of AI by putting too much trust in its suggestions and failing to verify them.</a:t>
            </a:r>
          </a:p>
          <a:p>
            <a:endParaRPr lang="en-GB" sz="1200" dirty="0"/>
          </a:p>
          <a:p>
            <a:r>
              <a:rPr lang="en-GB" sz="1200" dirty="0"/>
              <a:t>The technological singularity -- a future ruled by an artificial superintelligence that far surpasses the human brain's ability to understand it or how it is shaping our reality – a hypothetical future where technology growth is out of control and irreversible. This remains within the realm of science fiction, though some developers are working on the problem. Many believe that technologies such as quantum computing could play an important role in making AGI a reality and that we should reserve the use of the term AI for this kind of general intelligence.</a:t>
            </a:r>
          </a:p>
          <a:p>
            <a:endParaRPr lang="en-GB" sz="1200" dirty="0"/>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28</a:t>
            </a:fld>
            <a:endParaRPr lang="en-GB"/>
          </a:p>
        </p:txBody>
      </p:sp>
    </p:spTree>
    <p:extLst>
      <p:ext uri="{BB962C8B-B14F-4D97-AF65-F5344CB8AC3E}">
        <p14:creationId xmlns:p14="http://schemas.microsoft.com/office/powerpoint/2010/main" val="2748457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29</a:t>
            </a:fld>
            <a:endParaRPr lang="en-GB"/>
          </a:p>
        </p:txBody>
      </p:sp>
    </p:spTree>
    <p:extLst>
      <p:ext uri="{BB962C8B-B14F-4D97-AF65-F5344CB8AC3E}">
        <p14:creationId xmlns:p14="http://schemas.microsoft.com/office/powerpoint/2010/main" val="142178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Neural networks are interconnected nodes or neurons in a layered structure that resembles the human brain. I won’t pretend to understand how they work – a topic in its own right.</a:t>
            </a:r>
          </a:p>
          <a:p>
            <a:endParaRPr lang="en-GB" sz="1400" dirty="0"/>
          </a:p>
          <a:p>
            <a:r>
              <a:rPr lang="en-GB" sz="1400" dirty="0"/>
              <a:t>A lot of what I see called AI is basic number crunching – running models with different parameters to see what is the most likely result. I’ll come back to this with weather forecasts</a:t>
            </a:r>
          </a:p>
          <a:p>
            <a:endParaRPr lang="en-GB" sz="1400" dirty="0"/>
          </a:p>
          <a:p>
            <a:r>
              <a:rPr lang="en-GB" sz="1400" dirty="0"/>
              <a:t>Brute force horsepower. </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3</a:t>
            </a:fld>
            <a:endParaRPr lang="en-GB"/>
          </a:p>
        </p:txBody>
      </p:sp>
    </p:spTree>
    <p:extLst>
      <p:ext uri="{BB962C8B-B14F-4D97-AF65-F5344CB8AC3E}">
        <p14:creationId xmlns:p14="http://schemas.microsoft.com/office/powerpoint/2010/main" val="1775255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30</a:t>
            </a:fld>
            <a:endParaRPr lang="en-GB"/>
          </a:p>
        </p:txBody>
      </p:sp>
    </p:spTree>
    <p:extLst>
      <p:ext uri="{BB962C8B-B14F-4D97-AF65-F5344CB8AC3E}">
        <p14:creationId xmlns:p14="http://schemas.microsoft.com/office/powerpoint/2010/main" val="2085296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200" dirty="0"/>
              <a:t>Intervention by artificial intelligence aims to ease burden of teachers, but critics fear breakdown in caring relationships with pupils.</a:t>
            </a:r>
          </a:p>
          <a:p>
            <a:r>
              <a:rPr lang="en-GB" sz="1200" dirty="0"/>
              <a:t>A database made of official curriculum-specific documents, including anonymised student assessments, lesson plans and teacher guidance is being created with £4 million of taxpayer money.</a:t>
            </a:r>
          </a:p>
          <a:p>
            <a:r>
              <a:rPr lang="en-GB" sz="1200" dirty="0"/>
              <a:t>Technology companies will use this resource to create bespoke educational AI tools for use by teachers in the classroom to help with the more time-consuming tasks.</a:t>
            </a:r>
          </a:p>
          <a:p>
            <a:r>
              <a:rPr lang="en-GB" sz="1200" dirty="0"/>
              <a:t>It is envisioned that AI trained on the official database will be more accurate, less biased and more secure than current commercial options and free up teachers to focus on helping students.</a:t>
            </a:r>
          </a:p>
          <a:p>
            <a:r>
              <a:rPr lang="en-GB" sz="1200" dirty="0"/>
              <a:t>The Government is encouraging tech companies to submit proposals for AI tools to help with marking and feedback by March 2025.</a:t>
            </a:r>
          </a:p>
          <a:p>
            <a:r>
              <a:rPr lang="en-GB" sz="1200" dirty="0"/>
              <a:t>“Today’s announcement marks a huge step forward for AI in the classroom.”</a:t>
            </a:r>
          </a:p>
          <a:p>
            <a:endParaRPr lang="en-GB" sz="1200" dirty="0"/>
          </a:p>
          <a:p>
            <a:r>
              <a:rPr lang="en-GB" sz="1200" dirty="0"/>
              <a:t>Having spent a fair proportion of my life uncovering programmer’s mistakes I am ambivalent on this one…</a:t>
            </a:r>
          </a:p>
          <a:p>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University of Oxford and Harvard Medical School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model, named </a:t>
            </a:r>
            <a:r>
              <a:rPr lang="en-GB"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EVEscape</a:t>
            </a:r>
            <a:r>
              <a:rPr lang="en-GB" sz="1200" dirty="0">
                <a:effectLst/>
                <a:latin typeface="Calibri" panose="020F0502020204030204" pitchFamily="34" charset="0"/>
                <a:ea typeface="Calibri" panose="020F0502020204030204" pitchFamily="34" charset="0"/>
                <a:cs typeface="Times New Roman" panose="02020603050405020304" pitchFamily="18" charset="0"/>
              </a:rPr>
              <a:t>, works by predicts the likelihood that a viral mutation will enable it to escape immune responses.</a:t>
            </a:r>
          </a:p>
          <a:p>
            <a:pPr>
              <a:lnSpc>
                <a:spcPct val="107000"/>
              </a:lnSpc>
              <a:spcAft>
                <a:spcPts val="80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EVEscape’s</a:t>
            </a:r>
            <a:r>
              <a:rPr lang="en-GB" sz="1200" dirty="0">
                <a:effectLst/>
                <a:latin typeface="Calibri" panose="020F0502020204030204" pitchFamily="34" charset="0"/>
                <a:ea typeface="Calibri" panose="020F0502020204030204" pitchFamily="34" charset="0"/>
                <a:cs typeface="Times New Roman" panose="02020603050405020304" pitchFamily="18" charset="0"/>
              </a:rPr>
              <a:t> underlying framework combines a deep-learning model of evolutionary viral sequences with detailed biological and structural information about the virus. In combination, this enables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EVEscape</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make predictions about the variants most likely to occur as the virus evolves.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Crucially, the model can anticipate new viral variants before they emerge, solely using information available at the start of an outbreak. This approach could facilitate more effective preventative action, and the design of vaccines which target variants of concern before they become prevalent.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‘Our study shows that had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EVEscape</a:t>
            </a:r>
            <a:r>
              <a:rPr lang="en-GB" sz="1200" dirty="0">
                <a:effectLst/>
                <a:latin typeface="Calibri" panose="020F0502020204030204" pitchFamily="34" charset="0"/>
                <a:ea typeface="Calibri" panose="020F0502020204030204" pitchFamily="34" charset="0"/>
                <a:cs typeface="Times New Roman" panose="02020603050405020304" pitchFamily="18" charset="0"/>
              </a:rPr>
              <a:t> been deployed at the start of the COVID-19 pandemic, it would have accurately predicted the most frequent mutations and the most concerning variants for SARS-CoV-2.’ – to what effect?</a:t>
            </a:r>
          </a:p>
        </p:txBody>
      </p:sp>
      <p:sp>
        <p:nvSpPr>
          <p:cNvPr id="4" name="Slide Number Placeholder 3"/>
          <p:cNvSpPr>
            <a:spLocks noGrp="1"/>
          </p:cNvSpPr>
          <p:nvPr>
            <p:ph type="sldNum" sz="quarter" idx="5"/>
          </p:nvPr>
        </p:nvSpPr>
        <p:spPr/>
        <p:txBody>
          <a:bodyPr/>
          <a:lstStyle/>
          <a:p>
            <a:fld id="{013FE0F9-D2D6-4FA9-AD2D-B5FBA8B0A75D}" type="slidenum">
              <a:rPr lang="en-GB" smtClean="0"/>
              <a:t>31</a:t>
            </a:fld>
            <a:endParaRPr lang="en-GB"/>
          </a:p>
        </p:txBody>
      </p:sp>
    </p:spTree>
    <p:extLst>
      <p:ext uri="{BB962C8B-B14F-4D97-AF65-F5344CB8AC3E}">
        <p14:creationId xmlns:p14="http://schemas.microsoft.com/office/powerpoint/2010/main" val="1484085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dirty="0"/>
              <a:t>In summary</a:t>
            </a:r>
          </a:p>
          <a:p>
            <a:endParaRPr lang="en-GB" dirty="0"/>
          </a:p>
          <a:p>
            <a:r>
              <a:rPr lang="en-GB" dirty="0"/>
              <a:t>Sources - I googled (!) AI </a:t>
            </a:r>
          </a:p>
          <a:p>
            <a:r>
              <a:rPr lang="en-GB" dirty="0"/>
              <a:t>Techtarget.com</a:t>
            </a:r>
          </a:p>
          <a:p>
            <a:r>
              <a:rPr lang="en-GB" dirty="0"/>
              <a:t>Mainstream media</a:t>
            </a:r>
          </a:p>
          <a:p>
            <a:r>
              <a:rPr lang="en-GB" dirty="0"/>
              <a:t>The Register</a:t>
            </a:r>
          </a:p>
          <a:p>
            <a:r>
              <a:rPr lang="en-GB" dirty="0"/>
              <a:t>ChatGPT suggested I was on the right track</a:t>
            </a:r>
          </a:p>
          <a:p>
            <a:endParaRPr lang="en-GB" dirty="0"/>
          </a:p>
          <a:p>
            <a:r>
              <a:rPr lang="en-GB" dirty="0"/>
              <a:t>Reality is running slowly behind science fiction. </a:t>
            </a:r>
          </a:p>
          <a:p>
            <a:endParaRPr lang="en-GB" dirty="0"/>
          </a:p>
          <a:p>
            <a:r>
              <a:rPr lang="en-GB" dirty="0"/>
              <a:t>The moment media gets hold of something it is ‘the next big thing’ and the cure for everything – until it becomes the root of all evil. AI has taken its time…</a:t>
            </a:r>
          </a:p>
          <a:p>
            <a:r>
              <a:rPr lang="en-GB" dirty="0"/>
              <a:t>Cf the boss has been on a course - Same thing, different name.</a:t>
            </a:r>
          </a:p>
          <a:p>
            <a:br>
              <a:rPr lang="en-GB" dirty="0"/>
            </a:br>
            <a:r>
              <a:rPr lang="en-GB" dirty="0"/>
              <a:t>Moving goalposts</a:t>
            </a:r>
          </a:p>
          <a:p>
            <a:endParaRPr lang="en-GB" dirty="0"/>
          </a:p>
          <a:p>
            <a:r>
              <a:rPr lang="en-GB" dirty="0"/>
              <a:t>Standard ‘large project’ issues.</a:t>
            </a:r>
          </a:p>
          <a:p>
            <a:endParaRPr lang="en-GB" dirty="0"/>
          </a:p>
          <a:p>
            <a:r>
              <a:rPr lang="en-GB" dirty="0"/>
              <a:t>Interesting to compare its timescale with the Industrial Revolution – the Victorians could do things quickly and efficiently!</a:t>
            </a:r>
          </a:p>
          <a:p>
            <a:endParaRPr lang="en-GB" dirty="0"/>
          </a:p>
          <a:p>
            <a:r>
              <a:rPr lang="en-GB" dirty="0"/>
              <a:t>Just read another Asimov story ‘The feeling of power’ where in the future world run by AI man rediscovers that the human mind can actually add, subtract, multiply and divide, so a cheaper option suggest itself…</a:t>
            </a:r>
          </a:p>
        </p:txBody>
      </p:sp>
      <p:sp>
        <p:nvSpPr>
          <p:cNvPr id="4" name="Slide Number Placeholder 3"/>
          <p:cNvSpPr>
            <a:spLocks noGrp="1"/>
          </p:cNvSpPr>
          <p:nvPr>
            <p:ph type="sldNum" sz="quarter" idx="5"/>
          </p:nvPr>
        </p:nvSpPr>
        <p:spPr/>
        <p:txBody>
          <a:bodyPr/>
          <a:lstStyle/>
          <a:p>
            <a:fld id="{013FE0F9-D2D6-4FA9-AD2D-B5FBA8B0A75D}" type="slidenum">
              <a:rPr lang="en-GB" smtClean="0"/>
              <a:t>32</a:t>
            </a:fld>
            <a:endParaRPr lang="en-GB"/>
          </a:p>
        </p:txBody>
      </p:sp>
    </p:spTree>
    <p:extLst>
      <p:ext uri="{BB962C8B-B14F-4D97-AF65-F5344CB8AC3E}">
        <p14:creationId xmlns:p14="http://schemas.microsoft.com/office/powerpoint/2010/main" val="123478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dirty="0"/>
              <a:t>I’m also a fan of Dilbert, based on real experiences and remarkably applicable in my working career.</a:t>
            </a:r>
          </a:p>
        </p:txBody>
      </p:sp>
      <p:sp>
        <p:nvSpPr>
          <p:cNvPr id="4" name="Slide Number Placeholder 3"/>
          <p:cNvSpPr>
            <a:spLocks noGrp="1"/>
          </p:cNvSpPr>
          <p:nvPr>
            <p:ph type="sldNum" sz="quarter" idx="5"/>
          </p:nvPr>
        </p:nvSpPr>
        <p:spPr/>
        <p:txBody>
          <a:bodyPr/>
          <a:lstStyle/>
          <a:p>
            <a:fld id="{013FE0F9-D2D6-4FA9-AD2D-B5FBA8B0A75D}" type="slidenum">
              <a:rPr lang="en-GB" smtClean="0"/>
              <a:t>4</a:t>
            </a:fld>
            <a:endParaRPr lang="en-GB"/>
          </a:p>
        </p:txBody>
      </p:sp>
    </p:spTree>
    <p:extLst>
      <p:ext uri="{BB962C8B-B14F-4D97-AF65-F5344CB8AC3E}">
        <p14:creationId xmlns:p14="http://schemas.microsoft.com/office/powerpoint/2010/main" val="419529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Supervised - an algorithm uses a sample dataset to train itself to make predictions, iteratively adjusting itself to minimize error. These datasets are </a:t>
            </a:r>
            <a:r>
              <a:rPr lang="en-GB" sz="1400" dirty="0" err="1"/>
              <a:t>labeled</a:t>
            </a:r>
            <a:r>
              <a:rPr lang="en-GB" sz="1400" dirty="0"/>
              <a:t> for context, providing the desired output values to enable a model to give a “correct” answer. </a:t>
            </a:r>
          </a:p>
          <a:p>
            <a:endParaRPr lang="en-GB" sz="1400" dirty="0"/>
          </a:p>
          <a:p>
            <a:r>
              <a:rPr lang="en-GB" sz="1400" dirty="0"/>
              <a:t>Unsupervised - </a:t>
            </a:r>
            <a:r>
              <a:rPr lang="en-GB" sz="2000" dirty="0"/>
              <a:t>allowed to discover patterns and insights without any explicit guidance or instruction.</a:t>
            </a:r>
          </a:p>
          <a:p>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Supervised and reinforced are </a:t>
            </a:r>
            <a:r>
              <a:rPr lang="en-GB" sz="1400" dirty="0"/>
              <a:t>examples of how human creation of the original algorithms (rules) determine/influence how the system is going to develop/learn</a:t>
            </a:r>
          </a:p>
          <a:p>
            <a:endParaRPr lang="en-GB" sz="1400" dirty="0"/>
          </a:p>
          <a:p>
            <a:r>
              <a:rPr lang="en-GB" sz="1400" dirty="0"/>
              <a:t>Deep learning enables a computer to learn by example. </a:t>
            </a:r>
          </a:p>
          <a:p>
            <a:endParaRPr lang="en-GB" sz="1400" dirty="0"/>
          </a:p>
          <a:p>
            <a:r>
              <a:rPr lang="en-GB" sz="1400" dirty="0"/>
              <a:t>To understand deep learning, imagine a toddler whose first word is dog. </a:t>
            </a:r>
          </a:p>
          <a:p>
            <a:endParaRPr lang="en-GB" sz="1400" dirty="0"/>
          </a:p>
          <a:p>
            <a:r>
              <a:rPr lang="en-GB" sz="1400" dirty="0"/>
              <a:t>The toddler learns what a dog is -- and is not -- by pointing to objects and saying the word dog. The parent reinforces - "Yes, that is a dog," or, "No, that is not a dog." </a:t>
            </a:r>
          </a:p>
          <a:p>
            <a:endParaRPr lang="en-GB" sz="1400" dirty="0"/>
          </a:p>
          <a:p>
            <a:r>
              <a:rPr lang="en-GB" sz="1400" dirty="0"/>
              <a:t>As the toddler continues to point to objects, he becomes more aware of the features that all dogs possess. </a:t>
            </a:r>
          </a:p>
          <a:p>
            <a:endParaRPr lang="en-GB" sz="1400" dirty="0"/>
          </a:p>
          <a:p>
            <a:r>
              <a:rPr lang="en-GB" sz="1400" dirty="0"/>
              <a:t>What the toddler is doing, without knowing it, is clarifying a complex abstraction: the concept of dog. </a:t>
            </a:r>
          </a:p>
          <a:p>
            <a:endParaRPr lang="en-GB" sz="1400" dirty="0"/>
          </a:p>
          <a:p>
            <a:r>
              <a:rPr lang="en-GB" sz="1400" dirty="0"/>
              <a:t>They are doing this by building a hierarchy in which each level of abstraction is created with knowledge that was gained from the preceding layer of the hierarchy.</a:t>
            </a:r>
          </a:p>
        </p:txBody>
      </p:sp>
      <p:sp>
        <p:nvSpPr>
          <p:cNvPr id="4" name="Slide Number Placeholder 3"/>
          <p:cNvSpPr>
            <a:spLocks noGrp="1"/>
          </p:cNvSpPr>
          <p:nvPr>
            <p:ph type="sldNum" sz="quarter" idx="5"/>
          </p:nvPr>
        </p:nvSpPr>
        <p:spPr/>
        <p:txBody>
          <a:bodyPr/>
          <a:lstStyle/>
          <a:p>
            <a:fld id="{013FE0F9-D2D6-4FA9-AD2D-B5FBA8B0A75D}" type="slidenum">
              <a:rPr lang="en-GB" smtClean="0"/>
              <a:t>5</a:t>
            </a:fld>
            <a:endParaRPr lang="en-GB"/>
          </a:p>
        </p:txBody>
      </p:sp>
    </p:spTree>
    <p:extLst>
      <p:ext uri="{BB962C8B-B14F-4D97-AF65-F5344CB8AC3E}">
        <p14:creationId xmlns:p14="http://schemas.microsoft.com/office/powerpoint/2010/main" val="156939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Possibly like choosing the right statistical methods to prove what you want/need to prove? Choosing the right tool or method for the job</a:t>
            </a:r>
          </a:p>
          <a:p>
            <a:endParaRPr lang="en-GB" sz="1400" dirty="0"/>
          </a:p>
          <a:p>
            <a:r>
              <a:rPr lang="en-GB" sz="1400" dirty="0"/>
              <a:t>Selecting the right questions to ask in a survey (in order to get the result that you want…)</a:t>
            </a:r>
          </a:p>
          <a:p>
            <a:endParaRPr lang="en-GB" sz="1400" dirty="0"/>
          </a:p>
          <a:p>
            <a:r>
              <a:rPr lang="en-GB" sz="1400" dirty="0"/>
              <a:t>Tale of a computer which was developing its own rules, and kept developing a dead end in its thinking. This had to be removed and the computer reset, whereupon it did it again. </a:t>
            </a:r>
          </a:p>
          <a:p>
            <a:endParaRPr lang="en-GB" sz="1400" dirty="0"/>
          </a:p>
          <a:p>
            <a:r>
              <a:rPr lang="en-GB" sz="1400" dirty="0"/>
              <a:t>I’m guessing that this can now be dealt with by running simulations in a sandbox that do not cause it to grind to a halt. </a:t>
            </a:r>
          </a:p>
          <a:p>
            <a:endParaRPr lang="en-GB" sz="1400" dirty="0"/>
          </a:p>
          <a:p>
            <a:r>
              <a:rPr lang="en-GB" sz="1400" dirty="0"/>
              <a:t>The human ability to realise an impossibility/impracticability, although the lack of this allows true thinking ‘outside the box/blue sky thinking’, perhaps.</a:t>
            </a:r>
          </a:p>
          <a:p>
            <a:endParaRPr lang="en-GB" sz="1400" dirty="0"/>
          </a:p>
          <a:p>
            <a:r>
              <a:rPr lang="en-GB" sz="1400" dirty="0"/>
              <a:t>Creativity is now covered by generative AI</a:t>
            </a:r>
          </a:p>
        </p:txBody>
      </p:sp>
      <p:sp>
        <p:nvSpPr>
          <p:cNvPr id="4" name="Slide Number Placeholder 3"/>
          <p:cNvSpPr>
            <a:spLocks noGrp="1"/>
          </p:cNvSpPr>
          <p:nvPr>
            <p:ph type="sldNum" sz="quarter" idx="5"/>
          </p:nvPr>
        </p:nvSpPr>
        <p:spPr/>
        <p:txBody>
          <a:bodyPr/>
          <a:lstStyle/>
          <a:p>
            <a:fld id="{013FE0F9-D2D6-4FA9-AD2D-B5FBA8B0A75D}" type="slidenum">
              <a:rPr lang="en-GB" smtClean="0"/>
              <a:t>6</a:t>
            </a:fld>
            <a:endParaRPr lang="en-GB"/>
          </a:p>
        </p:txBody>
      </p:sp>
    </p:spTree>
    <p:extLst>
      <p:ext uri="{BB962C8B-B14F-4D97-AF65-F5344CB8AC3E}">
        <p14:creationId xmlns:p14="http://schemas.microsoft.com/office/powerpoint/2010/main" val="282023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FE0F9-D2D6-4FA9-AD2D-B5FBA8B0A75D}" type="slidenum">
              <a:rPr lang="en-GB" smtClean="0"/>
              <a:t>7</a:t>
            </a:fld>
            <a:endParaRPr lang="en-GB"/>
          </a:p>
        </p:txBody>
      </p:sp>
    </p:spTree>
    <p:extLst>
      <p:ext uri="{BB962C8B-B14F-4D97-AF65-F5344CB8AC3E}">
        <p14:creationId xmlns:p14="http://schemas.microsoft.com/office/powerpoint/2010/main" val="175653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r>
              <a:rPr lang="en-GB" sz="1400" dirty="0"/>
              <a:t>Siri repeats/echoes the question and identify key words and phrases</a:t>
            </a:r>
          </a:p>
          <a:p>
            <a:endParaRPr lang="en-GB" sz="1400" dirty="0"/>
          </a:p>
          <a:p>
            <a:pPr algn="l"/>
            <a:r>
              <a:rPr lang="en-GB" sz="2000" dirty="0"/>
              <a:t>Fuzzy logic (1965) is based on the observation that people make decisions based on imprecise and non-numerical information. Fuzzy models or fuzzy sets are mathematical means of </a:t>
            </a:r>
            <a:r>
              <a:rPr lang="en-GB" sz="2000" u="none" dirty="0"/>
              <a:t>representing </a:t>
            </a:r>
            <a:r>
              <a:rPr lang="en-GB" sz="2000" b="0" u="none" dirty="0">
                <a:solidFill>
                  <a:schemeClr val="tx1"/>
                </a:solidFill>
              </a:rPr>
              <a:t> vagueness </a:t>
            </a:r>
            <a:r>
              <a:rPr lang="en-GB" sz="2000" u="none" dirty="0"/>
              <a:t>and </a:t>
            </a:r>
            <a:r>
              <a:rPr lang="en-GB" sz="2000" dirty="0"/>
              <a:t>imprecise information</a:t>
            </a:r>
            <a:r>
              <a:rPr lang="en-GB" sz="1400" dirty="0"/>
              <a:t> rather than the binary true or false. 1985 Bayesian network causal analysis for statistical representation of uncertainty – maybe!</a:t>
            </a:r>
          </a:p>
          <a:p>
            <a:endParaRPr lang="en-GB" sz="1400" dirty="0"/>
          </a:p>
          <a:p>
            <a:r>
              <a:rPr lang="en-GB" sz="1400" dirty="0"/>
              <a:t>‘I’ve seen something like that before’ ‘I know its not strictly relevant to this question but it might give a steer’. River and traffic flow.</a:t>
            </a:r>
          </a:p>
          <a:p>
            <a:endParaRPr lang="en-GB" sz="1400" dirty="0"/>
          </a:p>
          <a:p>
            <a:r>
              <a:rPr lang="en-GB" sz="1400" dirty="0"/>
              <a:t>AI tests explained shortly</a:t>
            </a:r>
          </a:p>
        </p:txBody>
      </p:sp>
      <p:sp>
        <p:nvSpPr>
          <p:cNvPr id="4" name="Slide Number Placeholder 3"/>
          <p:cNvSpPr>
            <a:spLocks noGrp="1"/>
          </p:cNvSpPr>
          <p:nvPr>
            <p:ph type="sldNum" sz="quarter" idx="5"/>
          </p:nvPr>
        </p:nvSpPr>
        <p:spPr/>
        <p:txBody>
          <a:bodyPr/>
          <a:lstStyle/>
          <a:p>
            <a:fld id="{013FE0F9-D2D6-4FA9-AD2D-B5FBA8B0A75D}" type="slidenum">
              <a:rPr lang="en-GB" smtClean="0"/>
              <a:t>8</a:t>
            </a:fld>
            <a:endParaRPr lang="en-GB"/>
          </a:p>
        </p:txBody>
      </p:sp>
    </p:spTree>
    <p:extLst>
      <p:ext uri="{BB962C8B-B14F-4D97-AF65-F5344CB8AC3E}">
        <p14:creationId xmlns:p14="http://schemas.microsoft.com/office/powerpoint/2010/main" val="88218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pPr defTabSz="914491">
              <a:defRPr/>
            </a:pPr>
            <a:r>
              <a:rPr lang="en-GB" sz="1400" dirty="0"/>
              <a:t>Reactive - An example is Deep Blue, the IBM chess program that beat Garry Kasparov in the 1990s. Deep Blue can identify pieces on a chessboard and make predictions, but because it has no memory, it cannot use past experiences to inform future ones. A database of an opening book eliminates the need for the program to calculate the best lines during approximately the first ten moves of the game, where the positions are extremely open-ended and thus computationally expensive to evaluate. As a result, it places the computer in a stronger position using considerably less resources than if it had to calculate the moves itself.</a:t>
            </a:r>
          </a:p>
          <a:p>
            <a:endParaRPr lang="en-GB" sz="1400" dirty="0"/>
          </a:p>
          <a:p>
            <a:r>
              <a:rPr lang="en-GB" sz="1400" dirty="0"/>
              <a:t>Limited memory - Some of the decision-making functions in self-driving cars are designed this way. (Engine management systems – self tuning). Chess – analysing all chess games?</a:t>
            </a:r>
          </a:p>
          <a:p>
            <a:pPr defTabSz="914491">
              <a:defRPr/>
            </a:pPr>
            <a:endParaRPr lang="en-GB" sz="1400" dirty="0"/>
          </a:p>
          <a:p>
            <a:pPr defTabSz="914491">
              <a:defRPr/>
            </a:pPr>
            <a:r>
              <a:rPr lang="en-GB" sz="1400" dirty="0"/>
              <a:t>Theory of mind - will be able to infer human intentions and predict behaviour, a necessary skill for AI systems to become integral members of human teams. (Otherwise wrong/right is binary?). Recognising emotions is not the same as understanding emotions (difficult for humans!).</a:t>
            </a:r>
          </a:p>
          <a:p>
            <a:pPr defTabSz="914491">
              <a:defRPr/>
            </a:pPr>
            <a:endParaRPr lang="en-GB" sz="1400" dirty="0"/>
          </a:p>
          <a:p>
            <a:pPr defTabSz="914491">
              <a:defRPr/>
            </a:pPr>
            <a:r>
              <a:rPr lang="en-GB" sz="1400" dirty="0"/>
              <a:t>Self awareness – ‘I’m not in a position to make a cogent decision at the moment’.</a:t>
            </a:r>
          </a:p>
          <a:p>
            <a:endParaRPr lang="en-GB" dirty="0"/>
          </a:p>
        </p:txBody>
      </p:sp>
      <p:sp>
        <p:nvSpPr>
          <p:cNvPr id="4" name="Slide Number Placeholder 3"/>
          <p:cNvSpPr>
            <a:spLocks noGrp="1"/>
          </p:cNvSpPr>
          <p:nvPr>
            <p:ph type="sldNum" sz="quarter" idx="5"/>
          </p:nvPr>
        </p:nvSpPr>
        <p:spPr/>
        <p:txBody>
          <a:bodyPr/>
          <a:lstStyle/>
          <a:p>
            <a:fld id="{013FE0F9-D2D6-4FA9-AD2D-B5FBA8B0A75D}" type="slidenum">
              <a:rPr lang="en-GB" smtClean="0"/>
              <a:t>9</a:t>
            </a:fld>
            <a:endParaRPr lang="en-GB"/>
          </a:p>
        </p:txBody>
      </p:sp>
    </p:spTree>
    <p:extLst>
      <p:ext uri="{BB962C8B-B14F-4D97-AF65-F5344CB8AC3E}">
        <p14:creationId xmlns:p14="http://schemas.microsoft.com/office/powerpoint/2010/main" val="256309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289-91A6-5371-2FB2-0F21395BB7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3D2C94A-F259-748B-3DB9-A0438F55C64C}"/>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8ACE85-D133-7A8B-75E3-4889D6E4A932}"/>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C88A430E-C994-7C08-6EDD-C78FFD1C54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5E2CFD-0A5A-303E-7AA2-D6CBB738B775}"/>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28612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7B8A-94D9-55C0-6BE2-6CFE4B1FD76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7641424-98B8-4134-49A5-42773A95E0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DDF4F3-68A9-AA1C-1386-BFC48CEBFAB5}"/>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1E3AD519-0E90-6CA2-25B2-9BE5F426E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7F5D1-D231-1762-5189-95E43272B7B7}"/>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272318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0B43B-FCEA-4E7F-2820-C6C72259435B}"/>
              </a:ext>
            </a:extLst>
          </p:cNvPr>
          <p:cNvSpPr>
            <a:spLocks noGrp="1"/>
          </p:cNvSpPr>
          <p:nvPr>
            <p:ph type="title" orient="vert"/>
          </p:nvPr>
        </p:nvSpPr>
        <p:spPr>
          <a:xfrm>
            <a:off x="8724902"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EC3AAF5-D443-8820-50E4-58C06E4B1418}"/>
              </a:ext>
            </a:extLst>
          </p:cNvPr>
          <p:cNvSpPr>
            <a:spLocks noGrp="1"/>
          </p:cNvSpPr>
          <p:nvPr>
            <p:ph type="body" orient="vert" idx="1"/>
          </p:nvPr>
        </p:nvSpPr>
        <p:spPr>
          <a:xfrm>
            <a:off x="838203"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0A5151-44A5-10FE-9F44-4099A2E49822}"/>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0088D181-3529-98F3-0B71-837B61D04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04E4E-171C-15A5-AAED-BD0F1642FF6E}"/>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381557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0066-4102-7E8B-26D2-D5719A45D1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4C2662-2374-019D-5EF2-AD89057C3C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51D744-8CC7-4794-402B-B9864FC38E8C}"/>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1F5AEE22-2CE1-25F3-CEC3-8D35D4D84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C2635-BFC1-1CEB-9DBB-BE2FFF170F0E}"/>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87224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5E4F-B560-928B-ECD0-432FA77902DD}"/>
              </a:ext>
            </a:extLst>
          </p:cNvPr>
          <p:cNvSpPr>
            <a:spLocks noGrp="1"/>
          </p:cNvSpPr>
          <p:nvPr>
            <p:ph type="title"/>
          </p:nvPr>
        </p:nvSpPr>
        <p:spPr>
          <a:xfrm>
            <a:off x="831851" y="1709744"/>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66C5600-9B54-7B94-35B7-5E2E381D9E5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85F450-6FDE-F642-3DCE-F95751B3DD10}"/>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C33730D0-51F4-4F1A-203D-97105416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099D1-DBB4-B036-9486-6E58D2BA6C5C}"/>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222484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B24D-1230-6216-82D1-3E0B6DAD3C6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76516CE-07D6-FDDC-1522-214B055718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D46403F-FFE3-0189-3F8C-895E6476C1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5FD8CB-6109-C997-792A-D54BA68DD59B}"/>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6" name="Footer Placeholder 5">
            <a:extLst>
              <a:ext uri="{FF2B5EF4-FFF2-40B4-BE49-F238E27FC236}">
                <a16:creationId xmlns:a16="http://schemas.microsoft.com/office/drawing/2014/main" id="{3F6AFED2-A459-FA34-37D1-AB3263D2D2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C1D84-ADE7-C171-B700-56492E905068}"/>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14270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C389-983B-A5B3-466B-6B7432D00E38}"/>
              </a:ext>
            </a:extLst>
          </p:cNvPr>
          <p:cNvSpPr>
            <a:spLocks noGrp="1"/>
          </p:cNvSpPr>
          <p:nvPr>
            <p:ph type="title"/>
          </p:nvPr>
        </p:nvSpPr>
        <p:spPr>
          <a:xfrm>
            <a:off x="839788" y="365129"/>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802C31E-027F-118B-9A37-F326560CCBAC}"/>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EC817C-7683-BE48-80BD-94B661132DC1}"/>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8096F2C-6BA1-992A-EE1F-5F730953943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CBBDFA-9E96-22EA-C3BE-EA76D6BE6D67}"/>
              </a:ext>
            </a:extLst>
          </p:cNvPr>
          <p:cNvSpPr>
            <a:spLocks noGrp="1"/>
          </p:cNvSpPr>
          <p:nvPr>
            <p:ph sz="quarter" idx="4"/>
          </p:nvPr>
        </p:nvSpPr>
        <p:spPr>
          <a:xfrm>
            <a:off x="617220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F153FB7-01AB-7434-33DB-49A989CA60E0}"/>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8" name="Footer Placeholder 7">
            <a:extLst>
              <a:ext uri="{FF2B5EF4-FFF2-40B4-BE49-F238E27FC236}">
                <a16:creationId xmlns:a16="http://schemas.microsoft.com/office/drawing/2014/main" id="{3B326F97-6FBD-A3AA-73F8-8E63BAD86D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B683B2-D2DC-A71E-37E5-00B80E0042C5}"/>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319369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CC78-E05B-D3C5-0C55-4288ED8F382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A0FBD81-41E9-8B55-8F5F-45A33A8EEA33}"/>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4" name="Footer Placeholder 3">
            <a:extLst>
              <a:ext uri="{FF2B5EF4-FFF2-40B4-BE49-F238E27FC236}">
                <a16:creationId xmlns:a16="http://schemas.microsoft.com/office/drawing/2014/main" id="{0F8785A4-7450-FB5C-81A6-C46D9B6EB4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ED5F6C-FE39-95DD-CB31-909F6D5991E3}"/>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6926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D07D9-34AE-CAC8-9390-DD13DABB5199}"/>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3" name="Footer Placeholder 2">
            <a:extLst>
              <a:ext uri="{FF2B5EF4-FFF2-40B4-BE49-F238E27FC236}">
                <a16:creationId xmlns:a16="http://schemas.microsoft.com/office/drawing/2014/main" id="{D028EB45-8581-28AA-6A9E-000C820FE9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614216-AB62-A60E-6F11-8F6F94B2AE5C}"/>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235003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DD9D-AEDE-3DBA-74DD-E426D7816C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BE922A6-9151-58A7-8AE9-0730E2B1EE44}"/>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EC16C35-B73D-E2C7-78A5-328918BB690A}"/>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01BAF3-53C4-7572-E68E-ED2C220165AC}"/>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6" name="Footer Placeholder 5">
            <a:extLst>
              <a:ext uri="{FF2B5EF4-FFF2-40B4-BE49-F238E27FC236}">
                <a16:creationId xmlns:a16="http://schemas.microsoft.com/office/drawing/2014/main" id="{F5309436-EED5-98A7-3844-29A771A337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DBB1A5-2208-C7B3-A373-BA5A4BD43F26}"/>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179161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37B2-E6F1-BDB6-B187-0F92C64A7F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238FB99-477D-DD59-6A7B-70C1C205B821}"/>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a:extLst>
              <a:ext uri="{FF2B5EF4-FFF2-40B4-BE49-F238E27FC236}">
                <a16:creationId xmlns:a16="http://schemas.microsoft.com/office/drawing/2014/main" id="{DBFD495D-4E10-59C9-F0DD-56E66E1168C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A74423-4FB3-7097-F653-C4EF8F4D0094}"/>
              </a:ext>
            </a:extLst>
          </p:cNvPr>
          <p:cNvSpPr>
            <a:spLocks noGrp="1"/>
          </p:cNvSpPr>
          <p:nvPr>
            <p:ph type="dt" sz="half" idx="10"/>
          </p:nvPr>
        </p:nvSpPr>
        <p:spPr/>
        <p:txBody>
          <a:bodyPr/>
          <a:lstStyle/>
          <a:p>
            <a:fld id="{C0D12DA3-AC38-4763-8552-A22D35265AD7}" type="datetimeFigureOut">
              <a:rPr lang="en-GB" smtClean="0"/>
              <a:t>04/09/2024</a:t>
            </a:fld>
            <a:endParaRPr lang="en-GB"/>
          </a:p>
        </p:txBody>
      </p:sp>
      <p:sp>
        <p:nvSpPr>
          <p:cNvPr id="6" name="Footer Placeholder 5">
            <a:extLst>
              <a:ext uri="{FF2B5EF4-FFF2-40B4-BE49-F238E27FC236}">
                <a16:creationId xmlns:a16="http://schemas.microsoft.com/office/drawing/2014/main" id="{FE6CCFDD-8F80-89F5-E400-14B9A08C2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664C7-2300-D659-61DB-580551CCF32C}"/>
              </a:ext>
            </a:extLst>
          </p:cNvPr>
          <p:cNvSpPr>
            <a:spLocks noGrp="1"/>
          </p:cNvSpPr>
          <p:nvPr>
            <p:ph type="sldNum" sz="quarter" idx="12"/>
          </p:nvPr>
        </p:nvSpPr>
        <p:spPr/>
        <p:txBody>
          <a:bodyPr/>
          <a:lstStyle/>
          <a:p>
            <a:fld id="{8239DE61-302E-4F1C-9F54-59CAEDDD4D3E}" type="slidenum">
              <a:rPr lang="en-GB" smtClean="0"/>
              <a:t>‹#›</a:t>
            </a:fld>
            <a:endParaRPr lang="en-GB"/>
          </a:p>
        </p:txBody>
      </p:sp>
    </p:spTree>
    <p:extLst>
      <p:ext uri="{BB962C8B-B14F-4D97-AF65-F5344CB8AC3E}">
        <p14:creationId xmlns:p14="http://schemas.microsoft.com/office/powerpoint/2010/main" val="32302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9F85-DA62-2402-32D5-26CCEEC328B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4230669-AE54-8371-1AD7-02794CBF3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2D4047-E9E6-1C21-AAF2-0B1AFAC0A513}"/>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2DA3-AC38-4763-8552-A22D35265AD7}" type="datetimeFigureOut">
              <a:rPr lang="en-GB" smtClean="0"/>
              <a:t>04/09/2024</a:t>
            </a:fld>
            <a:endParaRPr lang="en-GB"/>
          </a:p>
        </p:txBody>
      </p:sp>
      <p:sp>
        <p:nvSpPr>
          <p:cNvPr id="5" name="Footer Placeholder 4">
            <a:extLst>
              <a:ext uri="{FF2B5EF4-FFF2-40B4-BE49-F238E27FC236}">
                <a16:creationId xmlns:a16="http://schemas.microsoft.com/office/drawing/2014/main" id="{DDCAD8FD-6D65-6B48-688E-AFE88DA85140}"/>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A6D235-F9C9-4A30-3D55-35E7D7B3849C}"/>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9DE61-302E-4F1C-9F54-59CAEDDD4D3E}" type="slidenum">
              <a:rPr lang="en-GB" smtClean="0"/>
              <a:t>‹#›</a:t>
            </a:fld>
            <a:endParaRPr lang="en-GB"/>
          </a:p>
        </p:txBody>
      </p:sp>
    </p:spTree>
    <p:extLst>
      <p:ext uri="{BB962C8B-B14F-4D97-AF65-F5344CB8AC3E}">
        <p14:creationId xmlns:p14="http://schemas.microsoft.com/office/powerpoint/2010/main" val="165022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4514-D7A1-D2C1-47EA-6C3DCC5B6E2A}"/>
              </a:ext>
            </a:extLst>
          </p:cNvPr>
          <p:cNvSpPr>
            <a:spLocks noGrp="1"/>
          </p:cNvSpPr>
          <p:nvPr>
            <p:ph type="ctrTitle"/>
          </p:nvPr>
        </p:nvSpPr>
        <p:spPr/>
        <p:txBody>
          <a:bodyPr>
            <a:normAutofit fontScale="90000"/>
          </a:bodyPr>
          <a:lstStyle/>
          <a:p>
            <a:r>
              <a:rPr lang="en-GB" dirty="0"/>
              <a:t>A human engineer’s view of Artificial Intelligence. Is it all it is hyped up to be?</a:t>
            </a:r>
          </a:p>
        </p:txBody>
      </p:sp>
      <p:pic>
        <p:nvPicPr>
          <p:cNvPr id="4" name="Picture 3">
            <a:extLst>
              <a:ext uri="{FF2B5EF4-FFF2-40B4-BE49-F238E27FC236}">
                <a16:creationId xmlns:a16="http://schemas.microsoft.com/office/drawing/2014/main" id="{6EF812A6-890E-39B3-AAAE-5B80AC64A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947" y="3666588"/>
            <a:ext cx="2484400" cy="2794601"/>
          </a:xfrm>
          <a:prstGeom prst="rect">
            <a:avLst/>
          </a:prstGeom>
        </p:spPr>
      </p:pic>
    </p:spTree>
    <p:extLst>
      <p:ext uri="{BB962C8B-B14F-4D97-AF65-F5344CB8AC3E}">
        <p14:creationId xmlns:p14="http://schemas.microsoft.com/office/powerpoint/2010/main" val="44038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A23D-EADE-199D-09D4-72344B74FBAC}"/>
              </a:ext>
            </a:extLst>
          </p:cNvPr>
          <p:cNvSpPr>
            <a:spLocks noGrp="1"/>
          </p:cNvSpPr>
          <p:nvPr>
            <p:ph type="title"/>
          </p:nvPr>
        </p:nvSpPr>
        <p:spPr/>
        <p:txBody>
          <a:bodyPr/>
          <a:lstStyle/>
          <a:p>
            <a:pPr algn="ctr"/>
            <a:r>
              <a:rPr lang="en-GB" dirty="0"/>
              <a:t>Self awareness</a:t>
            </a:r>
          </a:p>
        </p:txBody>
      </p:sp>
      <p:pic>
        <p:nvPicPr>
          <p:cNvPr id="4" name="Picture 3">
            <a:extLst>
              <a:ext uri="{FF2B5EF4-FFF2-40B4-BE49-F238E27FC236}">
                <a16:creationId xmlns:a16="http://schemas.microsoft.com/office/drawing/2014/main" id="{DA2ABA49-AA91-CAA9-F2B3-17C7AACEE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990" y="1224951"/>
            <a:ext cx="7095412" cy="5122888"/>
          </a:xfrm>
          <a:prstGeom prst="rect">
            <a:avLst/>
          </a:prstGeom>
        </p:spPr>
      </p:pic>
    </p:spTree>
    <p:extLst>
      <p:ext uri="{BB962C8B-B14F-4D97-AF65-F5344CB8AC3E}">
        <p14:creationId xmlns:p14="http://schemas.microsoft.com/office/powerpoint/2010/main" val="419191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612321" y="509850"/>
            <a:ext cx="10956472" cy="4739759"/>
          </a:xfrm>
          <a:prstGeom prst="rect">
            <a:avLst/>
          </a:prstGeom>
          <a:noFill/>
        </p:spPr>
        <p:txBody>
          <a:bodyPr wrap="square" rtlCol="0">
            <a:spAutoFit/>
          </a:bodyPr>
          <a:lstStyle/>
          <a:p>
            <a:pPr lvl="1" algn="ctr"/>
            <a:r>
              <a:rPr lang="en-GB" sz="3600" dirty="0"/>
              <a:t>AI tests – Turing test</a:t>
            </a:r>
          </a:p>
          <a:p>
            <a:pPr lvl="1" algn="ctr"/>
            <a:endParaRPr lang="en-GB" sz="1000" dirty="0"/>
          </a:p>
          <a:p>
            <a:pPr lvl="1"/>
            <a:r>
              <a:rPr lang="en-GB" sz="3200" dirty="0"/>
              <a:t>The Turing test (the imitation game) tests a machine's ability to exhibit intelligent behaviour equivalent to, or indistinguishable from, that of a human. Turing proposed that a human evaluator would judge natural language conversations between a human and a machine designed to generate human-like responses. If the evaluator could not reliably tell the machine from the human, the machine would be said to have passed the test. </a:t>
            </a:r>
          </a:p>
        </p:txBody>
      </p:sp>
    </p:spTree>
    <p:extLst>
      <p:ext uri="{BB962C8B-B14F-4D97-AF65-F5344CB8AC3E}">
        <p14:creationId xmlns:p14="http://schemas.microsoft.com/office/powerpoint/2010/main" val="49679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3595-2463-3240-D28C-FC1510678900}"/>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CB17B238-A168-0CDC-C8CF-F72C02A7A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347" y="558796"/>
            <a:ext cx="5498767" cy="5740413"/>
          </a:xfrm>
          <a:prstGeom prst="rect">
            <a:avLst/>
          </a:prstGeom>
        </p:spPr>
      </p:pic>
    </p:spTree>
    <p:extLst>
      <p:ext uri="{BB962C8B-B14F-4D97-AF65-F5344CB8AC3E}">
        <p14:creationId xmlns:p14="http://schemas.microsoft.com/office/powerpoint/2010/main" val="106133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612321" y="509848"/>
            <a:ext cx="10956472" cy="5570756"/>
          </a:xfrm>
          <a:prstGeom prst="rect">
            <a:avLst/>
          </a:prstGeom>
          <a:noFill/>
        </p:spPr>
        <p:txBody>
          <a:bodyPr wrap="square" rtlCol="0">
            <a:spAutoFit/>
          </a:bodyPr>
          <a:lstStyle/>
          <a:p>
            <a:pPr lvl="1" algn="ctr"/>
            <a:r>
              <a:rPr lang="en-GB" sz="3600" dirty="0"/>
              <a:t>AI tests – Chinese Room Argument</a:t>
            </a:r>
          </a:p>
          <a:p>
            <a:pPr lvl="1" algn="ctr"/>
            <a:endParaRPr lang="en-GB" sz="1000" dirty="0"/>
          </a:p>
          <a:p>
            <a:pPr lvl="1"/>
            <a:r>
              <a:rPr lang="en-GB" sz="3000" dirty="0"/>
              <a:t>A computer executing a program cannot have a mind, understanding, or consciousness, regardless of how intelligently or human-like the program may make the computer behave.</a:t>
            </a:r>
          </a:p>
          <a:p>
            <a:pPr lvl="1"/>
            <a:endParaRPr lang="en-GB" sz="1000" dirty="0"/>
          </a:p>
          <a:p>
            <a:pPr lvl="1"/>
            <a:r>
              <a:rPr lang="en-GB" sz="3000" dirty="0"/>
              <a:t>A man in a room follows a computer program for responding to Chinese characters slipped under the door. The man understands nothing of Chinese, and yet, by following the instructions for manipulating symbols and numerals just as a computer does, he sends appropriate strings of Chinese characters back out under the door, leading those outside to mistakenly suppose there is a Chinese speaker in the room.</a:t>
            </a:r>
          </a:p>
        </p:txBody>
      </p:sp>
    </p:spTree>
    <p:extLst>
      <p:ext uri="{BB962C8B-B14F-4D97-AF65-F5344CB8AC3E}">
        <p14:creationId xmlns:p14="http://schemas.microsoft.com/office/powerpoint/2010/main" val="299059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612321" y="509847"/>
            <a:ext cx="10956472" cy="5663089"/>
          </a:xfrm>
          <a:prstGeom prst="rect">
            <a:avLst/>
          </a:prstGeom>
          <a:noFill/>
        </p:spPr>
        <p:txBody>
          <a:bodyPr wrap="square" rtlCol="0">
            <a:spAutoFit/>
          </a:bodyPr>
          <a:lstStyle/>
          <a:p>
            <a:pPr lvl="1" algn="ctr"/>
            <a:r>
              <a:rPr lang="en-GB" sz="3200" dirty="0"/>
              <a:t>Technologies </a:t>
            </a:r>
          </a:p>
          <a:p>
            <a:pPr lvl="1" algn="ctr"/>
            <a:endParaRPr lang="en-GB" sz="1000" dirty="0"/>
          </a:p>
          <a:p>
            <a:pPr lvl="1"/>
            <a:r>
              <a:rPr lang="en-GB" sz="3200" b="1" dirty="0"/>
              <a:t>Automation</a:t>
            </a:r>
          </a:p>
          <a:p>
            <a:pPr lvl="1"/>
            <a:r>
              <a:rPr lang="en-GB" sz="3200" b="1" dirty="0"/>
              <a:t>Machine learning</a:t>
            </a:r>
          </a:p>
          <a:p>
            <a:pPr lvl="1"/>
            <a:r>
              <a:rPr lang="en-GB" sz="3200" b="1" dirty="0"/>
              <a:t>Machine vision: </a:t>
            </a:r>
            <a:r>
              <a:rPr lang="en-GB" sz="3200" dirty="0"/>
              <a:t>the ability to see. Machine vision captures and </a:t>
            </a:r>
            <a:r>
              <a:rPr lang="en-GB" sz="3200" dirty="0" err="1"/>
              <a:t>analyzes</a:t>
            </a:r>
            <a:r>
              <a:rPr lang="en-GB" sz="3200" dirty="0"/>
              <a:t> visual information using a camera, </a:t>
            </a:r>
            <a:r>
              <a:rPr lang="en-GB" sz="3200" dirty="0" err="1"/>
              <a:t>analog</a:t>
            </a:r>
            <a:r>
              <a:rPr lang="en-GB" sz="3200" dirty="0"/>
              <a:t>-to-digital conversion and digital signal processing. </a:t>
            </a:r>
          </a:p>
          <a:p>
            <a:pPr lvl="1"/>
            <a:r>
              <a:rPr lang="en-GB" sz="3200" b="1" dirty="0"/>
              <a:t>Natural language processing (NLP): </a:t>
            </a:r>
            <a:r>
              <a:rPr lang="en-GB" sz="3200" dirty="0"/>
              <a:t>processing of human language by a computer program. </a:t>
            </a:r>
          </a:p>
          <a:p>
            <a:pPr lvl="1"/>
            <a:r>
              <a:rPr lang="en-GB" sz="3200" b="1" dirty="0"/>
              <a:t>Robotics: </a:t>
            </a:r>
            <a:r>
              <a:rPr lang="en-GB" sz="3200" dirty="0"/>
              <a:t>the design and manufacturing of robots, used to perform tasks that are difficult for humans to perform or perform consistently. </a:t>
            </a:r>
          </a:p>
        </p:txBody>
      </p:sp>
    </p:spTree>
    <p:extLst>
      <p:ext uri="{BB962C8B-B14F-4D97-AF65-F5344CB8AC3E}">
        <p14:creationId xmlns:p14="http://schemas.microsoft.com/office/powerpoint/2010/main" val="385472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B03D-C282-5181-1887-993C93A21A79}"/>
              </a:ext>
            </a:extLst>
          </p:cNvPr>
          <p:cNvSpPr>
            <a:spLocks noGrp="1"/>
          </p:cNvSpPr>
          <p:nvPr>
            <p:ph type="title"/>
          </p:nvPr>
        </p:nvSpPr>
        <p:spPr/>
        <p:txBody>
          <a:bodyPr>
            <a:normAutofit/>
          </a:bodyPr>
          <a:lstStyle/>
          <a:p>
            <a:r>
              <a:rPr lang="en-GB" sz="3600" dirty="0"/>
              <a:t>Natural Language Processing and Machine Learning</a:t>
            </a:r>
          </a:p>
        </p:txBody>
      </p:sp>
      <p:pic>
        <p:nvPicPr>
          <p:cNvPr id="4" name="Picture 3">
            <a:extLst>
              <a:ext uri="{FF2B5EF4-FFF2-40B4-BE49-F238E27FC236}">
                <a16:creationId xmlns:a16="http://schemas.microsoft.com/office/drawing/2014/main" id="{16CAC4BF-32A3-DABB-F0B8-CE66825C9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127" y="1260336"/>
            <a:ext cx="7021903" cy="4991403"/>
          </a:xfrm>
          <a:prstGeom prst="rect">
            <a:avLst/>
          </a:prstGeom>
        </p:spPr>
      </p:pic>
    </p:spTree>
    <p:extLst>
      <p:ext uri="{BB962C8B-B14F-4D97-AF65-F5344CB8AC3E}">
        <p14:creationId xmlns:p14="http://schemas.microsoft.com/office/powerpoint/2010/main" val="385333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612321" y="509847"/>
            <a:ext cx="10956472" cy="6001643"/>
          </a:xfrm>
          <a:prstGeom prst="rect">
            <a:avLst/>
          </a:prstGeom>
          <a:noFill/>
        </p:spPr>
        <p:txBody>
          <a:bodyPr wrap="square" rtlCol="0">
            <a:spAutoFit/>
          </a:bodyPr>
          <a:lstStyle/>
          <a:p>
            <a:pPr lvl="1" algn="ctr"/>
            <a:r>
              <a:rPr lang="en-GB" sz="3200" dirty="0"/>
              <a:t>Technologies </a:t>
            </a:r>
          </a:p>
          <a:p>
            <a:pPr lvl="1" algn="ctr"/>
            <a:endParaRPr lang="en-GB" sz="3200" dirty="0"/>
          </a:p>
          <a:p>
            <a:pPr lvl="1"/>
            <a:r>
              <a:rPr lang="en-GB" sz="3200" b="1" dirty="0"/>
              <a:t>Text, image and audio generation: </a:t>
            </a:r>
            <a:r>
              <a:rPr lang="en-GB" sz="3200" dirty="0"/>
              <a:t>Generative AI techniques, which create various types of media from text prompts, are being applied extensively across businesses to create a seemingly limitless range of content types from photorealistic art to email responses and screenplays.</a:t>
            </a:r>
            <a:br>
              <a:rPr lang="en-GB" sz="3200" dirty="0"/>
            </a:br>
            <a:r>
              <a:rPr lang="en-GB" sz="3200" b="1" dirty="0"/>
              <a:t>Generative AI vs. machine learning:  </a:t>
            </a:r>
            <a:r>
              <a:rPr lang="en-GB" sz="3200" dirty="0"/>
              <a:t>In simple terms, machine learning teaches a computer to understand certain data and perform certain tasks. Generative AI builds on that foundation and adds new capabilities that attempt to mimic human intelligence, creativity and autonomy.</a:t>
            </a:r>
            <a:endParaRPr lang="en-GB" sz="1000" dirty="0"/>
          </a:p>
        </p:txBody>
      </p:sp>
    </p:spTree>
    <p:extLst>
      <p:ext uri="{BB962C8B-B14F-4D97-AF65-F5344CB8AC3E}">
        <p14:creationId xmlns:p14="http://schemas.microsoft.com/office/powerpoint/2010/main" val="374905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162A-9105-325E-1650-92FF53764093}"/>
              </a:ext>
            </a:extLst>
          </p:cNvPr>
          <p:cNvSpPr>
            <a:spLocks noGrp="1"/>
          </p:cNvSpPr>
          <p:nvPr>
            <p:ph type="title"/>
          </p:nvPr>
        </p:nvSpPr>
        <p:spPr/>
        <p:txBody>
          <a:bodyPr/>
          <a:lstStyle/>
          <a:p>
            <a:pPr algn="ctr"/>
            <a:r>
              <a:rPr lang="en-GB" dirty="0"/>
              <a:t>Generative AI</a:t>
            </a:r>
          </a:p>
        </p:txBody>
      </p:sp>
      <p:pic>
        <p:nvPicPr>
          <p:cNvPr id="4" name="Picture 3">
            <a:extLst>
              <a:ext uri="{FF2B5EF4-FFF2-40B4-BE49-F238E27FC236}">
                <a16:creationId xmlns:a16="http://schemas.microsoft.com/office/drawing/2014/main" id="{5687F6D6-28F2-564E-410C-2362B09A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073" y="1588864"/>
            <a:ext cx="7115859" cy="4904013"/>
          </a:xfrm>
          <a:prstGeom prst="rect">
            <a:avLst/>
          </a:prstGeom>
        </p:spPr>
      </p:pic>
    </p:spTree>
    <p:extLst>
      <p:ext uri="{BB962C8B-B14F-4D97-AF65-F5344CB8AC3E}">
        <p14:creationId xmlns:p14="http://schemas.microsoft.com/office/powerpoint/2010/main" val="264681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723903" y="509850"/>
            <a:ext cx="10642599" cy="6463308"/>
          </a:xfrm>
          <a:prstGeom prst="rect">
            <a:avLst/>
          </a:prstGeom>
          <a:noFill/>
        </p:spPr>
        <p:txBody>
          <a:bodyPr wrap="square" rtlCol="0">
            <a:spAutoFit/>
          </a:bodyPr>
          <a:lstStyle/>
          <a:p>
            <a:pPr algn="ctr"/>
            <a:r>
              <a:rPr lang="en-GB" sz="4400" dirty="0"/>
              <a:t>What is AI used for?</a:t>
            </a:r>
          </a:p>
          <a:p>
            <a:endParaRPr lang="en-GB" sz="1000" dirty="0"/>
          </a:p>
          <a:p>
            <a:r>
              <a:rPr lang="en-GB" sz="2400" dirty="0"/>
              <a:t>Specific applications of AI include expert systems, natural language processing, speech recognition and machine vision. </a:t>
            </a:r>
          </a:p>
          <a:p>
            <a:r>
              <a:rPr lang="en-GB" sz="2400" dirty="0"/>
              <a:t>1989 – Convolutional neural networks handwriting recognition.</a:t>
            </a:r>
          </a:p>
          <a:p>
            <a:r>
              <a:rPr lang="en-GB" sz="2400" dirty="0"/>
              <a:t>1997 – Deep Blue beats Garry Kasparov at chess.</a:t>
            </a:r>
          </a:p>
          <a:p>
            <a:r>
              <a:rPr lang="en-GB" sz="2400" dirty="0"/>
              <a:t>1997 – Speech and video processing develops</a:t>
            </a:r>
          </a:p>
          <a:p>
            <a:r>
              <a:rPr lang="en-GB" sz="2400" dirty="0"/>
              <a:t>2006 – Image recognition develops</a:t>
            </a:r>
          </a:p>
          <a:p>
            <a:r>
              <a:rPr lang="en-GB" sz="2400" dirty="0"/>
              <a:t>2006 – Computer wins at Jeopardy</a:t>
            </a:r>
          </a:p>
          <a:p>
            <a:r>
              <a:rPr lang="en-GB" sz="2400" dirty="0"/>
              <a:t>2011 – Apple releases Siri</a:t>
            </a:r>
          </a:p>
          <a:p>
            <a:r>
              <a:rPr lang="en-GB" sz="2400" dirty="0"/>
              <a:t>2012 – Emergence of deep learning </a:t>
            </a:r>
          </a:p>
          <a:p>
            <a:r>
              <a:rPr lang="en-GB" sz="2400" dirty="0"/>
              <a:t>2014 - generative AI - images, photos and deepfakes. Human facial recognition. </a:t>
            </a:r>
          </a:p>
          <a:p>
            <a:r>
              <a:rPr lang="en-GB" sz="2400" dirty="0"/>
              <a:t>2016 – Computer becomes Go champion. Uber start self-drive car program.</a:t>
            </a:r>
          </a:p>
          <a:p>
            <a:r>
              <a:rPr lang="en-GB" sz="2400" dirty="0"/>
              <a:t>2019 –Google AI and Langone Medical </a:t>
            </a:r>
            <a:r>
              <a:rPr lang="en-GB" sz="2400" dirty="0" err="1"/>
              <a:t>Center</a:t>
            </a:r>
            <a:r>
              <a:rPr lang="en-GB" sz="2400" dirty="0"/>
              <a:t> deep learning algorithm outperforms lung cancer radiologists </a:t>
            </a:r>
          </a:p>
          <a:p>
            <a:r>
              <a:rPr lang="en-GB" sz="2400" dirty="0"/>
              <a:t>2022 – OpenAI introduces ChatGPT </a:t>
            </a:r>
          </a:p>
          <a:p>
            <a:endParaRPr lang="en-GB" sz="2400" dirty="0"/>
          </a:p>
        </p:txBody>
      </p:sp>
    </p:spTree>
    <p:extLst>
      <p:ext uri="{BB962C8B-B14F-4D97-AF65-F5344CB8AC3E}">
        <p14:creationId xmlns:p14="http://schemas.microsoft.com/office/powerpoint/2010/main" val="6092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0263-D232-B95A-341C-E35EFB4FF8A1}"/>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BFEAB7E-E5FB-7203-81B6-856CFC2A7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178" y="514423"/>
            <a:ext cx="8376249" cy="5709592"/>
          </a:xfrm>
          <a:prstGeom prst="rect">
            <a:avLst/>
          </a:prstGeom>
        </p:spPr>
      </p:pic>
    </p:spTree>
    <p:extLst>
      <p:ext uri="{BB962C8B-B14F-4D97-AF65-F5344CB8AC3E}">
        <p14:creationId xmlns:p14="http://schemas.microsoft.com/office/powerpoint/2010/main" val="310934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CF5FD-22DD-89A6-CE85-609CD7907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093" y="1435335"/>
            <a:ext cx="5225209" cy="2625287"/>
          </a:xfrm>
          <a:prstGeom prst="rect">
            <a:avLst/>
          </a:prstGeom>
        </p:spPr>
      </p:pic>
      <p:sp>
        <p:nvSpPr>
          <p:cNvPr id="5" name="TextBox 4">
            <a:extLst>
              <a:ext uri="{FF2B5EF4-FFF2-40B4-BE49-F238E27FC236}">
                <a16:creationId xmlns:a16="http://schemas.microsoft.com/office/drawing/2014/main" id="{13F5216D-FDE4-6758-60E8-9260D7EC5D33}"/>
              </a:ext>
            </a:extLst>
          </p:cNvPr>
          <p:cNvSpPr txBox="1"/>
          <p:nvPr/>
        </p:nvSpPr>
        <p:spPr>
          <a:xfrm>
            <a:off x="881744" y="509848"/>
            <a:ext cx="10687051" cy="4801314"/>
          </a:xfrm>
          <a:prstGeom prst="rect">
            <a:avLst/>
          </a:prstGeom>
          <a:noFill/>
        </p:spPr>
        <p:txBody>
          <a:bodyPr wrap="square" rtlCol="0">
            <a:spAutoFit/>
          </a:bodyPr>
          <a:lstStyle/>
          <a:p>
            <a:pPr algn="ctr"/>
            <a:r>
              <a:rPr lang="en-GB" sz="3600" dirty="0"/>
              <a:t>How and when did AI appear?</a:t>
            </a:r>
          </a:p>
          <a:p>
            <a:endParaRPr lang="en-GB" dirty="0"/>
          </a:p>
          <a:p>
            <a:r>
              <a:rPr lang="en-GB" sz="2800" dirty="0"/>
              <a:t>Science fiction – Isaac Asimov wrote about robots in 1940</a:t>
            </a:r>
          </a:p>
          <a:p>
            <a:r>
              <a:rPr lang="en-GB" sz="2800" dirty="0"/>
              <a:t>1950 – Alan Turing defined the Turing test. </a:t>
            </a:r>
          </a:p>
          <a:p>
            <a:r>
              <a:rPr lang="en-GB" sz="2800" dirty="0"/>
              <a:t>1951 – first neural network (valve technology)</a:t>
            </a:r>
          </a:p>
          <a:p>
            <a:r>
              <a:rPr lang="en-GB" sz="2800" dirty="0"/>
              <a:t>1952 – self learning draughts program</a:t>
            </a:r>
          </a:p>
          <a:p>
            <a:r>
              <a:rPr lang="en-GB" sz="2800" dirty="0"/>
              <a:t>1956 – AI as an academic discipline</a:t>
            </a:r>
          </a:p>
          <a:p>
            <a:r>
              <a:rPr lang="en-GB" sz="2800" dirty="0"/>
              <a:t>1959 – machine learning invented</a:t>
            </a:r>
          </a:p>
          <a:p>
            <a:r>
              <a:rPr lang="en-GB" sz="2800" dirty="0"/>
              <a:t>1965 – first expert system </a:t>
            </a:r>
            <a:r>
              <a:rPr lang="en-GB" sz="2800" dirty="0" err="1"/>
              <a:t>Dendral</a:t>
            </a:r>
            <a:r>
              <a:rPr lang="en-GB" sz="2800" dirty="0"/>
              <a:t> for identifying organic molecules</a:t>
            </a:r>
          </a:p>
          <a:p>
            <a:r>
              <a:rPr lang="en-GB" sz="2800" dirty="0"/>
              <a:t>1969 – learning algorithm enabling multilayer neural networks, foundation for deep learning (to be explained later).</a:t>
            </a:r>
          </a:p>
        </p:txBody>
      </p:sp>
    </p:spTree>
    <p:extLst>
      <p:ext uri="{BB962C8B-B14F-4D97-AF65-F5344CB8AC3E}">
        <p14:creationId xmlns:p14="http://schemas.microsoft.com/office/powerpoint/2010/main" val="230483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723903" y="509850"/>
            <a:ext cx="10642599" cy="5637121"/>
          </a:xfrm>
          <a:prstGeom prst="rect">
            <a:avLst/>
          </a:prstGeom>
          <a:noFill/>
        </p:spPr>
        <p:txBody>
          <a:bodyPr wrap="square" rtlCol="0">
            <a:spAutoFit/>
          </a:bodyPr>
          <a:lstStyle/>
          <a:p>
            <a:pPr algn="ctr"/>
            <a:r>
              <a:rPr lang="en-GB" sz="4400" dirty="0"/>
              <a:t>Current uses</a:t>
            </a:r>
          </a:p>
          <a:p>
            <a:endParaRPr lang="en-GB" sz="1000" dirty="0"/>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‘The Register’ - How deliciously binary: AI has yet to pay off – or is transforming business.</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The Economist: AI technology so far has had "almost no economic impact."</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Recent reports suggest ChatGPT has about 180.5 million users as of March 2024</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Clearview: AI use for marketing automation, virtual agents and chatbots, natural language processing, and data/text analytics.</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Music cloning – creating more of the same for popular music (one up from sampling)</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Microsoft Recall</a:t>
            </a:r>
          </a:p>
          <a:p>
            <a:pPr>
              <a:lnSpc>
                <a:spcPct val="107000"/>
              </a:lnSpc>
              <a:spcAft>
                <a:spcPts val="800"/>
              </a:spcAft>
            </a:pPr>
            <a:r>
              <a:rPr lang="en-GB" sz="2500" dirty="0">
                <a:latin typeface="Calibri" panose="020F0502020204030204" pitchFamily="34" charset="0"/>
                <a:ea typeface="Calibri" panose="020F0502020204030204" pitchFamily="34" charset="0"/>
                <a:cs typeface="Times New Roman" panose="02020603050405020304" pitchFamily="18" charset="0"/>
              </a:rPr>
              <a:t>AI support for AI research – University of Bristol - UK a world leader in AI…</a:t>
            </a:r>
          </a:p>
        </p:txBody>
      </p:sp>
    </p:spTree>
    <p:extLst>
      <p:ext uri="{BB962C8B-B14F-4D97-AF65-F5344CB8AC3E}">
        <p14:creationId xmlns:p14="http://schemas.microsoft.com/office/powerpoint/2010/main" val="186638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399B-EA4B-791A-1374-05379D5A5669}"/>
              </a:ext>
            </a:extLst>
          </p:cNvPr>
          <p:cNvSpPr>
            <a:spLocks noGrp="1"/>
          </p:cNvSpPr>
          <p:nvPr>
            <p:ph type="title"/>
          </p:nvPr>
        </p:nvSpPr>
        <p:spPr/>
        <p:txBody>
          <a:bodyPr/>
          <a:lstStyle/>
          <a:p>
            <a:pPr algn="ctr"/>
            <a:r>
              <a:rPr lang="en-GB" dirty="0"/>
              <a:t>Weather forecasting</a:t>
            </a:r>
          </a:p>
        </p:txBody>
      </p:sp>
      <p:sp>
        <p:nvSpPr>
          <p:cNvPr id="4" name="TextBox 3">
            <a:extLst>
              <a:ext uri="{FF2B5EF4-FFF2-40B4-BE49-F238E27FC236}">
                <a16:creationId xmlns:a16="http://schemas.microsoft.com/office/drawing/2014/main" id="{D29F28F8-D575-0526-5A51-53D3FABD563E}"/>
              </a:ext>
            </a:extLst>
          </p:cNvPr>
          <p:cNvSpPr txBox="1"/>
          <p:nvPr/>
        </p:nvSpPr>
        <p:spPr>
          <a:xfrm>
            <a:off x="965200" y="1443840"/>
            <a:ext cx="10388600" cy="3600986"/>
          </a:xfrm>
          <a:prstGeom prst="rect">
            <a:avLst/>
          </a:prstGeom>
          <a:noFill/>
        </p:spPr>
        <p:txBody>
          <a:bodyPr wrap="square">
            <a:spAutoFit/>
          </a:bodyPr>
          <a:lstStyle/>
          <a:p>
            <a:r>
              <a:rPr lang="en-GB" sz="2600" dirty="0"/>
              <a:t>In July 2023 a paper published in Nature revolution in weather forecasting. </a:t>
            </a:r>
          </a:p>
          <a:p>
            <a:endParaRPr lang="en-GB" sz="1000" dirty="0"/>
          </a:p>
          <a:p>
            <a:r>
              <a:rPr lang="en-GB" sz="2600" dirty="0"/>
              <a:t>AI weather forecasting tools, developed by Huawei Cloud, could predict weather with more accuracy than the industry gold-standard weather simulation system – the High Resolution Forecast (HRES), produced by the European Centre for Medium-Range Weather Forecasts (ECMWF).</a:t>
            </a:r>
          </a:p>
          <a:p>
            <a:endParaRPr lang="en-GB" sz="1000" dirty="0"/>
          </a:p>
          <a:p>
            <a:r>
              <a:rPr lang="en-GB" sz="2600" dirty="0">
                <a:latin typeface="Calibri" panose="020F0502020204030204" pitchFamily="34" charset="0"/>
                <a:ea typeface="Calibri" panose="020F0502020204030204" pitchFamily="34" charset="0"/>
                <a:cs typeface="Times New Roman" panose="02020603050405020304" pitchFamily="18" charset="0"/>
              </a:rPr>
              <a:t>In November 2023, Google’s DeepMind also revealed their own weather-forecasting AI tool, in a paper published in Science, which proved to be even more accurate than Huawei’s. </a:t>
            </a:r>
            <a:endParaRPr lang="en-GB" sz="2600" dirty="0"/>
          </a:p>
        </p:txBody>
      </p:sp>
    </p:spTree>
    <p:extLst>
      <p:ext uri="{BB962C8B-B14F-4D97-AF65-F5344CB8AC3E}">
        <p14:creationId xmlns:p14="http://schemas.microsoft.com/office/powerpoint/2010/main" val="213064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50"/>
            <a:ext cx="9803477" cy="4739759"/>
          </a:xfrm>
          <a:prstGeom prst="rect">
            <a:avLst/>
          </a:prstGeom>
          <a:noFill/>
        </p:spPr>
        <p:txBody>
          <a:bodyPr wrap="square" rtlCol="0">
            <a:spAutoFit/>
          </a:bodyPr>
          <a:lstStyle/>
          <a:p>
            <a:pPr algn="ctr"/>
            <a:r>
              <a:rPr lang="en-GB" sz="4400" dirty="0"/>
              <a:t>Ethics</a:t>
            </a:r>
          </a:p>
          <a:p>
            <a:endParaRPr lang="en-GB" sz="1000" dirty="0"/>
          </a:p>
          <a:p>
            <a:r>
              <a:rPr lang="en-GB" sz="3200" dirty="0"/>
              <a:t>Machine learning bias (GIGO)</a:t>
            </a:r>
          </a:p>
          <a:p>
            <a:r>
              <a:rPr lang="en-GB" sz="3200" dirty="0"/>
              <a:t>2022 – OpenAI introduces ChatGPT DeepMind </a:t>
            </a:r>
            <a:r>
              <a:rPr lang="en-GB" sz="3200" dirty="0" err="1"/>
              <a:t>AlphaTensor</a:t>
            </a:r>
            <a:r>
              <a:rPr lang="en-GB" sz="3200" dirty="0"/>
              <a:t> for discovering novel, efficient and </a:t>
            </a:r>
            <a:r>
              <a:rPr lang="en-GB" sz="3200" u="sng" dirty="0"/>
              <a:t>provably correct</a:t>
            </a:r>
            <a:r>
              <a:rPr lang="en-GB" sz="3200" dirty="0"/>
              <a:t> algorithms.</a:t>
            </a:r>
          </a:p>
          <a:p>
            <a:r>
              <a:rPr lang="en-GB" sz="3200" dirty="0"/>
              <a:t>Explainability</a:t>
            </a:r>
          </a:p>
          <a:p>
            <a:r>
              <a:rPr lang="en-GB" sz="3200" dirty="0"/>
              <a:t>Use of deepfakes</a:t>
            </a:r>
          </a:p>
          <a:p>
            <a:r>
              <a:rPr lang="en-GB" sz="3200" dirty="0"/>
              <a:t>Morals?</a:t>
            </a:r>
          </a:p>
          <a:p>
            <a:endParaRPr lang="en-GB" sz="2400" dirty="0"/>
          </a:p>
        </p:txBody>
      </p:sp>
    </p:spTree>
    <p:extLst>
      <p:ext uri="{BB962C8B-B14F-4D97-AF65-F5344CB8AC3E}">
        <p14:creationId xmlns:p14="http://schemas.microsoft.com/office/powerpoint/2010/main" val="32218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5451-FA77-B3EB-33A7-BC19D247BA64}"/>
              </a:ext>
            </a:extLst>
          </p:cNvPr>
          <p:cNvSpPr>
            <a:spLocks noGrp="1"/>
          </p:cNvSpPr>
          <p:nvPr>
            <p:ph type="title"/>
          </p:nvPr>
        </p:nvSpPr>
        <p:spPr/>
        <p:txBody>
          <a:bodyPr/>
          <a:lstStyle/>
          <a:p>
            <a:pPr algn="ctr"/>
            <a:r>
              <a:rPr lang="en-GB" dirty="0"/>
              <a:t>Morality and Ethics</a:t>
            </a:r>
          </a:p>
        </p:txBody>
      </p:sp>
      <p:pic>
        <p:nvPicPr>
          <p:cNvPr id="6" name="Picture 5">
            <a:extLst>
              <a:ext uri="{FF2B5EF4-FFF2-40B4-BE49-F238E27FC236}">
                <a16:creationId xmlns:a16="http://schemas.microsoft.com/office/drawing/2014/main" id="{018E9529-CD59-76B0-6FA0-8E671CBC628B}"/>
              </a:ext>
            </a:extLst>
          </p:cNvPr>
          <p:cNvPicPr>
            <a:picLocks noChangeAspect="1"/>
          </p:cNvPicPr>
          <p:nvPr/>
        </p:nvPicPr>
        <p:blipFill rotWithShape="1">
          <a:blip r:embed="rId3">
            <a:extLst>
              <a:ext uri="{28A0092B-C50C-407E-A947-70E740481C1C}">
                <a14:useLocalDpi xmlns:a14="http://schemas.microsoft.com/office/drawing/2010/main" val="0"/>
              </a:ext>
            </a:extLst>
          </a:blip>
          <a:srcRect t="10486" b="-10486"/>
          <a:stretch/>
        </p:blipFill>
        <p:spPr>
          <a:xfrm>
            <a:off x="688367" y="1785670"/>
            <a:ext cx="11252887" cy="4080295"/>
          </a:xfrm>
          <a:prstGeom prst="rect">
            <a:avLst/>
          </a:prstGeom>
        </p:spPr>
      </p:pic>
    </p:spTree>
    <p:extLst>
      <p:ext uri="{BB962C8B-B14F-4D97-AF65-F5344CB8AC3E}">
        <p14:creationId xmlns:p14="http://schemas.microsoft.com/office/powerpoint/2010/main" val="175490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F1AB-A6DE-0A29-DA65-CE9B98ACD5D0}"/>
              </a:ext>
            </a:extLst>
          </p:cNvPr>
          <p:cNvSpPr>
            <a:spLocks noGrp="1"/>
          </p:cNvSpPr>
          <p:nvPr>
            <p:ph type="title"/>
          </p:nvPr>
        </p:nvSpPr>
        <p:spPr/>
        <p:txBody>
          <a:bodyPr/>
          <a:lstStyle/>
          <a:p>
            <a:pPr algn="ctr"/>
            <a:r>
              <a:rPr lang="en-GB" dirty="0"/>
              <a:t>Safe job?</a:t>
            </a:r>
          </a:p>
        </p:txBody>
      </p:sp>
      <p:pic>
        <p:nvPicPr>
          <p:cNvPr id="3" name="Picture 2">
            <a:extLst>
              <a:ext uri="{FF2B5EF4-FFF2-40B4-BE49-F238E27FC236}">
                <a16:creationId xmlns:a16="http://schemas.microsoft.com/office/drawing/2014/main" id="{F92C88DF-A8B2-70CE-949C-BA19F6ACB226}"/>
              </a:ext>
            </a:extLst>
          </p:cNvPr>
          <p:cNvPicPr>
            <a:picLocks noChangeAspect="1"/>
          </p:cNvPicPr>
          <p:nvPr/>
        </p:nvPicPr>
        <p:blipFill>
          <a:blip r:embed="rId3"/>
          <a:stretch>
            <a:fillRect/>
          </a:stretch>
        </p:blipFill>
        <p:spPr>
          <a:xfrm>
            <a:off x="838201" y="1403351"/>
            <a:ext cx="3943555" cy="4730751"/>
          </a:xfrm>
          <a:prstGeom prst="rect">
            <a:avLst/>
          </a:prstGeom>
        </p:spPr>
      </p:pic>
      <p:sp>
        <p:nvSpPr>
          <p:cNvPr id="5" name="TextBox 4">
            <a:extLst>
              <a:ext uri="{FF2B5EF4-FFF2-40B4-BE49-F238E27FC236}">
                <a16:creationId xmlns:a16="http://schemas.microsoft.com/office/drawing/2014/main" id="{3E62E0BD-9148-8D5E-95A7-3836DD527254}"/>
              </a:ext>
            </a:extLst>
          </p:cNvPr>
          <p:cNvSpPr txBox="1"/>
          <p:nvPr/>
        </p:nvSpPr>
        <p:spPr>
          <a:xfrm>
            <a:off x="4918177" y="1548537"/>
            <a:ext cx="6096000" cy="4124206"/>
          </a:xfrm>
          <a:prstGeom prst="rect">
            <a:avLst/>
          </a:prstGeom>
          <a:noFill/>
        </p:spPr>
        <p:txBody>
          <a:bodyPr wrap="square">
            <a:spAutoFit/>
          </a:bodyPr>
          <a:lstStyle/>
          <a:p>
            <a:r>
              <a:rPr lang="en-GB" sz="2800" dirty="0"/>
              <a:t>Even as companies embracing AI futures replace swathes of their workforce, the presence of the software is expected to generate jobs specifically geared around monitoring its use. </a:t>
            </a:r>
          </a:p>
          <a:p>
            <a:endParaRPr lang="en-GB" sz="1000" dirty="0"/>
          </a:p>
          <a:p>
            <a:r>
              <a:rPr lang="en-GB" sz="2800" dirty="0"/>
              <a:t>Prompt engineers, AI ethics officers, and AI auditors are expected to be common job roles in the near future, </a:t>
            </a:r>
            <a:r>
              <a:rPr lang="en-GB" sz="2800" dirty="0" err="1"/>
              <a:t>Adzuna</a:t>
            </a:r>
            <a:r>
              <a:rPr lang="en-GB" sz="2800" dirty="0"/>
              <a:t> said in June. </a:t>
            </a:r>
          </a:p>
        </p:txBody>
      </p:sp>
    </p:spTree>
    <p:extLst>
      <p:ext uri="{BB962C8B-B14F-4D97-AF65-F5344CB8AC3E}">
        <p14:creationId xmlns:p14="http://schemas.microsoft.com/office/powerpoint/2010/main" val="329311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08DE-5EA5-A2CF-6B73-8F59D9E40B7B}"/>
              </a:ext>
            </a:extLst>
          </p:cNvPr>
          <p:cNvSpPr>
            <a:spLocks noGrp="1"/>
          </p:cNvSpPr>
          <p:nvPr>
            <p:ph type="title"/>
          </p:nvPr>
        </p:nvSpPr>
        <p:spPr/>
        <p:txBody>
          <a:bodyPr/>
          <a:lstStyle/>
          <a:p>
            <a:pPr algn="ctr"/>
            <a:r>
              <a:rPr lang="en-GB" dirty="0"/>
              <a:t>Social Media AI</a:t>
            </a:r>
          </a:p>
        </p:txBody>
      </p:sp>
      <p:pic>
        <p:nvPicPr>
          <p:cNvPr id="4" name="Picture 3">
            <a:extLst>
              <a:ext uri="{FF2B5EF4-FFF2-40B4-BE49-F238E27FC236}">
                <a16:creationId xmlns:a16="http://schemas.microsoft.com/office/drawing/2014/main" id="{678AACAA-DBED-759F-882B-BDA8791B8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564" y="1582742"/>
            <a:ext cx="5880736" cy="4173039"/>
          </a:xfrm>
          <a:prstGeom prst="rect">
            <a:avLst/>
          </a:prstGeom>
          <a:noFill/>
          <a:ln>
            <a:noFill/>
          </a:ln>
        </p:spPr>
      </p:pic>
    </p:spTree>
    <p:extLst>
      <p:ext uri="{BB962C8B-B14F-4D97-AF65-F5344CB8AC3E}">
        <p14:creationId xmlns:p14="http://schemas.microsoft.com/office/powerpoint/2010/main" val="5930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08DE-5EA5-A2CF-6B73-8F59D9E40B7B}"/>
              </a:ext>
            </a:extLst>
          </p:cNvPr>
          <p:cNvSpPr>
            <a:spLocks noGrp="1"/>
          </p:cNvSpPr>
          <p:nvPr>
            <p:ph type="title"/>
          </p:nvPr>
        </p:nvSpPr>
        <p:spPr/>
        <p:txBody>
          <a:bodyPr/>
          <a:lstStyle/>
          <a:p>
            <a:pPr algn="ctr"/>
            <a:r>
              <a:rPr lang="en-GB" dirty="0"/>
              <a:t>Social Media - influencers</a:t>
            </a:r>
          </a:p>
        </p:txBody>
      </p:sp>
      <p:sp>
        <p:nvSpPr>
          <p:cNvPr id="6" name="TextBox 5">
            <a:extLst>
              <a:ext uri="{FF2B5EF4-FFF2-40B4-BE49-F238E27FC236}">
                <a16:creationId xmlns:a16="http://schemas.microsoft.com/office/drawing/2014/main" id="{1833873D-4484-BA2F-7589-AA81101F4231}"/>
              </a:ext>
            </a:extLst>
          </p:cNvPr>
          <p:cNvSpPr txBox="1"/>
          <p:nvPr/>
        </p:nvSpPr>
        <p:spPr>
          <a:xfrm>
            <a:off x="1320800" y="1486274"/>
            <a:ext cx="9550400" cy="5227265"/>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Jill Zarin is a reality TV star who has now embraced AI. Ms Zarin, who appeared in three seasons of The Real Housewives of New York City, has gone on to own a number of lifestyle brands.</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Ms Zarin recently created a digital twin of herself thanks to AI cloning website Delphi.</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Members of the public can go to her page on the Delphi website, and ask her questions for free. Her clone will then reply in via text, or, if you prefer, out loud in a copy of her voice.</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Ms Zarin described the AI as a “walking </a:t>
            </a:r>
            <a:r>
              <a:rPr lang="en-GB" sz="2400" dirty="0" err="1">
                <a:latin typeface="Calibri" panose="020F0502020204030204" pitchFamily="34" charset="0"/>
                <a:ea typeface="Calibri" panose="020F0502020204030204" pitchFamily="34" charset="0"/>
                <a:cs typeface="Times New Roman" panose="02020603050405020304" pitchFamily="18" charset="0"/>
              </a:rPr>
              <a:t>encyclopedia</a:t>
            </a:r>
            <a:r>
              <a:rPr lang="en-GB" sz="2400" dirty="0">
                <a:latin typeface="Calibri" panose="020F0502020204030204" pitchFamily="34" charset="0"/>
                <a:ea typeface="Calibri" panose="020F0502020204030204" pitchFamily="34" charset="0"/>
                <a:cs typeface="Times New Roman" panose="02020603050405020304" pitchFamily="18" charset="0"/>
              </a:rPr>
              <a:t>” of her own thoughts and advice. </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“It's amazing to see how consistent my messages have been, even though my thoughts on different topics have evolved over the years.”</a:t>
            </a:r>
          </a:p>
        </p:txBody>
      </p:sp>
      <p:pic>
        <p:nvPicPr>
          <p:cNvPr id="7" name="Picture 6">
            <a:extLst>
              <a:ext uri="{FF2B5EF4-FFF2-40B4-BE49-F238E27FC236}">
                <a16:creationId xmlns:a16="http://schemas.microsoft.com/office/drawing/2014/main" id="{0042BC86-8A5E-D64E-9DF6-1BD6D40DB560}"/>
              </a:ext>
            </a:extLst>
          </p:cNvPr>
          <p:cNvPicPr>
            <a:picLocks noChangeAspect="1"/>
          </p:cNvPicPr>
          <p:nvPr/>
        </p:nvPicPr>
        <p:blipFill>
          <a:blip r:embed="rId3"/>
          <a:stretch>
            <a:fillRect/>
          </a:stretch>
        </p:blipFill>
        <p:spPr>
          <a:xfrm>
            <a:off x="9357983" y="144471"/>
            <a:ext cx="2078455" cy="1150933"/>
          </a:xfrm>
          <a:prstGeom prst="rect">
            <a:avLst/>
          </a:prstGeom>
        </p:spPr>
      </p:pic>
    </p:spTree>
    <p:extLst>
      <p:ext uri="{BB962C8B-B14F-4D97-AF65-F5344CB8AC3E}">
        <p14:creationId xmlns:p14="http://schemas.microsoft.com/office/powerpoint/2010/main" val="216099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B92A-FBAC-3BDB-CA76-74AC555D16F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6C09DC8-095F-BD6E-637A-529B0A6D6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056" y="595703"/>
            <a:ext cx="8203003" cy="5468668"/>
          </a:xfrm>
          <a:prstGeom prst="rect">
            <a:avLst/>
          </a:prstGeom>
        </p:spPr>
      </p:pic>
    </p:spTree>
    <p:extLst>
      <p:ext uri="{BB962C8B-B14F-4D97-AF65-F5344CB8AC3E}">
        <p14:creationId xmlns:p14="http://schemas.microsoft.com/office/powerpoint/2010/main" val="197719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47"/>
            <a:ext cx="9803477" cy="6093976"/>
          </a:xfrm>
          <a:prstGeom prst="rect">
            <a:avLst/>
          </a:prstGeom>
          <a:noFill/>
        </p:spPr>
        <p:txBody>
          <a:bodyPr wrap="square" rtlCol="0">
            <a:spAutoFit/>
          </a:bodyPr>
          <a:lstStyle/>
          <a:p>
            <a:pPr algn="ctr"/>
            <a:r>
              <a:rPr lang="en-GB" sz="4400" dirty="0"/>
              <a:t>Fear of AI?</a:t>
            </a:r>
          </a:p>
          <a:p>
            <a:endParaRPr lang="en-GB" sz="1000" dirty="0"/>
          </a:p>
          <a:p>
            <a:r>
              <a:rPr lang="en-GB" sz="2400" dirty="0"/>
              <a:t>Asimov created the Zeroth law of Robotics in 1986</a:t>
            </a:r>
          </a:p>
          <a:p>
            <a:r>
              <a:rPr lang="en-GB" sz="2400" dirty="0"/>
              <a:t>Multivac – master computer running the human race</a:t>
            </a:r>
          </a:p>
          <a:p>
            <a:r>
              <a:rPr lang="en-GB" sz="2400" dirty="0"/>
              <a:t>1973 - Hiatus in UK due to general AI survey report and research funding loss.</a:t>
            </a:r>
          </a:p>
          <a:p>
            <a:r>
              <a:rPr lang="en-GB" sz="2400" dirty="0"/>
              <a:t>1984 – ‘AI Winter’ hype warning, industry collapse 3 years later</a:t>
            </a:r>
          </a:p>
          <a:p>
            <a:r>
              <a:rPr lang="en-GB" sz="2400" dirty="0"/>
              <a:t>2014 – Hawking warns “Humans, who are limited by slow biological evolution, couldn't compete and would be superseded”</a:t>
            </a:r>
          </a:p>
          <a:p>
            <a:r>
              <a:rPr lang="en-GB" sz="2400" dirty="0"/>
              <a:t>2022 – Intel </a:t>
            </a:r>
            <a:r>
              <a:rPr lang="en-GB" sz="2400" dirty="0" err="1"/>
              <a:t>FakeCatcher</a:t>
            </a:r>
            <a:r>
              <a:rPr lang="en-GB" sz="2400" dirty="0"/>
              <a:t> deepfake detector (96% accuracy). </a:t>
            </a:r>
          </a:p>
          <a:p>
            <a:r>
              <a:rPr lang="en-GB" sz="2400" dirty="0"/>
              <a:t>2023 – Musk, Wozniak urge 6 month hiatus on training more powerful AI systems. Geoffrey Hinton leaves Google Brain on similar grounds</a:t>
            </a:r>
          </a:p>
          <a:p>
            <a:r>
              <a:rPr lang="en-GB" sz="2400" dirty="0"/>
              <a:t>Hallucinations – trusting AI implicitly when it can make mistakes</a:t>
            </a:r>
          </a:p>
          <a:p>
            <a:r>
              <a:rPr lang="en-GB" sz="2400" dirty="0"/>
              <a:t>Artificial General Intelligence, is closely associated with the concept of the technological singularity </a:t>
            </a:r>
          </a:p>
          <a:p>
            <a:r>
              <a:rPr lang="en-GB" sz="2400" dirty="0"/>
              <a:t>Deep Thought – 42 – will we be able to understand the answer?</a:t>
            </a:r>
          </a:p>
          <a:p>
            <a:endParaRPr lang="en-GB" sz="2400" dirty="0"/>
          </a:p>
        </p:txBody>
      </p:sp>
    </p:spTree>
    <p:extLst>
      <p:ext uri="{BB962C8B-B14F-4D97-AF65-F5344CB8AC3E}">
        <p14:creationId xmlns:p14="http://schemas.microsoft.com/office/powerpoint/2010/main" val="246069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F842-EB5C-CF1B-3EE8-56681193A3ED}"/>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813D10C-5112-6EF1-B73F-ED52CC9CF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563" y="683333"/>
            <a:ext cx="6642340" cy="5316431"/>
          </a:xfrm>
          <a:prstGeom prst="rect">
            <a:avLst/>
          </a:prstGeom>
        </p:spPr>
      </p:pic>
    </p:spTree>
    <p:extLst>
      <p:ext uri="{BB962C8B-B14F-4D97-AF65-F5344CB8AC3E}">
        <p14:creationId xmlns:p14="http://schemas.microsoft.com/office/powerpoint/2010/main" val="115808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47"/>
            <a:ext cx="9803477" cy="4862870"/>
          </a:xfrm>
          <a:prstGeom prst="rect">
            <a:avLst/>
          </a:prstGeom>
          <a:noFill/>
        </p:spPr>
        <p:txBody>
          <a:bodyPr wrap="square" rtlCol="0">
            <a:spAutoFit/>
          </a:bodyPr>
          <a:lstStyle/>
          <a:p>
            <a:pPr algn="ctr"/>
            <a:r>
              <a:rPr lang="en-GB" sz="4400" dirty="0"/>
              <a:t>What is meant by AI?</a:t>
            </a:r>
          </a:p>
          <a:p>
            <a:endParaRPr lang="en-GB" sz="3200" dirty="0"/>
          </a:p>
          <a:p>
            <a:r>
              <a:rPr lang="en-GB" sz="3200" dirty="0"/>
              <a:t>“The simulation of human intelligence processes by machines, especially computer systems”</a:t>
            </a:r>
          </a:p>
          <a:p>
            <a:endParaRPr lang="en-GB" sz="1000" dirty="0"/>
          </a:p>
          <a:p>
            <a:r>
              <a:rPr lang="en-GB" sz="3200" dirty="0"/>
              <a:t>Often what is referred to as AI is simply a component of the technology, such as machine learning (self-improvement of accuracy of predictions, using big historic data sets) and deep learning (subset) based on how the human brain is structured using artificial neural networks, </a:t>
            </a:r>
            <a:endParaRPr lang="en-GB" sz="2400" dirty="0"/>
          </a:p>
        </p:txBody>
      </p:sp>
    </p:spTree>
    <p:extLst>
      <p:ext uri="{BB962C8B-B14F-4D97-AF65-F5344CB8AC3E}">
        <p14:creationId xmlns:p14="http://schemas.microsoft.com/office/powerpoint/2010/main" val="62486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7727-636A-BE4E-451E-856B4580A0DF}"/>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8E91963B-048B-9F63-E1E6-D54047E26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7" y="607207"/>
            <a:ext cx="8643668" cy="5762445"/>
          </a:xfrm>
          <a:prstGeom prst="rect">
            <a:avLst/>
          </a:prstGeom>
        </p:spPr>
      </p:pic>
    </p:spTree>
    <p:extLst>
      <p:ext uri="{BB962C8B-B14F-4D97-AF65-F5344CB8AC3E}">
        <p14:creationId xmlns:p14="http://schemas.microsoft.com/office/powerpoint/2010/main" val="109236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49"/>
            <a:ext cx="9803477" cy="5355312"/>
          </a:xfrm>
          <a:prstGeom prst="rect">
            <a:avLst/>
          </a:prstGeom>
          <a:noFill/>
        </p:spPr>
        <p:txBody>
          <a:bodyPr wrap="square" rtlCol="0">
            <a:spAutoFit/>
          </a:bodyPr>
          <a:lstStyle/>
          <a:p>
            <a:pPr algn="ctr"/>
            <a:r>
              <a:rPr lang="en-GB" sz="4400" dirty="0"/>
              <a:t>Future?</a:t>
            </a:r>
          </a:p>
          <a:p>
            <a:pPr algn="ctr"/>
            <a:endParaRPr lang="en-GB" sz="1000" dirty="0"/>
          </a:p>
          <a:p>
            <a:r>
              <a:rPr lang="en-GB" sz="3600" dirty="0"/>
              <a:t> AI to mark school homework and plan lessons in £4m project - ChatGPT marking its own work?</a:t>
            </a:r>
          </a:p>
          <a:p>
            <a:endParaRPr lang="en-GB" sz="3600" dirty="0"/>
          </a:p>
          <a:p>
            <a:r>
              <a:rPr lang="en-GB" sz="3600" dirty="0">
                <a:latin typeface="Calibri" panose="020F0502020204030204" pitchFamily="34" charset="0"/>
                <a:ea typeface="Calibri" panose="020F0502020204030204" pitchFamily="34" charset="0"/>
                <a:cs typeface="Times New Roman" panose="02020603050405020304" pitchFamily="18" charset="0"/>
              </a:rPr>
              <a:t>By 2030, software developers will be using AI to cut their workload 'in half'</a:t>
            </a:r>
          </a:p>
          <a:p>
            <a:endParaRPr lang="en-GB" sz="3600" dirty="0"/>
          </a:p>
          <a:p>
            <a:r>
              <a:rPr lang="en-GB" sz="3600" dirty="0"/>
              <a:t>COVID – AI tool </a:t>
            </a:r>
            <a:r>
              <a:rPr lang="en-GB" sz="3600" dirty="0" err="1"/>
              <a:t>EVEscape</a:t>
            </a:r>
            <a:r>
              <a:rPr lang="en-GB" sz="3600" dirty="0"/>
              <a:t> </a:t>
            </a:r>
          </a:p>
          <a:p>
            <a:endParaRPr lang="en-GB" sz="3600" dirty="0"/>
          </a:p>
        </p:txBody>
      </p:sp>
    </p:spTree>
    <p:extLst>
      <p:ext uri="{BB962C8B-B14F-4D97-AF65-F5344CB8AC3E}">
        <p14:creationId xmlns:p14="http://schemas.microsoft.com/office/powerpoint/2010/main" val="209918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FCD1-F235-CB45-DB05-96A418784C44}"/>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712E7C5-E063-0020-E5FD-DC3AC4092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04" y="647067"/>
            <a:ext cx="7875795" cy="5563868"/>
          </a:xfrm>
          <a:prstGeom prst="rect">
            <a:avLst/>
          </a:prstGeom>
        </p:spPr>
      </p:pic>
    </p:spTree>
    <p:extLst>
      <p:ext uri="{BB962C8B-B14F-4D97-AF65-F5344CB8AC3E}">
        <p14:creationId xmlns:p14="http://schemas.microsoft.com/office/powerpoint/2010/main" val="201236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C76F-B43B-C06B-8B44-D9ACDEE1E898}"/>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404E5C17-243B-7EA1-3892-916EEC682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66" y="1619251"/>
            <a:ext cx="10556236" cy="3342808"/>
          </a:xfrm>
          <a:prstGeom prst="rect">
            <a:avLst/>
          </a:prstGeom>
        </p:spPr>
      </p:pic>
    </p:spTree>
    <p:extLst>
      <p:ext uri="{BB962C8B-B14F-4D97-AF65-F5344CB8AC3E}">
        <p14:creationId xmlns:p14="http://schemas.microsoft.com/office/powerpoint/2010/main" val="373392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6" y="509849"/>
            <a:ext cx="10316787" cy="3939540"/>
          </a:xfrm>
          <a:prstGeom prst="rect">
            <a:avLst/>
          </a:prstGeom>
          <a:noFill/>
        </p:spPr>
        <p:txBody>
          <a:bodyPr wrap="square" rtlCol="0">
            <a:spAutoFit/>
          </a:bodyPr>
          <a:lstStyle/>
          <a:p>
            <a:pPr algn="ctr"/>
            <a:r>
              <a:rPr lang="en-GB" sz="4400" dirty="0"/>
              <a:t>What are these components?</a:t>
            </a:r>
          </a:p>
          <a:p>
            <a:pPr algn="ctr"/>
            <a:endParaRPr lang="en-GB" sz="1000" dirty="0"/>
          </a:p>
          <a:p>
            <a:r>
              <a:rPr lang="en-GB" sz="2800" b="1" dirty="0"/>
              <a:t>Learning:</a:t>
            </a:r>
            <a:r>
              <a:rPr lang="en-GB" sz="2800" dirty="0"/>
              <a:t> acquiring data and creating rules (algorithms) to turn it into actionable information. Algorithms provide computing devices with step-by-step instructions for how to complete a specific task.</a:t>
            </a:r>
          </a:p>
          <a:p>
            <a:r>
              <a:rPr lang="en-GB" sz="2800" b="1" dirty="0"/>
              <a:t>Supervised learning: </a:t>
            </a:r>
            <a:r>
              <a:rPr lang="en-GB" sz="2800" dirty="0"/>
              <a:t>Input data sets are labelled so that patterns can be detected and used to label new data sets.</a:t>
            </a:r>
          </a:p>
          <a:p>
            <a:r>
              <a:rPr lang="en-GB" sz="2800" b="1" dirty="0"/>
              <a:t>Unsupervised learning: </a:t>
            </a:r>
            <a:r>
              <a:rPr lang="en-GB" sz="2800" dirty="0"/>
              <a:t>Data sets aren't labelled and get sorted according to patterns, similarities or differences.</a:t>
            </a:r>
          </a:p>
        </p:txBody>
      </p:sp>
      <p:pic>
        <p:nvPicPr>
          <p:cNvPr id="3" name="Picture 2">
            <a:extLst>
              <a:ext uri="{FF2B5EF4-FFF2-40B4-BE49-F238E27FC236}">
                <a16:creationId xmlns:a16="http://schemas.microsoft.com/office/drawing/2014/main" id="{34C557FC-43BC-7564-05D0-4DEEA85FD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2" y="4063043"/>
            <a:ext cx="2420428" cy="2420428"/>
          </a:xfrm>
          <a:prstGeom prst="rect">
            <a:avLst/>
          </a:prstGeom>
        </p:spPr>
      </p:pic>
      <p:sp>
        <p:nvSpPr>
          <p:cNvPr id="6" name="TextBox 5">
            <a:extLst>
              <a:ext uri="{FF2B5EF4-FFF2-40B4-BE49-F238E27FC236}">
                <a16:creationId xmlns:a16="http://schemas.microsoft.com/office/drawing/2014/main" id="{4C04945C-4524-129A-87F9-592AC94B01D7}"/>
              </a:ext>
            </a:extLst>
          </p:cNvPr>
          <p:cNvSpPr txBox="1"/>
          <p:nvPr/>
        </p:nvSpPr>
        <p:spPr>
          <a:xfrm>
            <a:off x="1053784" y="4445573"/>
            <a:ext cx="8258669" cy="1384995"/>
          </a:xfrm>
          <a:prstGeom prst="rect">
            <a:avLst/>
          </a:prstGeom>
          <a:noFill/>
        </p:spPr>
        <p:txBody>
          <a:bodyPr wrap="square">
            <a:spAutoFit/>
          </a:bodyPr>
          <a:lstStyle/>
          <a:p>
            <a:r>
              <a:rPr lang="en-GB" sz="2800" b="1" dirty="0"/>
              <a:t>Reinforcement learning: </a:t>
            </a:r>
            <a:r>
              <a:rPr lang="en-GB" sz="2800" dirty="0"/>
              <a:t>Data sets aren't labelled but, after performing an action or several actions, the AI system is given feedback.</a:t>
            </a:r>
          </a:p>
        </p:txBody>
      </p:sp>
    </p:spTree>
    <p:extLst>
      <p:ext uri="{BB962C8B-B14F-4D97-AF65-F5344CB8AC3E}">
        <p14:creationId xmlns:p14="http://schemas.microsoft.com/office/powerpoint/2010/main" val="124711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47"/>
            <a:ext cx="9803477" cy="5786199"/>
          </a:xfrm>
          <a:prstGeom prst="rect">
            <a:avLst/>
          </a:prstGeom>
          <a:noFill/>
        </p:spPr>
        <p:txBody>
          <a:bodyPr wrap="square" rtlCol="0">
            <a:spAutoFit/>
          </a:bodyPr>
          <a:lstStyle/>
          <a:p>
            <a:pPr algn="ctr"/>
            <a:r>
              <a:rPr lang="en-GB" sz="3600" dirty="0"/>
              <a:t>Components - continued</a:t>
            </a:r>
          </a:p>
          <a:p>
            <a:pPr algn="ctr"/>
            <a:endParaRPr lang="en-GB" sz="1000" dirty="0"/>
          </a:p>
          <a:p>
            <a:r>
              <a:rPr lang="en-GB" sz="3600" b="1" dirty="0"/>
              <a:t>Reasoning:</a:t>
            </a:r>
            <a:r>
              <a:rPr lang="en-GB" sz="3600" dirty="0"/>
              <a:t> choosing the right algorithm to reach a desired outcome.</a:t>
            </a:r>
          </a:p>
          <a:p>
            <a:r>
              <a:rPr lang="en-GB" sz="3600" b="1" dirty="0"/>
              <a:t>Self-correction: </a:t>
            </a:r>
            <a:r>
              <a:rPr lang="en-GB" sz="3600" dirty="0"/>
              <a:t>continually fine-tune algorithms and ensure they provide the most accurate results possible.</a:t>
            </a:r>
          </a:p>
          <a:p>
            <a:r>
              <a:rPr lang="en-GB" sz="3600" b="1" dirty="0"/>
              <a:t>Creativity:</a:t>
            </a:r>
            <a:r>
              <a:rPr lang="en-GB" sz="3600" dirty="0"/>
              <a:t> use neural networks, rules-based systems, statistical methods and other AI techniques to generate new images, new text, new music and new ideas</a:t>
            </a:r>
          </a:p>
        </p:txBody>
      </p:sp>
    </p:spTree>
    <p:extLst>
      <p:ext uri="{BB962C8B-B14F-4D97-AF65-F5344CB8AC3E}">
        <p14:creationId xmlns:p14="http://schemas.microsoft.com/office/powerpoint/2010/main" val="209918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D190-71E7-D361-9220-D9DA45DE5AB1}"/>
              </a:ext>
            </a:extLst>
          </p:cNvPr>
          <p:cNvSpPr>
            <a:spLocks noGrp="1"/>
          </p:cNvSpPr>
          <p:nvPr>
            <p:ph type="title"/>
          </p:nvPr>
        </p:nvSpPr>
        <p:spPr/>
        <p:txBody>
          <a:bodyPr/>
          <a:lstStyle/>
          <a:p>
            <a:r>
              <a:rPr lang="en-GB" dirty="0"/>
              <a:t>Algorithms</a:t>
            </a:r>
          </a:p>
        </p:txBody>
      </p:sp>
      <p:pic>
        <p:nvPicPr>
          <p:cNvPr id="4" name="Picture 3">
            <a:extLst>
              <a:ext uri="{FF2B5EF4-FFF2-40B4-BE49-F238E27FC236}">
                <a16:creationId xmlns:a16="http://schemas.microsoft.com/office/drawing/2014/main" id="{6464992B-3E07-D768-4F26-0735EA633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130" y="722836"/>
            <a:ext cx="5306204" cy="5412328"/>
          </a:xfrm>
          <a:prstGeom prst="rect">
            <a:avLst/>
          </a:prstGeom>
        </p:spPr>
      </p:pic>
    </p:spTree>
    <p:extLst>
      <p:ext uri="{BB962C8B-B14F-4D97-AF65-F5344CB8AC3E}">
        <p14:creationId xmlns:p14="http://schemas.microsoft.com/office/powerpoint/2010/main" val="187068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49"/>
            <a:ext cx="9803477" cy="5724644"/>
          </a:xfrm>
          <a:prstGeom prst="rect">
            <a:avLst/>
          </a:prstGeom>
          <a:noFill/>
        </p:spPr>
        <p:txBody>
          <a:bodyPr wrap="square" rtlCol="0">
            <a:spAutoFit/>
          </a:bodyPr>
          <a:lstStyle/>
          <a:p>
            <a:pPr algn="ctr"/>
            <a:r>
              <a:rPr lang="en-GB" sz="3600" dirty="0"/>
              <a:t>Types of AI</a:t>
            </a:r>
          </a:p>
          <a:p>
            <a:pPr algn="ctr"/>
            <a:endParaRPr lang="en-GB" sz="1000" dirty="0"/>
          </a:p>
          <a:p>
            <a:r>
              <a:rPr lang="en-GB" sz="3200" b="1" dirty="0"/>
              <a:t>Weak (narrow) AI</a:t>
            </a:r>
            <a:r>
              <a:rPr lang="en-GB" sz="3200" dirty="0"/>
              <a:t>: designed and trained to complete a specific task. Industrial robots and virtual personal assistants, such as Apple's Siri, use weak AI.</a:t>
            </a:r>
          </a:p>
          <a:p>
            <a:r>
              <a:rPr lang="en-GB" sz="3200" b="1" dirty="0"/>
              <a:t>Strong AI</a:t>
            </a:r>
            <a:r>
              <a:rPr lang="en-GB" sz="3200" dirty="0"/>
              <a:t> aka artificial general intelligence (AGI) can replicate the cognitive abilities of the human brain. When presented with an unfamiliar task, a strong AI system can use fuzzy logic to apply knowledge from one domain to another and find a solution autonomously. In theory, a strong AI program should be able to pass both the Turing test and the Chinese Room argument.</a:t>
            </a:r>
          </a:p>
        </p:txBody>
      </p:sp>
    </p:spTree>
    <p:extLst>
      <p:ext uri="{BB962C8B-B14F-4D97-AF65-F5344CB8AC3E}">
        <p14:creationId xmlns:p14="http://schemas.microsoft.com/office/powerpoint/2010/main" val="222029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5216D-FDE4-6758-60E8-9260D7EC5D33}"/>
              </a:ext>
            </a:extLst>
          </p:cNvPr>
          <p:cNvSpPr txBox="1"/>
          <p:nvPr/>
        </p:nvSpPr>
        <p:spPr>
          <a:xfrm>
            <a:off x="1075115" y="509850"/>
            <a:ext cx="9803477" cy="5232202"/>
          </a:xfrm>
          <a:prstGeom prst="rect">
            <a:avLst/>
          </a:prstGeom>
          <a:noFill/>
        </p:spPr>
        <p:txBody>
          <a:bodyPr wrap="square" rtlCol="0">
            <a:spAutoFit/>
          </a:bodyPr>
          <a:lstStyle/>
          <a:p>
            <a:pPr algn="ctr"/>
            <a:r>
              <a:rPr lang="en-GB" sz="3600" dirty="0"/>
              <a:t>Types of AI - continued</a:t>
            </a:r>
          </a:p>
          <a:p>
            <a:pPr algn="ctr"/>
            <a:endParaRPr lang="en-GB" sz="1000" dirty="0"/>
          </a:p>
          <a:p>
            <a:r>
              <a:rPr lang="en-GB" sz="3200" b="1" dirty="0"/>
              <a:t>Reactive machines: </a:t>
            </a:r>
            <a:r>
              <a:rPr lang="en-GB" sz="3200" dirty="0"/>
              <a:t>have no memory, are task-specific. </a:t>
            </a:r>
          </a:p>
          <a:p>
            <a:r>
              <a:rPr lang="en-GB" sz="3200" b="1" dirty="0"/>
              <a:t>Limited memory: </a:t>
            </a:r>
            <a:r>
              <a:rPr lang="en-GB" sz="3200" dirty="0"/>
              <a:t>have memory, use past experiences to inform future decisions. </a:t>
            </a:r>
          </a:p>
          <a:p>
            <a:r>
              <a:rPr lang="en-GB" sz="3200" b="1" dirty="0"/>
              <a:t>Theory of mind: </a:t>
            </a:r>
            <a:r>
              <a:rPr lang="en-GB" sz="3200" dirty="0"/>
              <a:t>a psychology term. When applied to AI, it means the system would have the social intelligence to understand emotions. </a:t>
            </a:r>
          </a:p>
          <a:p>
            <a:r>
              <a:rPr lang="en-GB" sz="3200" b="1" dirty="0"/>
              <a:t>Self-awareness:</a:t>
            </a:r>
            <a:r>
              <a:rPr lang="en-GB" sz="3200" dirty="0"/>
              <a:t> has a sense of self, which gives them consciousness. Machines with self-awareness </a:t>
            </a:r>
            <a:r>
              <a:rPr lang="en-GB" sz="3200" i="1" dirty="0"/>
              <a:t>understand</a:t>
            </a:r>
            <a:r>
              <a:rPr lang="en-GB" sz="3200" dirty="0"/>
              <a:t> their own current state. This type of AI does not yet exist.</a:t>
            </a:r>
          </a:p>
        </p:txBody>
      </p:sp>
    </p:spTree>
    <p:extLst>
      <p:ext uri="{BB962C8B-B14F-4D97-AF65-F5344CB8AC3E}">
        <p14:creationId xmlns:p14="http://schemas.microsoft.com/office/powerpoint/2010/main" val="3865046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989</TotalTime>
  <Words>5072</Words>
  <Application>Microsoft Office PowerPoint</Application>
  <PresentationFormat>Widescreen</PresentationFormat>
  <Paragraphs>355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A human engineer’s view of Artificial Intelligence. Is it all it is hyped up to be?</vt:lpstr>
      <vt:lpstr>PowerPoint Presentation</vt:lpstr>
      <vt:lpstr>PowerPoint Presentation</vt:lpstr>
      <vt:lpstr>PowerPoint Presentation</vt:lpstr>
      <vt:lpstr>PowerPoint Presentation</vt:lpstr>
      <vt:lpstr>PowerPoint Presentation</vt:lpstr>
      <vt:lpstr>Algorithms</vt:lpstr>
      <vt:lpstr>PowerPoint Presentation</vt:lpstr>
      <vt:lpstr>PowerPoint Presentation</vt:lpstr>
      <vt:lpstr>Self awareness</vt:lpstr>
      <vt:lpstr>PowerPoint Presentation</vt:lpstr>
      <vt:lpstr>PowerPoint Presentation</vt:lpstr>
      <vt:lpstr>PowerPoint Presentation</vt:lpstr>
      <vt:lpstr>PowerPoint Presentation</vt:lpstr>
      <vt:lpstr>Natural Language Processing and Machine Learning</vt:lpstr>
      <vt:lpstr>PowerPoint Presentation</vt:lpstr>
      <vt:lpstr>Generative AI</vt:lpstr>
      <vt:lpstr>PowerPoint Presentation</vt:lpstr>
      <vt:lpstr>PowerPoint Presentation</vt:lpstr>
      <vt:lpstr>PowerPoint Presentation</vt:lpstr>
      <vt:lpstr>Weather forecasting</vt:lpstr>
      <vt:lpstr>PowerPoint Presentation</vt:lpstr>
      <vt:lpstr>Morality and Ethics</vt:lpstr>
      <vt:lpstr>Safe job?</vt:lpstr>
      <vt:lpstr>Social Media AI</vt:lpstr>
      <vt:lpstr>Social Media - influencers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email works – and how it doesn’t</dc:title>
  <dc:creator>Keith</dc:creator>
  <cp:lastModifiedBy>Keith Searing</cp:lastModifiedBy>
  <cp:revision>25</cp:revision>
  <cp:lastPrinted>2024-08-30T11:51:27Z</cp:lastPrinted>
  <dcterms:created xsi:type="dcterms:W3CDTF">2024-03-24T13:55:23Z</dcterms:created>
  <dcterms:modified xsi:type="dcterms:W3CDTF">2024-09-04T14:52:28Z</dcterms:modified>
</cp:coreProperties>
</file>