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4" r:id="rId6"/>
    <p:sldId id="260" r:id="rId7"/>
    <p:sldId id="263" r:id="rId8"/>
    <p:sldId id="262" r:id="rId9"/>
    <p:sldId id="261" r:id="rId10"/>
    <p:sldId id="265" r:id="rId11"/>
    <p:sldId id="266" r:id="rId12"/>
    <p:sldId id="267" r:id="rId13"/>
    <p:sldId id="268" r:id="rId14"/>
    <p:sldId id="270" r:id="rId15"/>
    <p:sldId id="272" r:id="rId16"/>
    <p:sldId id="271" r:id="rId17"/>
    <p:sldId id="269"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777"/>
    <p:restoredTop sz="96197"/>
  </p:normalViewPr>
  <p:slideViewPr>
    <p:cSldViewPr snapToGrid="0" snapToObjects="1">
      <p:cViewPr varScale="1">
        <p:scale>
          <a:sx n="106" d="100"/>
          <a:sy n="106" d="100"/>
        </p:scale>
        <p:origin x="192" y="2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dirty="0"/>
              <a:t>Click to edit Master title style</a:t>
            </a:r>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2F3E8B1C-86EF-43CF-8304-249481088644}" type="datetimeFigureOut">
              <a:rPr lang="en-US" smtClean="0"/>
              <a:t>7/25/23</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2090979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2F3E8B1C-86EF-43CF-8304-249481088644}" type="datetimeFigureOut">
              <a:rPr lang="en-US" smtClean="0"/>
              <a:t>7/25/23</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3076828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2F3E8B1C-86EF-43CF-8304-249481088644}" type="datetimeFigureOut">
              <a:rPr lang="en-US" smtClean="0"/>
              <a:t>7/25/23</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699756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2F3E8B1C-86EF-43CF-8304-249481088644}" type="datetimeFigureOut">
              <a:rPr lang="en-US" smtClean="0"/>
              <a:t>7/25/23</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3304798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2F3E8B1C-86EF-43CF-8304-249481088644}" type="datetimeFigureOut">
              <a:rPr lang="en-US" smtClean="0"/>
              <a:t>7/25/23</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2114025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2F3E8B1C-86EF-43CF-8304-249481088644}" type="datetimeFigureOut">
              <a:rPr lang="en-US" smtClean="0"/>
              <a:t>7/25/23</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847937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2F3E8B1C-86EF-43CF-8304-249481088644}" type="datetimeFigureOut">
              <a:rPr lang="en-US" smtClean="0"/>
              <a:t>7/25/23</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338194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2F3E8B1C-86EF-43CF-8304-249481088644}" type="datetimeFigureOut">
              <a:rPr lang="en-US" smtClean="0"/>
              <a:t>7/25/23</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3135897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2F3E8B1C-86EF-43CF-8304-249481088644}" type="datetimeFigureOut">
              <a:rPr lang="en-US" smtClean="0"/>
              <a:t>7/25/23</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296057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2F3E8B1C-86EF-43CF-8304-249481088644}" type="datetimeFigureOut">
              <a:rPr lang="en-US" smtClean="0"/>
              <a:t>7/25/23</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2116558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2F3E8B1C-86EF-43CF-8304-249481088644}" type="datetimeFigureOut">
              <a:rPr lang="en-US" smtClean="0"/>
              <a:t>7/25/23</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3906657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fld id="{2F3E8B1C-86EF-43CF-8304-249481088644}" type="datetimeFigureOut">
              <a:rPr lang="en-US" smtClean="0"/>
              <a:pPr/>
              <a:t>7/25/23</a:t>
            </a:fld>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3496600"/>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 Id="rId5" Type="http://schemas.openxmlformats.org/officeDocument/2006/relationships/image" Target="../media/image9.jpg"/><Relationship Id="rId4" Type="http://schemas.openxmlformats.org/officeDocument/2006/relationships/image" Target="../media/image8.jpg"/></Relationships>
</file>

<file path=ppt/slides/_rels/slide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Multi-coloured smoke gradient">
            <a:extLst>
              <a:ext uri="{FF2B5EF4-FFF2-40B4-BE49-F238E27FC236}">
                <a16:creationId xmlns:a16="http://schemas.microsoft.com/office/drawing/2014/main" id="{DBDB2B5D-66BF-F066-425B-70BA64C40A9C}"/>
              </a:ext>
            </a:extLst>
          </p:cNvPr>
          <p:cNvPicPr>
            <a:picLocks noChangeAspect="1"/>
          </p:cNvPicPr>
          <p:nvPr/>
        </p:nvPicPr>
        <p:blipFill rotWithShape="1">
          <a:blip r:embed="rId2"/>
          <a:srcRect l="20194" r="24551" b="-1"/>
          <a:stretch/>
        </p:blipFill>
        <p:spPr>
          <a:xfrm>
            <a:off x="0" y="2943616"/>
            <a:ext cx="12191999" cy="7105540"/>
          </a:xfrm>
          <a:prstGeom prst="rect">
            <a:avLst/>
          </a:prstGeom>
        </p:spPr>
      </p:pic>
      <p:sp>
        <p:nvSpPr>
          <p:cNvPr id="7" name="Rectangle 6">
            <a:extLst>
              <a:ext uri="{FF2B5EF4-FFF2-40B4-BE49-F238E27FC236}">
                <a16:creationId xmlns:a16="http://schemas.microsoft.com/office/drawing/2014/main" id="{5B306931-1BB4-B141-9A60-311BA6C9C05A}"/>
              </a:ext>
            </a:extLst>
          </p:cNvPr>
          <p:cNvSpPr/>
          <p:nvPr/>
        </p:nvSpPr>
        <p:spPr>
          <a:xfrm>
            <a:off x="761036" y="690260"/>
            <a:ext cx="10708993" cy="67278"/>
          </a:xfrm>
          <a:prstGeom prst="rect">
            <a:avLst/>
          </a:prstGeom>
          <a:solidFill>
            <a:schemeClr val="tx2"/>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7FFF23BB-73FA-4546-BDEC-F41691A62445}"/>
              </a:ext>
            </a:extLst>
          </p:cNvPr>
          <p:cNvSpPr txBox="1"/>
          <p:nvPr/>
        </p:nvSpPr>
        <p:spPr>
          <a:xfrm>
            <a:off x="2793555" y="4313083"/>
            <a:ext cx="7059168" cy="461665"/>
          </a:xfrm>
          <a:prstGeom prst="rect">
            <a:avLst/>
          </a:prstGeom>
          <a:noFill/>
        </p:spPr>
        <p:txBody>
          <a:bodyPr wrap="square" rtlCol="0">
            <a:spAutoFit/>
          </a:bodyPr>
          <a:lstStyle/>
          <a:p>
            <a:pPr algn="ctr"/>
            <a:r>
              <a:rPr lang="en-US" sz="2400" dirty="0">
                <a:latin typeface="Arial" panose="020B0604020202020204" pitchFamily="34" charset="0"/>
                <a:cs typeface="Arial" panose="020B0604020202020204" pitchFamily="34" charset="0"/>
              </a:rPr>
              <a:t>A brief history and comparison</a:t>
            </a:r>
          </a:p>
        </p:txBody>
      </p:sp>
      <p:sp>
        <p:nvSpPr>
          <p:cNvPr id="18" name="TextBox 17">
            <a:extLst>
              <a:ext uri="{FF2B5EF4-FFF2-40B4-BE49-F238E27FC236}">
                <a16:creationId xmlns:a16="http://schemas.microsoft.com/office/drawing/2014/main" id="{E289F722-F8E9-A447-AF09-8A4225E510C1}"/>
              </a:ext>
            </a:extLst>
          </p:cNvPr>
          <p:cNvSpPr txBox="1"/>
          <p:nvPr/>
        </p:nvSpPr>
        <p:spPr>
          <a:xfrm>
            <a:off x="975465" y="3455543"/>
            <a:ext cx="10708993" cy="830997"/>
          </a:xfrm>
          <a:prstGeom prst="rect">
            <a:avLst/>
          </a:prstGeom>
          <a:noFill/>
        </p:spPr>
        <p:txBody>
          <a:bodyPr wrap="square" rtlCol="0">
            <a:spAutoFit/>
          </a:bodyPr>
          <a:lstStyle/>
          <a:p>
            <a:pPr algn="ctr"/>
            <a:r>
              <a:rPr lang="en-US" sz="4800" b="1" dirty="0">
                <a:latin typeface="Nimbus Sans Novus T Semi" pitchFamily="2" charset="0"/>
                <a:cs typeface="Arial" panose="020B0604020202020204" pitchFamily="34" charset="0"/>
              </a:rPr>
              <a:t>APPLE vs MICROSOFT</a:t>
            </a:r>
          </a:p>
        </p:txBody>
      </p:sp>
      <p:pic>
        <p:nvPicPr>
          <p:cNvPr id="19" name="Picture 18" descr="A black and white apple logo&#10;&#10;Description automatically generated">
            <a:extLst>
              <a:ext uri="{FF2B5EF4-FFF2-40B4-BE49-F238E27FC236}">
                <a16:creationId xmlns:a16="http://schemas.microsoft.com/office/drawing/2014/main" id="{6CA2701E-A662-9042-B463-648E1C735062}"/>
              </a:ext>
            </a:extLst>
          </p:cNvPr>
          <p:cNvPicPr>
            <a:picLocks noChangeAspect="1"/>
          </p:cNvPicPr>
          <p:nvPr/>
        </p:nvPicPr>
        <p:blipFill>
          <a:blip r:embed="rId3"/>
          <a:stretch>
            <a:fillRect/>
          </a:stretch>
        </p:blipFill>
        <p:spPr>
          <a:xfrm>
            <a:off x="2976067" y="1144250"/>
            <a:ext cx="3775918" cy="2123954"/>
          </a:xfrm>
          <a:prstGeom prst="rect">
            <a:avLst/>
          </a:prstGeom>
        </p:spPr>
      </p:pic>
      <p:pic>
        <p:nvPicPr>
          <p:cNvPr id="20" name="Picture 19" descr="A colorful squares with black border&#10;&#10;Description automatically generated">
            <a:extLst>
              <a:ext uri="{FF2B5EF4-FFF2-40B4-BE49-F238E27FC236}">
                <a16:creationId xmlns:a16="http://schemas.microsoft.com/office/drawing/2014/main" id="{70D88880-0AB0-AA4E-B75A-AEBD3A10C8A3}"/>
              </a:ext>
            </a:extLst>
          </p:cNvPr>
          <p:cNvPicPr>
            <a:picLocks noChangeAspect="1"/>
          </p:cNvPicPr>
          <p:nvPr/>
        </p:nvPicPr>
        <p:blipFill>
          <a:blip r:embed="rId4"/>
          <a:stretch>
            <a:fillRect/>
          </a:stretch>
        </p:blipFill>
        <p:spPr>
          <a:xfrm>
            <a:off x="6965020" y="1579210"/>
            <a:ext cx="1696625" cy="1652028"/>
          </a:xfrm>
          <a:prstGeom prst="rect">
            <a:avLst/>
          </a:prstGeom>
        </p:spPr>
      </p:pic>
    </p:spTree>
    <p:extLst>
      <p:ext uri="{BB962C8B-B14F-4D97-AF65-F5344CB8AC3E}">
        <p14:creationId xmlns:p14="http://schemas.microsoft.com/office/powerpoint/2010/main" val="3296733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631C1D7D-B3A4-264E-B4E1-1472F1702FD6}"/>
              </a:ext>
            </a:extLst>
          </p:cNvPr>
          <p:cNvSpPr txBox="1"/>
          <p:nvPr/>
        </p:nvSpPr>
        <p:spPr>
          <a:xfrm>
            <a:off x="777240" y="751252"/>
            <a:ext cx="10637519" cy="594008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50000"/>
              </a:lnSpc>
            </a:pPr>
            <a:r>
              <a:rPr lang="en-US" sz="2400" dirty="0">
                <a:solidFill>
                  <a:srgbClr val="00B050"/>
                </a:solidFill>
                <a:latin typeface="Arial" panose="020B0604020202020204" pitchFamily="34" charset="0"/>
                <a:cs typeface="Arial" panose="020B0604020202020204" pitchFamily="34" charset="0"/>
              </a:rPr>
              <a:t>Why choose Apple over Microsoft?</a:t>
            </a:r>
          </a:p>
          <a:p>
            <a:pPr algn="ctr"/>
            <a:r>
              <a:rPr lang="en-GB" sz="1600" dirty="0">
                <a:solidFill>
                  <a:srgbClr val="050A1E"/>
                </a:solidFill>
                <a:effectLst/>
                <a:latin typeface="Arial" panose="020B0604020202020204" pitchFamily="34" charset="0"/>
              </a:rPr>
              <a:t>Because there are fewer Apple products compared to PCs, there are fewer viruses created for OS X</a:t>
            </a:r>
            <a:r>
              <a:rPr lang="en-GB" sz="1600" dirty="0">
                <a:solidFill>
                  <a:srgbClr val="3C4044"/>
                </a:solidFill>
                <a:effectLst/>
                <a:latin typeface="Arial" panose="020B0604020202020204" pitchFamily="34" charset="0"/>
              </a:rPr>
              <a:t>. </a:t>
            </a:r>
            <a:br>
              <a:rPr lang="en-GB" sz="1600" dirty="0">
                <a:solidFill>
                  <a:srgbClr val="3C4044"/>
                </a:solidFill>
                <a:effectLst/>
                <a:latin typeface="Arial" panose="020B0604020202020204" pitchFamily="34" charset="0"/>
              </a:rPr>
            </a:br>
            <a:r>
              <a:rPr lang="en-GB" sz="1600" dirty="0">
                <a:solidFill>
                  <a:srgbClr val="3C4044"/>
                </a:solidFill>
                <a:effectLst/>
                <a:latin typeface="Arial" panose="020B0604020202020204" pitchFamily="34" charset="0"/>
              </a:rPr>
              <a:t>In addition, because Apple tightly controls the software on its devices, there is much less bloatware installed </a:t>
            </a:r>
            <a:br>
              <a:rPr lang="en-GB" sz="1600" dirty="0">
                <a:solidFill>
                  <a:srgbClr val="3C4044"/>
                </a:solidFill>
                <a:effectLst/>
                <a:latin typeface="Arial" panose="020B0604020202020204" pitchFamily="34" charset="0"/>
              </a:rPr>
            </a:br>
            <a:r>
              <a:rPr lang="en-GB" sz="1600" dirty="0">
                <a:solidFill>
                  <a:srgbClr val="3C4044"/>
                </a:solidFill>
                <a:effectLst/>
                <a:latin typeface="Arial" panose="020B0604020202020204" pitchFamily="34" charset="0"/>
              </a:rPr>
              <a:t>on new systems. Apple's customer service is well known for being better.</a:t>
            </a:r>
          </a:p>
          <a:p>
            <a:pPr algn="ctr"/>
            <a:r>
              <a:rPr lang="en-GB" sz="2400" dirty="0">
                <a:solidFill>
                  <a:schemeClr val="accent1"/>
                </a:solidFill>
                <a:effectLst/>
                <a:latin typeface="Arial" panose="020B0604020202020204" pitchFamily="34" charset="0"/>
              </a:rPr>
              <a:t>Why is Apple so much better than Windows?</a:t>
            </a:r>
          </a:p>
          <a:p>
            <a:pPr algn="ctr"/>
            <a:r>
              <a:rPr lang="en-GB" sz="1600" dirty="0">
                <a:solidFill>
                  <a:srgbClr val="3C4044"/>
                </a:solidFill>
                <a:latin typeface="Arial" panose="020B0604020202020204" pitchFamily="34" charset="0"/>
              </a:rPr>
              <a:t>In general, Macs are known for their user-friendliness and approachability. They are considered to be more intuitive than Windows. While the way your iPad/iPhone and MacBook work may differ slightly, they are very similar, so it would be easy to adjust to the computer.</a:t>
            </a:r>
          </a:p>
          <a:p>
            <a:pPr algn="ctr"/>
            <a:r>
              <a:rPr lang="en-GB" sz="2400" dirty="0">
                <a:solidFill>
                  <a:srgbClr val="18191B"/>
                </a:solidFill>
                <a:latin typeface="Arial" panose="020B0604020202020204" pitchFamily="34" charset="0"/>
              </a:rPr>
              <a:t>What is one disadvantage of using an Apple over a PC? </a:t>
            </a:r>
            <a:r>
              <a:rPr lang="en-GB" sz="2400" dirty="0">
                <a:solidFill>
                  <a:schemeClr val="accent1"/>
                </a:solidFill>
                <a:latin typeface="Arial" panose="020B0604020202020204" pitchFamily="34" charset="0"/>
              </a:rPr>
              <a:t> </a:t>
            </a:r>
          </a:p>
          <a:p>
            <a:pPr algn="ctr"/>
            <a:r>
              <a:rPr lang="en-GB" sz="1600" dirty="0">
                <a:solidFill>
                  <a:srgbClr val="3C4044"/>
                </a:solidFill>
                <a:effectLst/>
                <a:latin typeface="Arial" panose="020B0604020202020204" pitchFamily="34" charset="0"/>
              </a:rPr>
              <a:t>Despite the many advantages that a MacBook offers, there are also some disadvantages that should be considered. Price: </a:t>
            </a:r>
            <a:r>
              <a:rPr lang="en-GB" sz="1600" dirty="0" err="1">
                <a:solidFill>
                  <a:srgbClr val="3C4044"/>
                </a:solidFill>
                <a:effectLst/>
                <a:latin typeface="Arial" panose="020B0604020202020204" pitchFamily="34" charset="0"/>
              </a:rPr>
              <a:t>MacBooks</a:t>
            </a:r>
            <a:r>
              <a:rPr lang="en-GB" sz="1600" dirty="0">
                <a:solidFill>
                  <a:srgbClr val="3C4044"/>
                </a:solidFill>
                <a:effectLst/>
                <a:latin typeface="Arial" panose="020B0604020202020204" pitchFamily="34" charset="0"/>
              </a:rPr>
              <a:t> are usually more expensive compared to other laptops</a:t>
            </a:r>
            <a:br>
              <a:rPr lang="en-GB" sz="3200" dirty="0">
                <a:solidFill>
                  <a:srgbClr val="18191B"/>
                </a:solidFill>
                <a:effectLst/>
                <a:latin typeface="Arial" panose="020B0604020202020204" pitchFamily="34" charset="0"/>
              </a:rPr>
            </a:br>
            <a:r>
              <a:rPr lang="en-GB" sz="2400" dirty="0">
                <a:solidFill>
                  <a:schemeClr val="accent4">
                    <a:lumMod val="75000"/>
                  </a:schemeClr>
                </a:solidFill>
                <a:effectLst/>
                <a:latin typeface="Arial" panose="020B0604020202020204" pitchFamily="34" charset="0"/>
              </a:rPr>
              <a:t>Which is easier to use Mac or Windows? </a:t>
            </a:r>
          </a:p>
          <a:p>
            <a:pPr algn="ctr"/>
            <a:r>
              <a:rPr lang="en-GB" sz="1600" dirty="0">
                <a:solidFill>
                  <a:srgbClr val="3C4044"/>
                </a:solidFill>
                <a:effectLst/>
                <a:latin typeface="Arial" panose="020B0604020202020204" pitchFamily="34" charset="0"/>
              </a:rPr>
              <a:t>The OS on a Mac computer is highly intuitive and user-friendly, with a sleek design that makes navigation simple. </a:t>
            </a:r>
            <a:r>
              <a:rPr lang="en-GB" sz="1600" dirty="0">
                <a:solidFill>
                  <a:srgbClr val="050A1E"/>
                </a:solidFill>
                <a:effectLst/>
                <a:latin typeface="Arial" panose="020B0604020202020204" pitchFamily="34" charset="0"/>
              </a:rPr>
              <a:t>Mac computers often run applications more smoothly than Windows PCs</a:t>
            </a:r>
            <a:r>
              <a:rPr lang="en-GB" sz="1600" dirty="0">
                <a:solidFill>
                  <a:srgbClr val="3C4044"/>
                </a:solidFill>
                <a:effectLst/>
                <a:latin typeface="Arial" panose="020B0604020202020204" pitchFamily="34" charset="0"/>
              </a:rPr>
              <a:t> since Apple designs its hardware and operating system, creating a smooth user experience through perfect integration.</a:t>
            </a:r>
            <a:br>
              <a:rPr lang="en-GB" sz="2800" dirty="0">
                <a:solidFill>
                  <a:srgbClr val="18191B"/>
                </a:solidFill>
                <a:effectLst/>
                <a:latin typeface="Arial" panose="020B0604020202020204" pitchFamily="34" charset="0"/>
              </a:rPr>
            </a:br>
            <a:r>
              <a:rPr lang="en-GB" sz="2400" dirty="0">
                <a:solidFill>
                  <a:srgbClr val="FF0000"/>
                </a:solidFill>
                <a:effectLst/>
                <a:latin typeface="Arial" panose="020B0604020202020204" pitchFamily="34" charset="0"/>
              </a:rPr>
              <a:t>Why do people buy Macs?</a:t>
            </a:r>
          </a:p>
          <a:p>
            <a:pPr algn="ctr"/>
            <a:r>
              <a:rPr lang="en-GB" sz="1600" dirty="0">
                <a:solidFill>
                  <a:srgbClr val="3C4044"/>
                </a:solidFill>
                <a:effectLst/>
                <a:latin typeface="Arial" panose="020B0604020202020204" pitchFamily="34" charset="0"/>
              </a:rPr>
              <a:t>Many people enjoy buying </a:t>
            </a:r>
            <a:r>
              <a:rPr lang="en-GB" sz="1600" dirty="0" err="1">
                <a:solidFill>
                  <a:srgbClr val="3C4044"/>
                </a:solidFill>
                <a:effectLst/>
                <a:latin typeface="Arial" panose="020B0604020202020204" pitchFamily="34" charset="0"/>
              </a:rPr>
              <a:t>MacBooks</a:t>
            </a:r>
            <a:r>
              <a:rPr lang="en-GB" sz="1600" dirty="0">
                <a:solidFill>
                  <a:srgbClr val="3C4044"/>
                </a:solidFill>
                <a:effectLst/>
                <a:latin typeface="Arial" panose="020B0604020202020204" pitchFamily="34" charset="0"/>
              </a:rPr>
              <a:t> because </a:t>
            </a:r>
            <a:r>
              <a:rPr lang="en-GB" sz="1600" dirty="0">
                <a:solidFill>
                  <a:srgbClr val="050A1E"/>
                </a:solidFill>
                <a:effectLst/>
                <a:latin typeface="Arial" panose="020B0604020202020204" pitchFamily="34" charset="0"/>
              </a:rPr>
              <a:t>they can handle heavy workloads</a:t>
            </a:r>
            <a:r>
              <a:rPr lang="en-GB" sz="1600" dirty="0">
                <a:solidFill>
                  <a:srgbClr val="3C4044"/>
                </a:solidFill>
                <a:effectLst/>
                <a:latin typeface="Arial" panose="020B0604020202020204" pitchFamily="34" charset="0"/>
              </a:rPr>
              <a:t>, such as using video editing software. The fewer crashes you'll experience will enable you to get your work done quicker. Plus, you'll have more fun during the creative process.</a:t>
            </a:r>
          </a:p>
          <a:p>
            <a:pPr algn="ctr"/>
            <a:endParaRPr lang="en-US" sz="24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16938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938E4C2-20F5-EB41-9A42-D1FFECF148EC}"/>
              </a:ext>
            </a:extLst>
          </p:cNvPr>
          <p:cNvSpPr txBox="1"/>
          <p:nvPr/>
        </p:nvSpPr>
        <p:spPr>
          <a:xfrm>
            <a:off x="2359152" y="441703"/>
            <a:ext cx="7626096" cy="646331"/>
          </a:xfrm>
          <a:prstGeom prst="rect">
            <a:avLst/>
          </a:prstGeom>
          <a:solidFill>
            <a:schemeClr val="bg1"/>
          </a:solidFill>
        </p:spPr>
        <p:txBody>
          <a:bodyPr wrap="square" rtlCol="0">
            <a:spAutoFit/>
          </a:bodyPr>
          <a:lstStyle/>
          <a:p>
            <a:pPr algn="ctr"/>
            <a:r>
              <a:rPr lang="en-US" sz="3600" dirty="0">
                <a:latin typeface="Arial" panose="020B0604020202020204" pitchFamily="34" charset="0"/>
                <a:cs typeface="Arial" panose="020B0604020202020204" pitchFamily="34" charset="0"/>
              </a:rPr>
              <a:t>What can Mac’s do that PCs can’t?</a:t>
            </a:r>
          </a:p>
        </p:txBody>
      </p:sp>
      <p:sp>
        <p:nvSpPr>
          <p:cNvPr id="11" name="TextBox 10">
            <a:extLst>
              <a:ext uri="{FF2B5EF4-FFF2-40B4-BE49-F238E27FC236}">
                <a16:creationId xmlns:a16="http://schemas.microsoft.com/office/drawing/2014/main" id="{7B9C6A3E-821A-DD45-BCE4-64A967ECDBA6}"/>
              </a:ext>
            </a:extLst>
          </p:cNvPr>
          <p:cNvSpPr txBox="1"/>
          <p:nvPr/>
        </p:nvSpPr>
        <p:spPr>
          <a:xfrm>
            <a:off x="1170432" y="1364188"/>
            <a:ext cx="10241280" cy="5493812"/>
          </a:xfrm>
          <a:prstGeom prst="rect">
            <a:avLst/>
          </a:prstGeom>
          <a:noFill/>
        </p:spPr>
        <p:txBody>
          <a:bodyPr wrap="square" rtlCol="0">
            <a:spAutoFit/>
          </a:bodyPr>
          <a:lstStyle/>
          <a:p>
            <a:pPr algn="ctr">
              <a:lnSpc>
                <a:spcPct val="200000"/>
              </a:lnSpc>
            </a:pPr>
            <a:r>
              <a:rPr lang="en-GB" dirty="0">
                <a:solidFill>
                  <a:srgbClr val="18191B"/>
                </a:solidFill>
                <a:effectLst/>
                <a:latin typeface="Arial" panose="020B0604020202020204" pitchFamily="34" charset="0"/>
              </a:rPr>
              <a:t> Run iPhone and iPad Apps. ...</a:t>
            </a:r>
          </a:p>
          <a:p>
            <a:pPr algn="ctr">
              <a:lnSpc>
                <a:spcPct val="200000"/>
              </a:lnSpc>
            </a:pPr>
            <a:r>
              <a:rPr lang="en-GB" dirty="0">
                <a:solidFill>
                  <a:srgbClr val="18191B"/>
                </a:solidFill>
                <a:effectLst/>
                <a:latin typeface="Arial" panose="020B0604020202020204" pitchFamily="34" charset="0"/>
              </a:rPr>
              <a:t>Edit Currently Open Files. ...</a:t>
            </a:r>
          </a:p>
          <a:p>
            <a:pPr algn="ctr">
              <a:lnSpc>
                <a:spcPct val="200000"/>
              </a:lnSpc>
            </a:pPr>
            <a:r>
              <a:rPr lang="en-GB" dirty="0">
                <a:solidFill>
                  <a:srgbClr val="18191B"/>
                </a:solidFill>
                <a:effectLst/>
                <a:latin typeface="Arial" panose="020B0604020202020204" pitchFamily="34" charset="0"/>
              </a:rPr>
              <a:t>Type to Speak in Video Calls. ...</a:t>
            </a:r>
          </a:p>
          <a:p>
            <a:pPr algn="ctr">
              <a:lnSpc>
                <a:spcPct val="200000"/>
              </a:lnSpc>
            </a:pPr>
            <a:r>
              <a:rPr lang="en-GB" dirty="0">
                <a:solidFill>
                  <a:srgbClr val="18191B"/>
                </a:solidFill>
                <a:effectLst/>
                <a:latin typeface="Arial" panose="020B0604020202020204" pitchFamily="34" charset="0"/>
              </a:rPr>
              <a:t>Use iMessage on a Computer. ...</a:t>
            </a:r>
          </a:p>
          <a:p>
            <a:pPr algn="ctr">
              <a:lnSpc>
                <a:spcPct val="200000"/>
              </a:lnSpc>
            </a:pPr>
            <a:r>
              <a:rPr lang="en-GB" dirty="0">
                <a:solidFill>
                  <a:srgbClr val="18191B"/>
                </a:solidFill>
                <a:effectLst/>
                <a:latin typeface="Arial" panose="020B0604020202020204" pitchFamily="34" charset="0"/>
              </a:rPr>
              <a:t>Copy and Paste Between Apple Devices. ...</a:t>
            </a:r>
          </a:p>
          <a:p>
            <a:pPr algn="ctr">
              <a:lnSpc>
                <a:spcPct val="200000"/>
              </a:lnSpc>
            </a:pPr>
            <a:r>
              <a:rPr lang="en-GB" dirty="0">
                <a:solidFill>
                  <a:srgbClr val="18191B"/>
                </a:solidFill>
                <a:effectLst/>
                <a:latin typeface="Arial" panose="020B0604020202020204" pitchFamily="34" charset="0"/>
              </a:rPr>
              <a:t>Use </a:t>
            </a:r>
            <a:r>
              <a:rPr lang="en-GB" dirty="0" err="1">
                <a:solidFill>
                  <a:srgbClr val="18191B"/>
                </a:solidFill>
                <a:effectLst/>
                <a:latin typeface="Arial" panose="020B0604020202020204" pitchFamily="34" charset="0"/>
              </a:rPr>
              <a:t>AirDrop</a:t>
            </a:r>
            <a:r>
              <a:rPr lang="en-GB" dirty="0">
                <a:solidFill>
                  <a:srgbClr val="18191B"/>
                </a:solidFill>
                <a:effectLst/>
                <a:latin typeface="Arial" panose="020B0604020202020204" pitchFamily="34" charset="0"/>
              </a:rPr>
              <a:t>. ...</a:t>
            </a:r>
          </a:p>
          <a:p>
            <a:pPr algn="ctr">
              <a:lnSpc>
                <a:spcPct val="200000"/>
              </a:lnSpc>
            </a:pPr>
            <a:r>
              <a:rPr lang="en-GB" dirty="0">
                <a:solidFill>
                  <a:srgbClr val="18191B"/>
                </a:solidFill>
                <a:effectLst/>
                <a:latin typeface="Arial" panose="020B0604020202020204" pitchFamily="34" charset="0"/>
              </a:rPr>
              <a:t>Make a Screen Recording With </a:t>
            </a:r>
            <a:r>
              <a:rPr lang="en-GB" dirty="0" err="1">
                <a:solidFill>
                  <a:srgbClr val="18191B"/>
                </a:solidFill>
                <a:effectLst/>
                <a:latin typeface="Arial" panose="020B0604020202020204" pitchFamily="34" charset="0"/>
              </a:rPr>
              <a:t>VoiceOver</a:t>
            </a:r>
            <a:r>
              <a:rPr lang="en-GB" dirty="0">
                <a:solidFill>
                  <a:srgbClr val="18191B"/>
                </a:solidFill>
                <a:effectLst/>
                <a:latin typeface="Arial" panose="020B0604020202020204" pitchFamily="34" charset="0"/>
              </a:rPr>
              <a:t>. ...</a:t>
            </a:r>
          </a:p>
          <a:p>
            <a:pPr algn="ctr">
              <a:lnSpc>
                <a:spcPct val="200000"/>
              </a:lnSpc>
            </a:pPr>
            <a:r>
              <a:rPr lang="en-GB" dirty="0">
                <a:solidFill>
                  <a:srgbClr val="18191B"/>
                </a:solidFill>
                <a:effectLst/>
                <a:latin typeface="Arial" panose="020B0604020202020204" pitchFamily="34" charset="0"/>
              </a:rPr>
              <a:t>Use Your iPhone as a Wireless Webcam.</a:t>
            </a:r>
          </a:p>
          <a:p>
            <a:pPr>
              <a:lnSpc>
                <a:spcPct val="150000"/>
              </a:lnSpc>
            </a:pPr>
            <a:endParaRPr lang="en-GB" dirty="0">
              <a:solidFill>
                <a:srgbClr val="3C4044"/>
              </a:solidFill>
              <a:effectLst/>
              <a:latin typeface="Arial" panose="020B0604020202020204" pitchFamily="34" charset="0"/>
            </a:endParaRPr>
          </a:p>
          <a:p>
            <a:endParaRPr lang="en-GB" dirty="0">
              <a:solidFill>
                <a:srgbClr val="3C4044"/>
              </a:solidFill>
              <a:effectLst/>
              <a:latin typeface="Arial" panose="020B0604020202020204" pitchFamily="34" charset="0"/>
            </a:endParaRPr>
          </a:p>
          <a:p>
            <a:endParaRPr lang="en-US" dirty="0"/>
          </a:p>
        </p:txBody>
      </p:sp>
    </p:spTree>
    <p:extLst>
      <p:ext uri="{BB962C8B-B14F-4D97-AF65-F5344CB8AC3E}">
        <p14:creationId xmlns:p14="http://schemas.microsoft.com/office/powerpoint/2010/main" val="1897746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938E4C2-20F5-EB41-9A42-D1FFECF148EC}"/>
              </a:ext>
            </a:extLst>
          </p:cNvPr>
          <p:cNvSpPr txBox="1"/>
          <p:nvPr/>
        </p:nvSpPr>
        <p:spPr>
          <a:xfrm>
            <a:off x="1711343" y="403067"/>
            <a:ext cx="8978121" cy="646331"/>
          </a:xfrm>
          <a:prstGeom prst="rect">
            <a:avLst/>
          </a:prstGeom>
          <a:solidFill>
            <a:schemeClr val="bg1"/>
          </a:solidFill>
        </p:spPr>
        <p:txBody>
          <a:bodyPr wrap="square" rtlCol="0">
            <a:spAutoFit/>
          </a:bodyPr>
          <a:lstStyle/>
          <a:p>
            <a:pPr algn="ctr"/>
            <a:r>
              <a:rPr lang="en-US" sz="3600" dirty="0">
                <a:latin typeface="Arial" panose="020B0604020202020204" pitchFamily="34" charset="0"/>
                <a:cs typeface="Arial" panose="020B0604020202020204" pitchFamily="34" charset="0"/>
              </a:rPr>
              <a:t>What makes iPhone different from others?</a:t>
            </a:r>
          </a:p>
        </p:txBody>
      </p:sp>
      <p:sp>
        <p:nvSpPr>
          <p:cNvPr id="11" name="TextBox 10">
            <a:extLst>
              <a:ext uri="{FF2B5EF4-FFF2-40B4-BE49-F238E27FC236}">
                <a16:creationId xmlns:a16="http://schemas.microsoft.com/office/drawing/2014/main" id="{7B9C6A3E-821A-DD45-BCE4-64A967ECDBA6}"/>
              </a:ext>
            </a:extLst>
          </p:cNvPr>
          <p:cNvSpPr txBox="1"/>
          <p:nvPr/>
        </p:nvSpPr>
        <p:spPr>
          <a:xfrm>
            <a:off x="1170432" y="1457333"/>
            <a:ext cx="10241280" cy="3600986"/>
          </a:xfrm>
          <a:prstGeom prst="rect">
            <a:avLst/>
          </a:prstGeom>
          <a:noFill/>
        </p:spPr>
        <p:txBody>
          <a:bodyPr wrap="square" rtlCol="0">
            <a:spAutoFit/>
          </a:bodyPr>
          <a:lstStyle/>
          <a:p>
            <a:pPr algn="ctr">
              <a:lnSpc>
                <a:spcPct val="200000"/>
              </a:lnSpc>
            </a:pPr>
            <a:r>
              <a:rPr lang="en-GB" sz="2400" b="0" i="0" dirty="0">
                <a:solidFill>
                  <a:srgbClr val="202124"/>
                </a:solidFill>
                <a:effectLst/>
                <a:latin typeface="Google Sans"/>
              </a:rPr>
              <a:t>iPhones are famous for their </a:t>
            </a:r>
            <a:r>
              <a:rPr lang="en-GB" sz="2400" b="0" i="0" dirty="0">
                <a:solidFill>
                  <a:srgbClr val="040C28"/>
                </a:solidFill>
                <a:effectLst/>
                <a:latin typeface="Google Sans"/>
              </a:rPr>
              <a:t>privacy and security systems</a:t>
            </a:r>
            <a:r>
              <a:rPr lang="en-GB" sz="2400" b="0" i="0" dirty="0">
                <a:solidFill>
                  <a:srgbClr val="202124"/>
                </a:solidFill>
                <a:effectLst/>
                <a:latin typeface="Google Sans"/>
              </a:rPr>
              <a:t>. They offer security features like facial or fingerprint authentication to protect your personal information. The iPhone even stops apps from tracking your activity online because of a limited Operating System and platform.</a:t>
            </a:r>
            <a:endParaRPr lang="en-GB" sz="2400" dirty="0">
              <a:solidFill>
                <a:srgbClr val="3C4044"/>
              </a:solidFill>
              <a:effectLst/>
              <a:latin typeface="Arial" panose="020B0604020202020204" pitchFamily="34" charset="0"/>
            </a:endParaRPr>
          </a:p>
          <a:p>
            <a:endParaRPr lang="en-GB" dirty="0">
              <a:solidFill>
                <a:srgbClr val="3C4044"/>
              </a:solidFill>
              <a:effectLst/>
              <a:latin typeface="Arial" panose="020B0604020202020204" pitchFamily="34" charset="0"/>
            </a:endParaRPr>
          </a:p>
          <a:p>
            <a:endParaRPr lang="en-US" dirty="0"/>
          </a:p>
        </p:txBody>
      </p:sp>
    </p:spTree>
    <p:extLst>
      <p:ext uri="{BB962C8B-B14F-4D97-AF65-F5344CB8AC3E}">
        <p14:creationId xmlns:p14="http://schemas.microsoft.com/office/powerpoint/2010/main" val="1557291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938E4C2-20F5-EB41-9A42-D1FFECF148EC}"/>
              </a:ext>
            </a:extLst>
          </p:cNvPr>
          <p:cNvSpPr txBox="1"/>
          <p:nvPr/>
        </p:nvSpPr>
        <p:spPr>
          <a:xfrm>
            <a:off x="1757580" y="441704"/>
            <a:ext cx="9066984" cy="646331"/>
          </a:xfrm>
          <a:prstGeom prst="rect">
            <a:avLst/>
          </a:prstGeom>
          <a:solidFill>
            <a:schemeClr val="bg1"/>
          </a:solidFill>
        </p:spPr>
        <p:txBody>
          <a:bodyPr wrap="square" rtlCol="0">
            <a:spAutoFit/>
          </a:bodyPr>
          <a:lstStyle/>
          <a:p>
            <a:pPr algn="ctr"/>
            <a:r>
              <a:rPr lang="en-US" sz="3600" dirty="0">
                <a:latin typeface="Arial" panose="020B0604020202020204" pitchFamily="34" charset="0"/>
                <a:cs typeface="Arial" panose="020B0604020202020204" pitchFamily="34" charset="0"/>
              </a:rPr>
              <a:t>What makes iPhone </a:t>
            </a:r>
            <a:r>
              <a:rPr lang="en-GB" sz="3600" b="0" i="0" dirty="0">
                <a:solidFill>
                  <a:srgbClr val="202124"/>
                </a:solidFill>
                <a:effectLst/>
                <a:latin typeface="Arial" panose="020B0604020202020204" pitchFamily="34" charset="0"/>
                <a:cs typeface="Arial" panose="020B0604020202020204" pitchFamily="34" charset="0"/>
              </a:rPr>
              <a:t>different from Android?</a:t>
            </a:r>
            <a:endParaRPr lang="en-US" sz="36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7B9C6A3E-821A-DD45-BCE4-64A967ECDBA6}"/>
              </a:ext>
            </a:extLst>
          </p:cNvPr>
          <p:cNvSpPr txBox="1"/>
          <p:nvPr/>
        </p:nvSpPr>
        <p:spPr>
          <a:xfrm>
            <a:off x="1170432" y="1457333"/>
            <a:ext cx="10241280" cy="2585323"/>
          </a:xfrm>
          <a:prstGeom prst="rect">
            <a:avLst/>
          </a:prstGeom>
          <a:noFill/>
        </p:spPr>
        <p:txBody>
          <a:bodyPr wrap="square" rtlCol="0">
            <a:spAutoFit/>
          </a:bodyPr>
          <a:lstStyle/>
          <a:p>
            <a:pPr algn="l">
              <a:lnSpc>
                <a:spcPct val="150000"/>
              </a:lnSpc>
            </a:pPr>
            <a:endParaRPr lang="en-GB" sz="2400" b="0" i="0" dirty="0">
              <a:solidFill>
                <a:srgbClr val="202124"/>
              </a:solidFill>
              <a:effectLst/>
              <a:latin typeface="arial" panose="020B0604020202020204" pitchFamily="34" charset="0"/>
            </a:endParaRPr>
          </a:p>
          <a:p>
            <a:pPr algn="ctr">
              <a:lnSpc>
                <a:spcPct val="150000"/>
              </a:lnSpc>
            </a:pPr>
            <a:r>
              <a:rPr lang="en-GB" sz="2400" b="0" i="0" dirty="0">
                <a:solidFill>
                  <a:srgbClr val="040C28"/>
                </a:solidFill>
                <a:effectLst/>
                <a:latin typeface="Google Sans"/>
              </a:rPr>
              <a:t>Android devices run on open operating systems, while Apple devices run on closed systems</a:t>
            </a:r>
            <a:r>
              <a:rPr lang="en-GB" sz="2400" b="0" i="0" dirty="0">
                <a:solidFill>
                  <a:srgbClr val="4D5156"/>
                </a:solidFill>
                <a:effectLst/>
                <a:latin typeface="Google Sans"/>
              </a:rPr>
              <a:t>. If it's important to you to be able to make changes to your phone's software, then you might prefer an Android phone.</a:t>
            </a:r>
            <a:endParaRPr lang="en-GB" sz="2400" b="0" i="0" dirty="0">
              <a:solidFill>
                <a:srgbClr val="202124"/>
              </a:solidFill>
              <a:effectLst/>
              <a:latin typeface="arial" panose="020B0604020202020204" pitchFamily="34" charset="0"/>
            </a:endParaRPr>
          </a:p>
          <a:p>
            <a:endParaRPr lang="en-US" dirty="0"/>
          </a:p>
        </p:txBody>
      </p:sp>
    </p:spTree>
    <p:extLst>
      <p:ext uri="{BB962C8B-B14F-4D97-AF65-F5344CB8AC3E}">
        <p14:creationId xmlns:p14="http://schemas.microsoft.com/office/powerpoint/2010/main" val="936977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938E4C2-20F5-EB41-9A42-D1FFECF148EC}"/>
              </a:ext>
            </a:extLst>
          </p:cNvPr>
          <p:cNvSpPr txBox="1"/>
          <p:nvPr/>
        </p:nvSpPr>
        <p:spPr>
          <a:xfrm>
            <a:off x="2952750" y="441704"/>
            <a:ext cx="6915150" cy="1200329"/>
          </a:xfrm>
          <a:prstGeom prst="rect">
            <a:avLst/>
          </a:prstGeom>
          <a:solidFill>
            <a:schemeClr val="bg1"/>
          </a:solidFill>
        </p:spPr>
        <p:txBody>
          <a:bodyPr wrap="square" rtlCol="0">
            <a:spAutoFit/>
          </a:bodyPr>
          <a:lstStyle/>
          <a:p>
            <a:pPr algn="ctr"/>
            <a:r>
              <a:rPr lang="en-GB" sz="3600" b="0" i="0" dirty="0">
                <a:solidFill>
                  <a:srgbClr val="202124"/>
                </a:solidFill>
                <a:effectLst/>
                <a:latin typeface="Google Sans"/>
              </a:rPr>
              <a:t>What is the advantage of iPhone over Android?</a:t>
            </a:r>
            <a:endParaRPr lang="en-US" sz="36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7B9C6A3E-821A-DD45-BCE4-64A967ECDBA6}"/>
              </a:ext>
            </a:extLst>
          </p:cNvPr>
          <p:cNvSpPr txBox="1"/>
          <p:nvPr/>
        </p:nvSpPr>
        <p:spPr>
          <a:xfrm>
            <a:off x="877663" y="1437747"/>
            <a:ext cx="10436674" cy="3172022"/>
          </a:xfrm>
          <a:prstGeom prst="rect">
            <a:avLst/>
          </a:prstGeom>
          <a:noFill/>
        </p:spPr>
        <p:txBody>
          <a:bodyPr wrap="square" rtlCol="0">
            <a:spAutoFit/>
          </a:bodyPr>
          <a:lstStyle/>
          <a:p>
            <a:pPr algn="l">
              <a:lnSpc>
                <a:spcPct val="150000"/>
              </a:lnSpc>
            </a:pPr>
            <a:endParaRPr lang="en-GB" sz="2400" b="0" i="0" dirty="0">
              <a:solidFill>
                <a:srgbClr val="202124"/>
              </a:solidFill>
              <a:effectLst/>
              <a:latin typeface="arial" panose="020B0604020202020204" pitchFamily="34" charset="0"/>
            </a:endParaRPr>
          </a:p>
          <a:p>
            <a:pPr algn="l"/>
            <a:endParaRPr lang="en-GB" sz="2400" b="0" i="0" dirty="0">
              <a:solidFill>
                <a:srgbClr val="202124"/>
              </a:solidFill>
              <a:effectLst/>
              <a:latin typeface="arial" panose="020B0604020202020204" pitchFamily="34" charset="0"/>
            </a:endParaRPr>
          </a:p>
          <a:p>
            <a:pPr algn="ctr">
              <a:lnSpc>
                <a:spcPct val="150000"/>
              </a:lnSpc>
            </a:pPr>
            <a:r>
              <a:rPr lang="en-GB" sz="2400" b="0" i="0" dirty="0">
                <a:solidFill>
                  <a:srgbClr val="4D5156"/>
                </a:solidFill>
                <a:effectLst/>
                <a:latin typeface="Google Sans"/>
              </a:rPr>
              <a:t>One major advantage of iPhones over android phones is their </a:t>
            </a:r>
            <a:r>
              <a:rPr lang="en-GB" sz="2400" b="0" i="0" dirty="0">
                <a:solidFill>
                  <a:srgbClr val="040C28"/>
                </a:solidFill>
                <a:effectLst/>
                <a:latin typeface="Google Sans"/>
              </a:rPr>
              <a:t>integration with other Apple products</a:t>
            </a:r>
            <a:r>
              <a:rPr lang="en-GB" sz="2400" b="0" i="0" dirty="0">
                <a:solidFill>
                  <a:srgbClr val="4D5156"/>
                </a:solidFill>
                <a:effectLst/>
                <a:latin typeface="Google Sans"/>
              </a:rPr>
              <a:t>, such as Mac computers, iPads, and Apple Watches. </a:t>
            </a:r>
          </a:p>
          <a:p>
            <a:pPr algn="ctr">
              <a:lnSpc>
                <a:spcPct val="150000"/>
              </a:lnSpc>
            </a:pPr>
            <a:r>
              <a:rPr lang="en-GB" sz="2400" b="0" i="0" dirty="0">
                <a:solidFill>
                  <a:srgbClr val="4D5156"/>
                </a:solidFill>
                <a:effectLst/>
                <a:latin typeface="Google Sans"/>
              </a:rPr>
              <a:t>With features like </a:t>
            </a:r>
            <a:r>
              <a:rPr lang="en-GB" sz="2400" b="0" i="0" dirty="0" err="1">
                <a:solidFill>
                  <a:srgbClr val="4D5156"/>
                </a:solidFill>
                <a:effectLst/>
                <a:latin typeface="Google Sans"/>
              </a:rPr>
              <a:t>AirDrop</a:t>
            </a:r>
            <a:r>
              <a:rPr lang="en-GB" sz="2400" b="0" i="0" dirty="0">
                <a:solidFill>
                  <a:srgbClr val="4D5156"/>
                </a:solidFill>
                <a:effectLst/>
                <a:latin typeface="Google Sans"/>
              </a:rPr>
              <a:t>, Continuity, and Handoff, users can seamlessly </a:t>
            </a:r>
          </a:p>
          <a:p>
            <a:pPr algn="ctr">
              <a:lnSpc>
                <a:spcPct val="150000"/>
              </a:lnSpc>
            </a:pPr>
            <a:r>
              <a:rPr lang="en-GB" sz="2400" b="0" i="0" dirty="0">
                <a:solidFill>
                  <a:srgbClr val="4D5156"/>
                </a:solidFill>
                <a:effectLst/>
                <a:latin typeface="Google Sans"/>
              </a:rPr>
              <a:t>switch between their devices and share content between them.</a:t>
            </a:r>
            <a:endParaRPr lang="en-GB" sz="2400" b="0"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25180432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938E4C2-20F5-EB41-9A42-D1FFECF148EC}"/>
              </a:ext>
            </a:extLst>
          </p:cNvPr>
          <p:cNvSpPr txBox="1"/>
          <p:nvPr/>
        </p:nvSpPr>
        <p:spPr>
          <a:xfrm>
            <a:off x="2952750" y="441704"/>
            <a:ext cx="6915150" cy="1200329"/>
          </a:xfrm>
          <a:prstGeom prst="rect">
            <a:avLst/>
          </a:prstGeom>
          <a:solidFill>
            <a:schemeClr val="bg1"/>
          </a:solidFill>
        </p:spPr>
        <p:txBody>
          <a:bodyPr wrap="square" rtlCol="0">
            <a:spAutoFit/>
          </a:bodyPr>
          <a:lstStyle/>
          <a:p>
            <a:pPr algn="ctr"/>
            <a:r>
              <a:rPr lang="en-GB" sz="3600" b="0" i="0" dirty="0">
                <a:solidFill>
                  <a:srgbClr val="202124"/>
                </a:solidFill>
                <a:effectLst/>
                <a:latin typeface="Google Sans"/>
              </a:rPr>
              <a:t>Which phone is more user-friendly iPhone or Android?</a:t>
            </a:r>
            <a:endParaRPr lang="en-US" sz="36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7B9C6A3E-821A-DD45-BCE4-64A967ECDBA6}"/>
              </a:ext>
            </a:extLst>
          </p:cNvPr>
          <p:cNvSpPr txBox="1"/>
          <p:nvPr/>
        </p:nvSpPr>
        <p:spPr>
          <a:xfrm>
            <a:off x="1376494" y="1418697"/>
            <a:ext cx="10241280" cy="3172022"/>
          </a:xfrm>
          <a:prstGeom prst="rect">
            <a:avLst/>
          </a:prstGeom>
          <a:noFill/>
        </p:spPr>
        <p:txBody>
          <a:bodyPr wrap="square" rtlCol="0">
            <a:spAutoFit/>
          </a:bodyPr>
          <a:lstStyle/>
          <a:p>
            <a:pPr algn="l">
              <a:lnSpc>
                <a:spcPct val="150000"/>
              </a:lnSpc>
            </a:pPr>
            <a:endParaRPr lang="en-GB" sz="2400" b="0" i="0" dirty="0">
              <a:solidFill>
                <a:srgbClr val="202124"/>
              </a:solidFill>
              <a:effectLst/>
              <a:latin typeface="arial" panose="020B0604020202020204" pitchFamily="34" charset="0"/>
            </a:endParaRPr>
          </a:p>
          <a:p>
            <a:pPr algn="l"/>
            <a:endParaRPr lang="en-GB" sz="2400" b="0" i="0" dirty="0">
              <a:solidFill>
                <a:srgbClr val="202124"/>
              </a:solidFill>
              <a:effectLst/>
              <a:latin typeface="arial" panose="020B0604020202020204" pitchFamily="34" charset="0"/>
            </a:endParaRPr>
          </a:p>
          <a:p>
            <a:pPr algn="ctr">
              <a:lnSpc>
                <a:spcPct val="150000"/>
              </a:lnSpc>
            </a:pPr>
            <a:r>
              <a:rPr lang="en-GB" sz="2400" b="0" i="0" dirty="0">
                <a:solidFill>
                  <a:srgbClr val="4D5156"/>
                </a:solidFill>
                <a:effectLst/>
                <a:latin typeface="Google Sans"/>
              </a:rPr>
              <a:t>The iPhone has a reputation for a simple and intuitive interface, while </a:t>
            </a:r>
            <a:r>
              <a:rPr lang="en-GB" sz="2400" b="0" i="0" dirty="0">
                <a:solidFill>
                  <a:srgbClr val="040C28"/>
                </a:solidFill>
                <a:effectLst/>
                <a:latin typeface="Google Sans"/>
              </a:rPr>
              <a:t>Android offers a more customizable and flexible experience</a:t>
            </a:r>
            <a:r>
              <a:rPr lang="en-GB" sz="2400" b="0" i="0" dirty="0">
                <a:solidFill>
                  <a:srgbClr val="4D5156"/>
                </a:solidFill>
                <a:effectLst/>
                <a:latin typeface="Google Sans"/>
              </a:rPr>
              <a:t>. </a:t>
            </a:r>
          </a:p>
          <a:p>
            <a:pPr algn="ctr">
              <a:lnSpc>
                <a:spcPct val="150000"/>
              </a:lnSpc>
            </a:pPr>
            <a:r>
              <a:rPr lang="en-GB" sz="2400" b="0" i="0" dirty="0">
                <a:solidFill>
                  <a:srgbClr val="4D5156"/>
                </a:solidFill>
                <a:effectLst/>
                <a:latin typeface="Google Sans"/>
              </a:rPr>
              <a:t>The iPhone’s user interface is consistent across all of its devices, making it easy </a:t>
            </a:r>
          </a:p>
          <a:p>
            <a:pPr algn="ctr">
              <a:lnSpc>
                <a:spcPct val="150000"/>
              </a:lnSpc>
            </a:pPr>
            <a:r>
              <a:rPr lang="en-GB" sz="2400" b="0" i="0" dirty="0">
                <a:solidFill>
                  <a:srgbClr val="4D5156"/>
                </a:solidFill>
                <a:effectLst/>
                <a:latin typeface="Google Sans"/>
              </a:rPr>
              <a:t>for users to navigate their way through the system.</a:t>
            </a:r>
            <a:endParaRPr lang="en-GB" sz="2400" b="0"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2949328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938E4C2-20F5-EB41-9A42-D1FFECF148EC}"/>
              </a:ext>
            </a:extLst>
          </p:cNvPr>
          <p:cNvSpPr txBox="1"/>
          <p:nvPr/>
        </p:nvSpPr>
        <p:spPr>
          <a:xfrm>
            <a:off x="2952750" y="441704"/>
            <a:ext cx="6915150" cy="646331"/>
          </a:xfrm>
          <a:prstGeom prst="rect">
            <a:avLst/>
          </a:prstGeom>
          <a:solidFill>
            <a:schemeClr val="bg1"/>
          </a:solidFill>
        </p:spPr>
        <p:txBody>
          <a:bodyPr wrap="square" rtlCol="0">
            <a:spAutoFit/>
          </a:bodyPr>
          <a:lstStyle/>
          <a:p>
            <a:pPr algn="ctr"/>
            <a:r>
              <a:rPr lang="en-GB" sz="3600" b="0" i="0" dirty="0">
                <a:solidFill>
                  <a:srgbClr val="202124"/>
                </a:solidFill>
                <a:effectLst/>
                <a:latin typeface="Google Sans"/>
              </a:rPr>
              <a:t>Is Samsung or iPhone better?</a:t>
            </a:r>
            <a:endParaRPr lang="en-US" sz="36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7B9C6A3E-821A-DD45-BCE4-64A967ECDBA6}"/>
              </a:ext>
            </a:extLst>
          </p:cNvPr>
          <p:cNvSpPr txBox="1"/>
          <p:nvPr/>
        </p:nvSpPr>
        <p:spPr>
          <a:xfrm>
            <a:off x="975360" y="1444454"/>
            <a:ext cx="10241280" cy="3172022"/>
          </a:xfrm>
          <a:prstGeom prst="rect">
            <a:avLst/>
          </a:prstGeom>
          <a:noFill/>
        </p:spPr>
        <p:txBody>
          <a:bodyPr wrap="square" rtlCol="0">
            <a:spAutoFit/>
          </a:bodyPr>
          <a:lstStyle/>
          <a:p>
            <a:pPr algn="l">
              <a:lnSpc>
                <a:spcPct val="150000"/>
              </a:lnSpc>
            </a:pPr>
            <a:endParaRPr lang="en-GB" sz="2400" b="0" i="0" dirty="0">
              <a:solidFill>
                <a:srgbClr val="202124"/>
              </a:solidFill>
              <a:effectLst/>
              <a:latin typeface="arial" panose="020B0604020202020204" pitchFamily="34" charset="0"/>
            </a:endParaRPr>
          </a:p>
          <a:p>
            <a:pPr algn="l"/>
            <a:endParaRPr lang="en-GB" sz="2400" b="0" i="0" dirty="0">
              <a:solidFill>
                <a:srgbClr val="202124"/>
              </a:solidFill>
              <a:effectLst/>
              <a:latin typeface="arial" panose="020B0604020202020204" pitchFamily="34" charset="0"/>
            </a:endParaRPr>
          </a:p>
          <a:p>
            <a:pPr algn="ctr">
              <a:lnSpc>
                <a:spcPct val="150000"/>
              </a:lnSpc>
            </a:pPr>
            <a:r>
              <a:rPr lang="en-GB" sz="2400" b="0" i="0" dirty="0">
                <a:solidFill>
                  <a:srgbClr val="4D5156"/>
                </a:solidFill>
                <a:effectLst/>
                <a:latin typeface="Google Sans"/>
              </a:rPr>
              <a:t>Apple's iPhone and </a:t>
            </a:r>
            <a:r>
              <a:rPr lang="en-GB" sz="2400" b="0" i="0" dirty="0" err="1">
                <a:solidFill>
                  <a:srgbClr val="4D5156"/>
                </a:solidFill>
                <a:effectLst/>
                <a:latin typeface="Google Sans"/>
              </a:rPr>
              <a:t>Samsungs's</a:t>
            </a:r>
            <a:r>
              <a:rPr lang="en-GB" sz="2400" b="0" i="0" dirty="0">
                <a:solidFill>
                  <a:srgbClr val="4D5156"/>
                </a:solidFill>
                <a:effectLst/>
                <a:latin typeface="Google Sans"/>
              </a:rPr>
              <a:t> Galaxy have different strengths and weaknesses, so which one is better depends on your needs. </a:t>
            </a:r>
            <a:r>
              <a:rPr lang="en-GB" sz="2400" b="0" i="0" dirty="0">
                <a:solidFill>
                  <a:srgbClr val="040C28"/>
                </a:solidFill>
                <a:effectLst/>
                <a:latin typeface="Google Sans"/>
              </a:rPr>
              <a:t>Samsung phones tend to have better cameras, battery life, and display quality, even on budget models</a:t>
            </a:r>
            <a:r>
              <a:rPr lang="en-GB" sz="2400" b="0" i="0" dirty="0">
                <a:solidFill>
                  <a:srgbClr val="4D5156"/>
                </a:solidFill>
                <a:effectLst/>
                <a:latin typeface="Google Sans"/>
              </a:rPr>
              <a:t>. However, iPhones do offer better software support and data security.</a:t>
            </a:r>
            <a:endParaRPr lang="en-GB" sz="2400" b="0"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34728748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938E4C2-20F5-EB41-9A42-D1FFECF148EC}"/>
              </a:ext>
            </a:extLst>
          </p:cNvPr>
          <p:cNvSpPr txBox="1"/>
          <p:nvPr/>
        </p:nvSpPr>
        <p:spPr>
          <a:xfrm>
            <a:off x="2905323" y="384554"/>
            <a:ext cx="6381353" cy="646331"/>
          </a:xfrm>
          <a:prstGeom prst="rect">
            <a:avLst/>
          </a:prstGeom>
          <a:solidFill>
            <a:schemeClr val="bg1"/>
          </a:solidFill>
        </p:spPr>
        <p:txBody>
          <a:bodyPr wrap="square" rtlCol="0">
            <a:spAutoFit/>
          </a:bodyPr>
          <a:lstStyle/>
          <a:p>
            <a:pPr algn="ctr"/>
            <a:r>
              <a:rPr lang="en-GB" sz="3600" b="0" i="0" dirty="0">
                <a:solidFill>
                  <a:srgbClr val="202124"/>
                </a:solidFill>
                <a:effectLst/>
                <a:latin typeface="Google Sans"/>
              </a:rPr>
              <a:t>What makes iPhones so popular?</a:t>
            </a:r>
            <a:endParaRPr lang="en-US" sz="36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7B9C6A3E-821A-DD45-BCE4-64A967ECDBA6}"/>
              </a:ext>
            </a:extLst>
          </p:cNvPr>
          <p:cNvSpPr txBox="1"/>
          <p:nvPr/>
        </p:nvSpPr>
        <p:spPr>
          <a:xfrm>
            <a:off x="1376494" y="1418697"/>
            <a:ext cx="10241280" cy="2803396"/>
          </a:xfrm>
          <a:prstGeom prst="rect">
            <a:avLst/>
          </a:prstGeom>
          <a:noFill/>
        </p:spPr>
        <p:txBody>
          <a:bodyPr wrap="square" rtlCol="0">
            <a:spAutoFit/>
          </a:bodyPr>
          <a:lstStyle/>
          <a:p>
            <a:pPr algn="ctr">
              <a:lnSpc>
                <a:spcPct val="150000"/>
              </a:lnSpc>
            </a:pPr>
            <a:endParaRPr lang="en-GB" sz="2400" b="0" i="0" dirty="0">
              <a:solidFill>
                <a:srgbClr val="202124"/>
              </a:solidFill>
              <a:effectLst/>
              <a:latin typeface="arial" panose="020B0604020202020204" pitchFamily="34" charset="0"/>
            </a:endParaRPr>
          </a:p>
          <a:p>
            <a:pPr algn="ctr">
              <a:lnSpc>
                <a:spcPct val="150000"/>
              </a:lnSpc>
            </a:pPr>
            <a:r>
              <a:rPr lang="en-GB" sz="2400" b="0" i="0" dirty="0">
                <a:solidFill>
                  <a:srgbClr val="4D5156"/>
                </a:solidFill>
                <a:effectLst/>
                <a:latin typeface="Google Sans"/>
              </a:rPr>
              <a:t>The simplest answer to the question, “Why are iPhones so popular?” </a:t>
            </a:r>
          </a:p>
          <a:p>
            <a:pPr algn="ctr">
              <a:lnSpc>
                <a:spcPct val="150000"/>
              </a:lnSpc>
            </a:pPr>
            <a:r>
              <a:rPr lang="en-GB" sz="2400" b="0" i="0" dirty="0">
                <a:solidFill>
                  <a:srgbClr val="4D5156"/>
                </a:solidFill>
                <a:effectLst/>
                <a:latin typeface="Google Sans"/>
              </a:rPr>
              <a:t>is that </a:t>
            </a:r>
            <a:r>
              <a:rPr lang="en-GB" sz="2400" b="0" i="0" dirty="0">
                <a:solidFill>
                  <a:srgbClr val="040C28"/>
                </a:solidFill>
                <a:effectLst/>
                <a:latin typeface="Google Sans"/>
              </a:rPr>
              <a:t>they're better</a:t>
            </a:r>
            <a:r>
              <a:rPr lang="en-GB" sz="2400" b="0" i="0" dirty="0">
                <a:solidFill>
                  <a:srgbClr val="4D5156"/>
                </a:solidFill>
                <a:effectLst/>
                <a:latin typeface="Google Sans"/>
              </a:rPr>
              <a:t>. </a:t>
            </a:r>
          </a:p>
          <a:p>
            <a:pPr algn="ctr">
              <a:lnSpc>
                <a:spcPct val="150000"/>
              </a:lnSpc>
            </a:pPr>
            <a:r>
              <a:rPr lang="en-GB" sz="2400" b="0" i="0" dirty="0">
                <a:solidFill>
                  <a:srgbClr val="4D5156"/>
                </a:solidFill>
                <a:effectLst/>
                <a:latin typeface="Google Sans"/>
              </a:rPr>
              <a:t>They're faster, have better hardware integration, are more intuitive, and offer better support and security.</a:t>
            </a:r>
            <a:endParaRPr lang="en-US" dirty="0"/>
          </a:p>
        </p:txBody>
      </p:sp>
    </p:spTree>
    <p:extLst>
      <p:ext uri="{BB962C8B-B14F-4D97-AF65-F5344CB8AC3E}">
        <p14:creationId xmlns:p14="http://schemas.microsoft.com/office/powerpoint/2010/main" val="18246445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938E4C2-20F5-EB41-9A42-D1FFECF148EC}"/>
              </a:ext>
            </a:extLst>
          </p:cNvPr>
          <p:cNvSpPr txBox="1"/>
          <p:nvPr/>
        </p:nvSpPr>
        <p:spPr>
          <a:xfrm>
            <a:off x="2952750" y="441704"/>
            <a:ext cx="6915150" cy="646331"/>
          </a:xfrm>
          <a:prstGeom prst="rect">
            <a:avLst/>
          </a:prstGeom>
          <a:solidFill>
            <a:schemeClr val="bg1"/>
          </a:solidFill>
        </p:spPr>
        <p:txBody>
          <a:bodyPr wrap="square" rtlCol="0">
            <a:spAutoFit/>
          </a:bodyPr>
          <a:lstStyle/>
          <a:p>
            <a:pPr algn="ctr"/>
            <a:r>
              <a:rPr lang="en-GB" sz="3600" b="0" i="0" dirty="0">
                <a:solidFill>
                  <a:srgbClr val="202124"/>
                </a:solidFill>
                <a:effectLst/>
                <a:latin typeface="Google Sans"/>
              </a:rPr>
              <a:t>Why do people buy Apple products?</a:t>
            </a:r>
            <a:endParaRPr lang="en-US" sz="36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7B9C6A3E-821A-DD45-BCE4-64A967ECDBA6}"/>
              </a:ext>
            </a:extLst>
          </p:cNvPr>
          <p:cNvSpPr txBox="1"/>
          <p:nvPr/>
        </p:nvSpPr>
        <p:spPr>
          <a:xfrm>
            <a:off x="975360" y="1440171"/>
            <a:ext cx="10241280" cy="3172022"/>
          </a:xfrm>
          <a:prstGeom prst="rect">
            <a:avLst/>
          </a:prstGeom>
          <a:noFill/>
        </p:spPr>
        <p:txBody>
          <a:bodyPr wrap="square" rtlCol="0">
            <a:spAutoFit/>
          </a:bodyPr>
          <a:lstStyle/>
          <a:p>
            <a:pPr algn="l"/>
            <a:endParaRPr lang="en-GB" sz="2400" b="0" i="0" dirty="0">
              <a:solidFill>
                <a:srgbClr val="202124"/>
              </a:solidFill>
              <a:effectLst/>
              <a:latin typeface="arial" panose="020B0604020202020204" pitchFamily="34" charset="0"/>
            </a:endParaRPr>
          </a:p>
          <a:p>
            <a:pPr algn="ctr">
              <a:lnSpc>
                <a:spcPct val="150000"/>
              </a:lnSpc>
            </a:pPr>
            <a:r>
              <a:rPr lang="en-GB" sz="2400" b="0" i="0" dirty="0">
                <a:solidFill>
                  <a:srgbClr val="4D5156"/>
                </a:solidFill>
                <a:effectLst/>
                <a:latin typeface="Google Sans"/>
              </a:rPr>
              <a:t>Buying Apple means </a:t>
            </a:r>
            <a:r>
              <a:rPr lang="en-GB" sz="2400" b="0" i="0" dirty="0">
                <a:solidFill>
                  <a:srgbClr val="040C28"/>
                </a:solidFill>
                <a:effectLst/>
                <a:latin typeface="Google Sans"/>
              </a:rPr>
              <a:t>you're getting a product with a beautiful design and software that's easy to use, and you can use it for years to come</a:t>
            </a:r>
            <a:r>
              <a:rPr lang="en-GB" sz="2400" b="0" i="0" dirty="0">
                <a:solidFill>
                  <a:srgbClr val="4D5156"/>
                </a:solidFill>
                <a:effectLst/>
                <a:latin typeface="Google Sans"/>
              </a:rPr>
              <a:t>. </a:t>
            </a:r>
          </a:p>
          <a:p>
            <a:pPr algn="ctr">
              <a:lnSpc>
                <a:spcPct val="150000"/>
              </a:lnSpc>
            </a:pPr>
            <a:r>
              <a:rPr lang="en-GB" sz="2400" b="0" i="0" dirty="0">
                <a:solidFill>
                  <a:srgbClr val="4D5156"/>
                </a:solidFill>
                <a:effectLst/>
                <a:latin typeface="Google Sans"/>
              </a:rPr>
              <a:t>Apple isn't perfect, but it makes quality gear that'll last you for the long haul. Even if you're not an iPhone user, you can't deny </a:t>
            </a:r>
          </a:p>
          <a:p>
            <a:pPr algn="ctr">
              <a:lnSpc>
                <a:spcPct val="150000"/>
              </a:lnSpc>
            </a:pPr>
            <a:r>
              <a:rPr lang="en-GB" sz="2400" b="0" i="0" dirty="0">
                <a:solidFill>
                  <a:srgbClr val="4D5156"/>
                </a:solidFill>
                <a:effectLst/>
                <a:latin typeface="Google Sans"/>
              </a:rPr>
              <a:t>there's a lot to love about Apple.</a:t>
            </a:r>
            <a:endParaRPr lang="en-GB" sz="2400" b="0" i="0" dirty="0">
              <a:solidFill>
                <a:srgbClr val="202124"/>
              </a:solidFill>
              <a:effectLst/>
              <a:latin typeface="arial" panose="020B0604020202020204" pitchFamily="34" charset="0"/>
            </a:endParaRPr>
          </a:p>
        </p:txBody>
      </p:sp>
      <p:pic>
        <p:nvPicPr>
          <p:cNvPr id="3" name="Picture 2" descr="A black and white apple logo&#10;&#10;Description automatically generated">
            <a:extLst>
              <a:ext uri="{FF2B5EF4-FFF2-40B4-BE49-F238E27FC236}">
                <a16:creationId xmlns:a16="http://schemas.microsoft.com/office/drawing/2014/main" id="{6CA1913E-108A-6245-8256-D6BAC936BCA7}"/>
              </a:ext>
            </a:extLst>
          </p:cNvPr>
          <p:cNvPicPr>
            <a:picLocks noChangeAspect="1"/>
          </p:cNvPicPr>
          <p:nvPr/>
        </p:nvPicPr>
        <p:blipFill>
          <a:blip r:embed="rId2"/>
          <a:stretch>
            <a:fillRect/>
          </a:stretch>
        </p:blipFill>
        <p:spPr>
          <a:xfrm>
            <a:off x="5000625" y="4964329"/>
            <a:ext cx="2581275" cy="1451967"/>
          </a:xfrm>
          <a:prstGeom prst="rect">
            <a:avLst/>
          </a:prstGeom>
          <a:solidFill>
            <a:schemeClr val="bg1"/>
          </a:solidFill>
        </p:spPr>
      </p:pic>
    </p:spTree>
    <p:extLst>
      <p:ext uri="{BB962C8B-B14F-4D97-AF65-F5344CB8AC3E}">
        <p14:creationId xmlns:p14="http://schemas.microsoft.com/office/powerpoint/2010/main" val="2152558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06EB5-CD9B-E748-BD65-DBED2E3C266E}"/>
              </a:ext>
            </a:extLst>
          </p:cNvPr>
          <p:cNvSpPr>
            <a:spLocks noGrp="1"/>
          </p:cNvSpPr>
          <p:nvPr>
            <p:ph type="title"/>
          </p:nvPr>
        </p:nvSpPr>
        <p:spPr/>
        <p:txBody>
          <a:bodyPr/>
          <a:lstStyle/>
          <a:p>
            <a:pPr algn="ctr"/>
            <a:r>
              <a:rPr lang="en-GB" cap="none" dirty="0">
                <a:solidFill>
                  <a:srgbClr val="18191B"/>
                </a:solidFill>
                <a:effectLst/>
                <a:latin typeface="Arial" panose="020B0604020202020204" pitchFamily="34" charset="0"/>
              </a:rPr>
              <a:t>Hardware Design Differences </a:t>
            </a:r>
          </a:p>
        </p:txBody>
      </p:sp>
      <p:sp>
        <p:nvSpPr>
          <p:cNvPr id="3" name="Content Placeholder 2">
            <a:extLst>
              <a:ext uri="{FF2B5EF4-FFF2-40B4-BE49-F238E27FC236}">
                <a16:creationId xmlns:a16="http://schemas.microsoft.com/office/drawing/2014/main" id="{D04FDE65-B9A4-DF46-8B01-AF7136FF8885}"/>
              </a:ext>
            </a:extLst>
          </p:cNvPr>
          <p:cNvSpPr>
            <a:spLocks noGrp="1"/>
          </p:cNvSpPr>
          <p:nvPr>
            <p:ph idx="1"/>
          </p:nvPr>
        </p:nvSpPr>
        <p:spPr/>
        <p:txBody>
          <a:bodyPr>
            <a:normAutofit fontScale="85000" lnSpcReduction="10000"/>
          </a:bodyPr>
          <a:lstStyle/>
          <a:p>
            <a:r>
              <a:rPr lang="en-GB" b="1" dirty="0">
                <a:solidFill>
                  <a:srgbClr val="000000"/>
                </a:solidFill>
                <a:effectLst/>
                <a:latin typeface="Arial" panose="020B0604020202020204" pitchFamily="34" charset="0"/>
              </a:rPr>
              <a:t>Major difference between Apple and Microsoft computers is</a:t>
            </a:r>
            <a:r>
              <a:rPr lang="en-GB" dirty="0">
                <a:solidFill>
                  <a:srgbClr val="000000"/>
                </a:solidFill>
                <a:effectLst/>
                <a:latin typeface="Arial" panose="020B0604020202020204" pitchFamily="34" charset="0"/>
              </a:rPr>
              <a:t> Apple computer parts are all built by and for a single manufacturer: Apple. Conversely, a Windows PC may use hardware from a dozen different manufacturers. Because of this, the pros are that Macs tend to run a bit more smoothly since all the hardware components were made to work with each other and with nothing else.</a:t>
            </a:r>
          </a:p>
          <a:p>
            <a:r>
              <a:rPr lang="en-GB" dirty="0">
                <a:solidFill>
                  <a:srgbClr val="000000"/>
                </a:solidFill>
                <a:effectLst/>
                <a:latin typeface="Arial" panose="020B0604020202020204" pitchFamily="34" charset="0"/>
              </a:rPr>
              <a:t>Cons: you can’t just buy parts for Macs and modify, customise or build your own computer to suit you own needs.</a:t>
            </a:r>
          </a:p>
          <a:p>
            <a:r>
              <a:rPr lang="en-GB" dirty="0">
                <a:solidFill>
                  <a:srgbClr val="000000"/>
                </a:solidFill>
                <a:effectLst/>
                <a:latin typeface="Arial" panose="020B0604020202020204" pitchFamily="34" charset="0"/>
              </a:rPr>
              <a:t>This was the undoubtedly the main reason Apple Macs did not become the most popular PC in the market place as resulting in Windows PCs enjoying an over 70% share of the marketplace.</a:t>
            </a:r>
          </a:p>
          <a:p>
            <a:r>
              <a:rPr lang="en-GB" dirty="0">
                <a:solidFill>
                  <a:srgbClr val="000000"/>
                </a:solidFill>
                <a:effectLst/>
                <a:latin typeface="Arial" panose="020B0604020202020204" pitchFamily="34" charset="0"/>
              </a:rPr>
              <a:t>You probably have noticed that in the media world of film and television specially everybody uses a Mac.</a:t>
            </a:r>
          </a:p>
          <a:p>
            <a:pPr marL="0" indent="0">
              <a:buNone/>
            </a:pPr>
            <a:endParaRPr lang="en-US" dirty="0"/>
          </a:p>
        </p:txBody>
      </p:sp>
    </p:spTree>
    <p:extLst>
      <p:ext uri="{BB962C8B-B14F-4D97-AF65-F5344CB8AC3E}">
        <p14:creationId xmlns:p14="http://schemas.microsoft.com/office/powerpoint/2010/main" val="3369623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06EB5-CD9B-E748-BD65-DBED2E3C266E}"/>
              </a:ext>
            </a:extLst>
          </p:cNvPr>
          <p:cNvSpPr>
            <a:spLocks noGrp="1"/>
          </p:cNvSpPr>
          <p:nvPr>
            <p:ph type="title"/>
          </p:nvPr>
        </p:nvSpPr>
        <p:spPr/>
        <p:txBody>
          <a:bodyPr>
            <a:normAutofit/>
          </a:bodyPr>
          <a:lstStyle/>
          <a:p>
            <a:pPr algn="ctr"/>
            <a:r>
              <a:rPr lang="en-GB" sz="3600" cap="none" dirty="0">
                <a:solidFill>
                  <a:srgbClr val="18191B"/>
                </a:solidFill>
                <a:effectLst/>
                <a:latin typeface="Arial" panose="020B0604020202020204" pitchFamily="34" charset="0"/>
              </a:rPr>
              <a:t>Which Came First Apple or Microsoft?</a:t>
            </a:r>
          </a:p>
        </p:txBody>
      </p:sp>
      <p:sp>
        <p:nvSpPr>
          <p:cNvPr id="3" name="Content Placeholder 2">
            <a:extLst>
              <a:ext uri="{FF2B5EF4-FFF2-40B4-BE49-F238E27FC236}">
                <a16:creationId xmlns:a16="http://schemas.microsoft.com/office/drawing/2014/main" id="{D04FDE65-B9A4-DF46-8B01-AF7136FF8885}"/>
              </a:ext>
            </a:extLst>
          </p:cNvPr>
          <p:cNvSpPr>
            <a:spLocks noGrp="1"/>
          </p:cNvSpPr>
          <p:nvPr>
            <p:ph idx="1"/>
          </p:nvPr>
        </p:nvSpPr>
        <p:spPr/>
        <p:txBody>
          <a:bodyPr>
            <a:normAutofit/>
          </a:bodyPr>
          <a:lstStyle/>
          <a:p>
            <a:pPr marL="0" indent="0" algn="ctr">
              <a:lnSpc>
                <a:spcPct val="150000"/>
              </a:lnSpc>
              <a:buNone/>
            </a:pPr>
            <a:r>
              <a:rPr lang="en-GB" dirty="0">
                <a:solidFill>
                  <a:srgbClr val="050A1E"/>
                </a:solidFill>
                <a:effectLst/>
                <a:latin typeface="Arial" panose="020B0604020202020204" pitchFamily="34" charset="0"/>
              </a:rPr>
              <a:t>Microsoft came first</a:t>
            </a:r>
            <a:r>
              <a:rPr lang="en-GB" dirty="0">
                <a:solidFill>
                  <a:srgbClr val="3C4044"/>
                </a:solidFill>
                <a:effectLst/>
                <a:latin typeface="Arial" panose="020B0604020202020204" pitchFamily="34" charset="0"/>
              </a:rPr>
              <a:t>, founded in Albuquerque, New Mexico on April 4, 1975. </a:t>
            </a:r>
          </a:p>
          <a:p>
            <a:pPr marL="0" indent="0" algn="ctr">
              <a:lnSpc>
                <a:spcPct val="150000"/>
              </a:lnSpc>
              <a:buNone/>
            </a:pPr>
            <a:r>
              <a:rPr lang="en-GB" dirty="0">
                <a:solidFill>
                  <a:srgbClr val="3C4044"/>
                </a:solidFill>
                <a:effectLst/>
                <a:latin typeface="Arial" panose="020B0604020202020204" pitchFamily="34" charset="0"/>
              </a:rPr>
              <a:t>Apple followed nearly exactly a year later on April 1, 1976 in Cupertino, California.</a:t>
            </a:r>
          </a:p>
          <a:p>
            <a:pPr marL="0" indent="0">
              <a:buNone/>
            </a:pPr>
            <a:endParaRPr lang="en-US" dirty="0"/>
          </a:p>
        </p:txBody>
      </p:sp>
    </p:spTree>
    <p:extLst>
      <p:ext uri="{BB962C8B-B14F-4D97-AF65-F5344CB8AC3E}">
        <p14:creationId xmlns:p14="http://schemas.microsoft.com/office/powerpoint/2010/main" val="2164188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06EB5-CD9B-E748-BD65-DBED2E3C266E}"/>
              </a:ext>
            </a:extLst>
          </p:cNvPr>
          <p:cNvSpPr>
            <a:spLocks noGrp="1"/>
          </p:cNvSpPr>
          <p:nvPr>
            <p:ph type="title"/>
          </p:nvPr>
        </p:nvSpPr>
        <p:spPr/>
        <p:txBody>
          <a:bodyPr>
            <a:normAutofit/>
          </a:bodyPr>
          <a:lstStyle/>
          <a:p>
            <a:pPr algn="ctr"/>
            <a:r>
              <a:rPr lang="en-GB" sz="3600" cap="none" dirty="0">
                <a:solidFill>
                  <a:srgbClr val="18191B"/>
                </a:solidFill>
                <a:effectLst/>
                <a:latin typeface="Arial" panose="020B0604020202020204" pitchFamily="34" charset="0"/>
              </a:rPr>
              <a:t>What is better an Apple or Microsoft computer?</a:t>
            </a:r>
            <a:endParaRPr lang="en-GB" sz="1600" dirty="0">
              <a:solidFill>
                <a:srgbClr val="18191B"/>
              </a:solidFill>
              <a:effectLst/>
              <a:latin typeface="Arial" panose="020B0604020202020204" pitchFamily="34" charset="0"/>
            </a:endParaRPr>
          </a:p>
        </p:txBody>
      </p:sp>
      <p:sp>
        <p:nvSpPr>
          <p:cNvPr id="3" name="Content Placeholder 2">
            <a:extLst>
              <a:ext uri="{FF2B5EF4-FFF2-40B4-BE49-F238E27FC236}">
                <a16:creationId xmlns:a16="http://schemas.microsoft.com/office/drawing/2014/main" id="{D04FDE65-B9A4-DF46-8B01-AF7136FF8885}"/>
              </a:ext>
            </a:extLst>
          </p:cNvPr>
          <p:cNvSpPr>
            <a:spLocks noGrp="1"/>
          </p:cNvSpPr>
          <p:nvPr>
            <p:ph idx="1"/>
          </p:nvPr>
        </p:nvSpPr>
        <p:spPr>
          <a:xfrm>
            <a:off x="700635" y="2493818"/>
            <a:ext cx="10691265" cy="3435396"/>
          </a:xfrm>
        </p:spPr>
        <p:txBody>
          <a:bodyPr>
            <a:normAutofit/>
          </a:bodyPr>
          <a:lstStyle/>
          <a:p>
            <a:r>
              <a:rPr lang="en-GB" dirty="0">
                <a:solidFill>
                  <a:srgbClr val="3C4044"/>
                </a:solidFill>
                <a:effectLst/>
                <a:latin typeface="Arial" panose="020B0604020202020204" pitchFamily="34" charset="0"/>
              </a:rPr>
              <a:t>In many cases, the two operating systems are at parity, but overall </a:t>
            </a:r>
            <a:r>
              <a:rPr lang="en-GB" dirty="0">
                <a:solidFill>
                  <a:srgbClr val="050A1E"/>
                </a:solidFill>
                <a:effectLst/>
                <a:latin typeface="Arial" panose="020B0604020202020204" pitchFamily="34" charset="0"/>
              </a:rPr>
              <a:t>Windows comes out ahead</a:t>
            </a:r>
            <a:r>
              <a:rPr lang="en-GB" dirty="0">
                <a:solidFill>
                  <a:srgbClr val="3C4044"/>
                </a:solidFill>
                <a:effectLst/>
                <a:latin typeface="Arial" panose="020B0604020202020204" pitchFamily="34" charset="0"/>
              </a:rPr>
              <a:t>. Nevertheless, you'll have your own priority weights based on your OS needs. For example, if gaming is everything to you, then Windows is a no-brainer. If you're a creative type, then you're likely better off with a Mac. You will probably have noticed that the media, tend to use Macs more often. Stability.</a:t>
            </a:r>
          </a:p>
        </p:txBody>
      </p:sp>
    </p:spTree>
    <p:extLst>
      <p:ext uri="{BB962C8B-B14F-4D97-AF65-F5344CB8AC3E}">
        <p14:creationId xmlns:p14="http://schemas.microsoft.com/office/powerpoint/2010/main" val="805065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06EB5-CD9B-E748-BD65-DBED2E3C266E}"/>
              </a:ext>
            </a:extLst>
          </p:cNvPr>
          <p:cNvSpPr>
            <a:spLocks noGrp="1"/>
          </p:cNvSpPr>
          <p:nvPr>
            <p:ph type="title"/>
          </p:nvPr>
        </p:nvSpPr>
        <p:spPr>
          <a:xfrm>
            <a:off x="365761" y="922096"/>
            <a:ext cx="11320272" cy="1371030"/>
          </a:xfrm>
        </p:spPr>
        <p:txBody>
          <a:bodyPr>
            <a:normAutofit/>
          </a:bodyPr>
          <a:lstStyle/>
          <a:p>
            <a:pPr algn="ctr"/>
            <a:r>
              <a:rPr lang="en-GB" sz="3600" cap="none" dirty="0">
                <a:solidFill>
                  <a:srgbClr val="18191B"/>
                </a:solidFill>
                <a:effectLst/>
                <a:latin typeface="Arial" panose="020B0604020202020204" pitchFamily="34" charset="0"/>
              </a:rPr>
              <a:t>What is the Difference between Apple </a:t>
            </a:r>
            <a:br>
              <a:rPr lang="en-GB" sz="3600" cap="none" dirty="0">
                <a:solidFill>
                  <a:srgbClr val="18191B"/>
                </a:solidFill>
                <a:effectLst/>
                <a:latin typeface="Arial" panose="020B0604020202020204" pitchFamily="34" charset="0"/>
              </a:rPr>
            </a:br>
            <a:r>
              <a:rPr lang="en-GB" sz="3600" cap="none" dirty="0">
                <a:solidFill>
                  <a:srgbClr val="18191B"/>
                </a:solidFill>
                <a:effectLst/>
                <a:latin typeface="Arial" panose="020B0604020202020204" pitchFamily="34" charset="0"/>
              </a:rPr>
              <a:t>and Microsoft?</a:t>
            </a:r>
            <a:endParaRPr lang="en-GB" sz="1600" dirty="0">
              <a:solidFill>
                <a:srgbClr val="18191B"/>
              </a:solidFill>
              <a:effectLst/>
              <a:latin typeface="Arial" panose="020B0604020202020204" pitchFamily="34" charset="0"/>
            </a:endParaRPr>
          </a:p>
        </p:txBody>
      </p:sp>
      <p:sp>
        <p:nvSpPr>
          <p:cNvPr id="3" name="Content Placeholder 2">
            <a:extLst>
              <a:ext uri="{FF2B5EF4-FFF2-40B4-BE49-F238E27FC236}">
                <a16:creationId xmlns:a16="http://schemas.microsoft.com/office/drawing/2014/main" id="{D04FDE65-B9A4-DF46-8B01-AF7136FF8885}"/>
              </a:ext>
            </a:extLst>
          </p:cNvPr>
          <p:cNvSpPr>
            <a:spLocks noGrp="1"/>
          </p:cNvSpPr>
          <p:nvPr>
            <p:ph idx="1"/>
          </p:nvPr>
        </p:nvSpPr>
        <p:spPr>
          <a:xfrm>
            <a:off x="1816768" y="3017520"/>
            <a:ext cx="9575132" cy="2911694"/>
          </a:xfrm>
        </p:spPr>
        <p:txBody>
          <a:bodyPr>
            <a:normAutofit lnSpcReduction="10000"/>
          </a:bodyPr>
          <a:lstStyle/>
          <a:p>
            <a:pPr marL="0" indent="0">
              <a:buNone/>
            </a:pPr>
            <a:r>
              <a:rPr lang="en-GB" dirty="0">
                <a:solidFill>
                  <a:srgbClr val="050A1E"/>
                </a:solidFill>
                <a:effectLst/>
                <a:latin typeface="Arial" panose="020B0604020202020204" pitchFamily="34" charset="0"/>
              </a:rPr>
              <a:t>Apple created and developed the Mac operating system. </a:t>
            </a:r>
            <a:r>
              <a:rPr lang="en-GB" dirty="0">
                <a:solidFill>
                  <a:srgbClr val="3C4044"/>
                </a:solidFill>
                <a:effectLst/>
                <a:latin typeface="Arial" panose="020B0604020202020204" pitchFamily="34" charset="0"/>
              </a:rPr>
              <a:t> </a:t>
            </a:r>
            <a:r>
              <a:rPr lang="en-GB" dirty="0">
                <a:solidFill>
                  <a:srgbClr val="050A1E"/>
                </a:solidFill>
                <a:effectLst/>
                <a:latin typeface="Arial" panose="020B0604020202020204" pitchFamily="34" charset="0"/>
              </a:rPr>
              <a:t>Microsoft, on the other hand, created and produced the Windows operating system</a:t>
            </a:r>
            <a:r>
              <a:rPr lang="en-GB" dirty="0">
                <a:solidFill>
                  <a:srgbClr val="3C4044"/>
                </a:solidFill>
                <a:effectLst/>
                <a:latin typeface="Arial" panose="020B0604020202020204" pitchFamily="34" charset="0"/>
              </a:rPr>
              <a:t>. The Mac operating system's intuitive interface and charming design are well known. Windows is praised for being tough and working with a variety of software functionalities.</a:t>
            </a:r>
          </a:p>
          <a:p>
            <a:pPr marL="0" indent="0">
              <a:buNone/>
            </a:pPr>
            <a:r>
              <a:rPr lang="en-GB" dirty="0">
                <a:solidFill>
                  <a:srgbClr val="3C4044"/>
                </a:solidFill>
                <a:latin typeface="Arial" panose="020B0604020202020204" pitchFamily="34" charset="0"/>
              </a:rPr>
              <a:t>As the Mac OS is a ‘closed system’ the Mac is generally much more secure than a </a:t>
            </a:r>
            <a:br>
              <a:rPr lang="en-GB" dirty="0">
                <a:solidFill>
                  <a:srgbClr val="3C4044"/>
                </a:solidFill>
                <a:latin typeface="Arial" panose="020B0604020202020204" pitchFamily="34" charset="0"/>
              </a:rPr>
            </a:br>
            <a:r>
              <a:rPr lang="en-GB" dirty="0">
                <a:solidFill>
                  <a:srgbClr val="3C4044"/>
                </a:solidFill>
                <a:latin typeface="Arial" panose="020B0604020202020204" pitchFamily="34" charset="0"/>
              </a:rPr>
              <a:t>Windows PC.</a:t>
            </a:r>
            <a:endParaRPr lang="en-GB" dirty="0">
              <a:solidFill>
                <a:srgbClr val="3C4044"/>
              </a:solidFill>
              <a:effectLst/>
              <a:latin typeface="Arial" panose="020B0604020202020204" pitchFamily="34" charset="0"/>
            </a:endParaRPr>
          </a:p>
          <a:p>
            <a:pPr marL="0" indent="0" algn="ctr">
              <a:lnSpc>
                <a:spcPct val="150000"/>
              </a:lnSpc>
              <a:buNone/>
            </a:pPr>
            <a:r>
              <a:rPr lang="en-GB" dirty="0">
                <a:solidFill>
                  <a:srgbClr val="050A1E"/>
                </a:solidFill>
                <a:effectLst/>
                <a:latin typeface="Arial" panose="020B0604020202020204" pitchFamily="34" charset="0"/>
              </a:rPr>
              <a:t>.</a:t>
            </a:r>
          </a:p>
        </p:txBody>
      </p:sp>
    </p:spTree>
    <p:extLst>
      <p:ext uri="{BB962C8B-B14F-4D97-AF65-F5344CB8AC3E}">
        <p14:creationId xmlns:p14="http://schemas.microsoft.com/office/powerpoint/2010/main" val="3029384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938E4C2-20F5-EB41-9A42-D1FFECF148EC}"/>
              </a:ext>
            </a:extLst>
          </p:cNvPr>
          <p:cNvSpPr txBox="1"/>
          <p:nvPr/>
        </p:nvSpPr>
        <p:spPr>
          <a:xfrm>
            <a:off x="2980944" y="441702"/>
            <a:ext cx="6711696" cy="646331"/>
          </a:xfrm>
          <a:prstGeom prst="rect">
            <a:avLst/>
          </a:prstGeom>
          <a:solidFill>
            <a:schemeClr val="bg1"/>
          </a:solidFill>
        </p:spPr>
        <p:txBody>
          <a:bodyPr wrap="square" rtlCol="0">
            <a:spAutoFit/>
          </a:bodyPr>
          <a:lstStyle/>
          <a:p>
            <a:pPr algn="ctr"/>
            <a:r>
              <a:rPr lang="en-US" sz="3600" dirty="0">
                <a:latin typeface="Arial" panose="020B0604020202020204" pitchFamily="34" charset="0"/>
                <a:cs typeface="Arial" panose="020B0604020202020204" pitchFamily="34" charset="0"/>
              </a:rPr>
              <a:t>Early Mac Operating Systems</a:t>
            </a:r>
          </a:p>
        </p:txBody>
      </p:sp>
      <p:sp>
        <p:nvSpPr>
          <p:cNvPr id="11" name="TextBox 10">
            <a:extLst>
              <a:ext uri="{FF2B5EF4-FFF2-40B4-BE49-F238E27FC236}">
                <a16:creationId xmlns:a16="http://schemas.microsoft.com/office/drawing/2014/main" id="{7B9C6A3E-821A-DD45-BCE4-64A967ECDBA6}"/>
              </a:ext>
            </a:extLst>
          </p:cNvPr>
          <p:cNvSpPr txBox="1"/>
          <p:nvPr/>
        </p:nvSpPr>
        <p:spPr>
          <a:xfrm>
            <a:off x="694944" y="2082800"/>
            <a:ext cx="3858768" cy="4801314"/>
          </a:xfrm>
          <a:prstGeom prst="rect">
            <a:avLst/>
          </a:prstGeom>
          <a:noFill/>
        </p:spPr>
        <p:txBody>
          <a:bodyPr wrap="square" rtlCol="0">
            <a:spAutoFit/>
          </a:bodyPr>
          <a:lstStyle/>
          <a:p>
            <a:pPr>
              <a:lnSpc>
                <a:spcPct val="150000"/>
              </a:lnSpc>
            </a:pPr>
            <a:r>
              <a:rPr lang="en-GB" dirty="0">
                <a:solidFill>
                  <a:srgbClr val="3C4044"/>
                </a:solidFill>
                <a:effectLst/>
                <a:latin typeface="Arial" panose="020B0604020202020204" pitchFamily="34" charset="0"/>
              </a:rPr>
              <a:t>In 1984 Apple introduced the Macintosh which was the first commercial computer to feature a ‘graphical user interface’ </a:t>
            </a:r>
            <a:r>
              <a:rPr lang="en-GB" b="1" dirty="0">
                <a:solidFill>
                  <a:srgbClr val="3C4044"/>
                </a:solidFill>
                <a:effectLst/>
                <a:latin typeface="Arial" panose="020B0604020202020204" pitchFamily="34" charset="0"/>
              </a:rPr>
              <a:t>and mouse</a:t>
            </a:r>
            <a:r>
              <a:rPr lang="en-GB" dirty="0">
                <a:solidFill>
                  <a:srgbClr val="3C4044"/>
                </a:solidFill>
                <a:effectLst/>
                <a:latin typeface="Arial" panose="020B0604020202020204" pitchFamily="34" charset="0"/>
              </a:rPr>
              <a:t>, with a menu bar at the top opening up boxes (windows).</a:t>
            </a:r>
          </a:p>
          <a:p>
            <a:pPr>
              <a:lnSpc>
                <a:spcPct val="150000"/>
              </a:lnSpc>
            </a:pPr>
            <a:endParaRPr lang="en-GB" dirty="0">
              <a:solidFill>
                <a:srgbClr val="3C4044"/>
              </a:solidFill>
              <a:latin typeface="Arial" panose="020B0604020202020204" pitchFamily="34" charset="0"/>
            </a:endParaRPr>
          </a:p>
          <a:p>
            <a:pPr>
              <a:lnSpc>
                <a:spcPct val="150000"/>
              </a:lnSpc>
            </a:pPr>
            <a:r>
              <a:rPr lang="en-GB" dirty="0">
                <a:solidFill>
                  <a:srgbClr val="3C4044"/>
                </a:solidFill>
                <a:effectLst/>
                <a:latin typeface="Arial" panose="020B0604020202020204" pitchFamily="34" charset="0"/>
              </a:rPr>
              <a:t>Microsoft still using MS DOS, - </a:t>
            </a:r>
            <a:r>
              <a:rPr lang="en-GB" dirty="0">
                <a:solidFill>
                  <a:srgbClr val="141414"/>
                </a:solidFill>
                <a:effectLst/>
                <a:latin typeface="Helvetica" pitchFamily="2" charset="0"/>
              </a:rPr>
              <a:t>limited to a command line interface.</a:t>
            </a:r>
          </a:p>
          <a:p>
            <a:pPr>
              <a:lnSpc>
                <a:spcPct val="150000"/>
              </a:lnSpc>
            </a:pPr>
            <a:endParaRPr lang="en-GB" dirty="0">
              <a:solidFill>
                <a:srgbClr val="3C4044"/>
              </a:solidFill>
              <a:effectLst/>
              <a:latin typeface="Arial" panose="020B0604020202020204" pitchFamily="34" charset="0"/>
            </a:endParaRPr>
          </a:p>
          <a:p>
            <a:endParaRPr lang="en-GB" dirty="0">
              <a:solidFill>
                <a:srgbClr val="3C4044"/>
              </a:solidFill>
              <a:effectLst/>
              <a:latin typeface="Arial" panose="020B0604020202020204" pitchFamily="34" charset="0"/>
            </a:endParaRPr>
          </a:p>
          <a:p>
            <a:endParaRPr lang="en-US" dirty="0"/>
          </a:p>
        </p:txBody>
      </p:sp>
      <p:pic>
        <p:nvPicPr>
          <p:cNvPr id="15" name="Picture 14" descr="A screenshot of a computer&#10;&#10;Description automatically generated">
            <a:extLst>
              <a:ext uri="{FF2B5EF4-FFF2-40B4-BE49-F238E27FC236}">
                <a16:creationId xmlns:a16="http://schemas.microsoft.com/office/drawing/2014/main" id="{FE2DE26B-E268-A945-8752-F4C4200D32B5}"/>
              </a:ext>
            </a:extLst>
          </p:cNvPr>
          <p:cNvPicPr>
            <a:picLocks noChangeAspect="1"/>
          </p:cNvPicPr>
          <p:nvPr/>
        </p:nvPicPr>
        <p:blipFill>
          <a:blip r:embed="rId2"/>
          <a:stretch>
            <a:fillRect/>
          </a:stretch>
        </p:blipFill>
        <p:spPr>
          <a:xfrm>
            <a:off x="4791456" y="1494536"/>
            <a:ext cx="6705600" cy="4673600"/>
          </a:xfrm>
          <a:prstGeom prst="rect">
            <a:avLst/>
          </a:prstGeom>
        </p:spPr>
      </p:pic>
    </p:spTree>
    <p:extLst>
      <p:ext uri="{BB962C8B-B14F-4D97-AF65-F5344CB8AC3E}">
        <p14:creationId xmlns:p14="http://schemas.microsoft.com/office/powerpoint/2010/main" val="2792360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938E4C2-20F5-EB41-9A42-D1FFECF148EC}"/>
              </a:ext>
            </a:extLst>
          </p:cNvPr>
          <p:cNvSpPr txBox="1"/>
          <p:nvPr/>
        </p:nvSpPr>
        <p:spPr>
          <a:xfrm>
            <a:off x="2551176" y="366698"/>
            <a:ext cx="7406640" cy="646331"/>
          </a:xfrm>
          <a:prstGeom prst="rect">
            <a:avLst/>
          </a:prstGeom>
          <a:solidFill>
            <a:schemeClr val="bg1"/>
          </a:solidFill>
        </p:spPr>
        <p:txBody>
          <a:bodyPr wrap="square" rtlCol="0">
            <a:spAutoFit/>
          </a:bodyPr>
          <a:lstStyle/>
          <a:p>
            <a:pPr algn="ctr"/>
            <a:r>
              <a:rPr lang="en-US" sz="3600" dirty="0">
                <a:latin typeface="Arial" panose="020B0604020202020204" pitchFamily="34" charset="0"/>
                <a:cs typeface="Arial" panose="020B0604020202020204" pitchFamily="34" charset="0"/>
              </a:rPr>
              <a:t>Early Microsoft Operating Systems</a:t>
            </a:r>
          </a:p>
        </p:txBody>
      </p:sp>
      <p:sp>
        <p:nvSpPr>
          <p:cNvPr id="11" name="TextBox 10">
            <a:extLst>
              <a:ext uri="{FF2B5EF4-FFF2-40B4-BE49-F238E27FC236}">
                <a16:creationId xmlns:a16="http://schemas.microsoft.com/office/drawing/2014/main" id="{7B9C6A3E-821A-DD45-BCE4-64A967ECDBA6}"/>
              </a:ext>
            </a:extLst>
          </p:cNvPr>
          <p:cNvSpPr txBox="1"/>
          <p:nvPr/>
        </p:nvSpPr>
        <p:spPr>
          <a:xfrm>
            <a:off x="694945" y="1013029"/>
            <a:ext cx="5152402" cy="6186309"/>
          </a:xfrm>
          <a:prstGeom prst="rect">
            <a:avLst/>
          </a:prstGeom>
          <a:noFill/>
        </p:spPr>
        <p:txBody>
          <a:bodyPr wrap="square" rtlCol="0">
            <a:spAutoFit/>
          </a:bodyPr>
          <a:lstStyle/>
          <a:p>
            <a:r>
              <a:rPr lang="en-GB" dirty="0">
                <a:solidFill>
                  <a:srgbClr val="000000"/>
                </a:solidFill>
                <a:effectLst/>
                <a:latin typeface="Helvetica" pitchFamily="2" charset="0"/>
              </a:rPr>
              <a:t>At this time Microsoft were using MS DOS which Bill Gates had purchased for a song. In a contract selling it to IBM Gates retained the option to use DOS on any other MS computers. </a:t>
            </a:r>
          </a:p>
          <a:p>
            <a:r>
              <a:rPr lang="en-GB" dirty="0">
                <a:solidFill>
                  <a:srgbClr val="141414"/>
                </a:solidFill>
                <a:effectLst/>
                <a:latin typeface="Helvetica" pitchFamily="2" charset="0"/>
              </a:rPr>
              <a:t>Although MS-DOS enjoyed enormous popularity in the 1980s and early 1990s, the </a:t>
            </a:r>
            <a:r>
              <a:rPr lang="en-GB" dirty="0">
                <a:solidFill>
                  <a:srgbClr val="000000"/>
                </a:solidFill>
                <a:effectLst/>
                <a:latin typeface="Helvetica" pitchFamily="2" charset="0"/>
              </a:rPr>
              <a:t>technology</a:t>
            </a:r>
            <a:r>
              <a:rPr lang="en-GB" dirty="0">
                <a:solidFill>
                  <a:srgbClr val="141414"/>
                </a:solidFill>
                <a:effectLst/>
                <a:latin typeface="Helvetica" pitchFamily="2" charset="0"/>
              </a:rPr>
              <a:t> did not always keep pace with its competition. The system lacked the </a:t>
            </a:r>
            <a:r>
              <a:rPr lang="en-GB" dirty="0">
                <a:solidFill>
                  <a:srgbClr val="000000"/>
                </a:solidFill>
                <a:effectLst/>
                <a:latin typeface="Helvetica" pitchFamily="2" charset="0"/>
              </a:rPr>
              <a:t>multitasking</a:t>
            </a:r>
            <a:r>
              <a:rPr lang="en-GB" dirty="0">
                <a:solidFill>
                  <a:srgbClr val="141414"/>
                </a:solidFill>
                <a:effectLst/>
                <a:latin typeface="Helvetica" pitchFamily="2" charset="0"/>
              </a:rPr>
              <a:t>, multiuser </a:t>
            </a:r>
            <a:r>
              <a:rPr lang="en-GB" dirty="0">
                <a:solidFill>
                  <a:srgbClr val="000000"/>
                </a:solidFill>
                <a:effectLst/>
                <a:latin typeface="Helvetica" pitchFamily="2" charset="0"/>
              </a:rPr>
              <a:t>capabilities</a:t>
            </a:r>
            <a:r>
              <a:rPr lang="en-GB" dirty="0">
                <a:solidFill>
                  <a:srgbClr val="141414"/>
                </a:solidFill>
                <a:effectLst/>
                <a:latin typeface="Helvetica" pitchFamily="2" charset="0"/>
              </a:rPr>
              <a:t> of the </a:t>
            </a:r>
            <a:r>
              <a:rPr lang="en-GB" dirty="0">
                <a:solidFill>
                  <a:srgbClr val="000000"/>
                </a:solidFill>
                <a:effectLst/>
                <a:latin typeface="Helvetica" pitchFamily="2" charset="0"/>
              </a:rPr>
              <a:t>MAC</a:t>
            </a:r>
            <a:r>
              <a:rPr lang="en-GB" dirty="0">
                <a:solidFill>
                  <a:srgbClr val="141414"/>
                </a:solidFill>
                <a:effectLst/>
                <a:latin typeface="Helvetica" pitchFamily="2" charset="0"/>
              </a:rPr>
              <a:t> operating system;  MS-DOS was limited to a command line interface, in contrast to the user-friendly </a:t>
            </a:r>
          </a:p>
          <a:p>
            <a:r>
              <a:rPr lang="en-GB" b="1" dirty="0">
                <a:solidFill>
                  <a:srgbClr val="000000"/>
                </a:solidFill>
                <a:effectLst/>
                <a:latin typeface="Helvetica" pitchFamily="2" charset="0"/>
              </a:rPr>
              <a:t>graphical user interface</a:t>
            </a:r>
            <a:r>
              <a:rPr lang="en-GB" dirty="0">
                <a:solidFill>
                  <a:srgbClr val="141414"/>
                </a:solidFill>
                <a:effectLst/>
                <a:latin typeface="Helvetica" pitchFamily="2" charset="0"/>
              </a:rPr>
              <a:t> (GUI) of the early Macintosh computer.</a:t>
            </a:r>
          </a:p>
          <a:p>
            <a:r>
              <a:rPr lang="en-GB" dirty="0">
                <a:solidFill>
                  <a:srgbClr val="000000"/>
                </a:solidFill>
                <a:effectLst/>
                <a:latin typeface="Helvetica" pitchFamily="2" charset="0"/>
              </a:rPr>
              <a:t>It was soon after that Bill Gates realised the potential of this easier user-friendly system and came up with a pretty much ‘copy-cat’ operating system which is now known as ‘Windows’</a:t>
            </a:r>
          </a:p>
          <a:p>
            <a:pPr>
              <a:lnSpc>
                <a:spcPct val="150000"/>
              </a:lnSpc>
            </a:pPr>
            <a:endParaRPr lang="en-GB" dirty="0">
              <a:solidFill>
                <a:srgbClr val="141414"/>
              </a:solidFill>
              <a:effectLst/>
              <a:latin typeface="Helvetica" pitchFamily="2" charset="0"/>
            </a:endParaRPr>
          </a:p>
          <a:p>
            <a:pPr>
              <a:lnSpc>
                <a:spcPct val="150000"/>
              </a:lnSpc>
            </a:pPr>
            <a:endParaRPr lang="en-GB" dirty="0">
              <a:solidFill>
                <a:srgbClr val="3C4044"/>
              </a:solidFill>
              <a:effectLst/>
              <a:latin typeface="Arial" panose="020B0604020202020204" pitchFamily="34" charset="0"/>
            </a:endParaRPr>
          </a:p>
          <a:p>
            <a:endParaRPr lang="en-GB" dirty="0">
              <a:solidFill>
                <a:srgbClr val="3C4044"/>
              </a:solidFill>
              <a:effectLst/>
              <a:latin typeface="Arial" panose="020B0604020202020204" pitchFamily="34" charset="0"/>
            </a:endParaRPr>
          </a:p>
          <a:p>
            <a:endParaRPr lang="en-US" dirty="0"/>
          </a:p>
        </p:txBody>
      </p:sp>
      <p:pic>
        <p:nvPicPr>
          <p:cNvPr id="3" name="Picture 2" descr="A screenshot of a computer&#10;&#10;Description automatically generated">
            <a:extLst>
              <a:ext uri="{FF2B5EF4-FFF2-40B4-BE49-F238E27FC236}">
                <a16:creationId xmlns:a16="http://schemas.microsoft.com/office/drawing/2014/main" id="{03A6ABA6-5482-2A4A-80AB-FADB6CB61F73}"/>
              </a:ext>
            </a:extLst>
          </p:cNvPr>
          <p:cNvPicPr>
            <a:picLocks noChangeAspect="1"/>
          </p:cNvPicPr>
          <p:nvPr/>
        </p:nvPicPr>
        <p:blipFill>
          <a:blip r:embed="rId2"/>
          <a:stretch>
            <a:fillRect/>
          </a:stretch>
        </p:blipFill>
        <p:spPr>
          <a:xfrm>
            <a:off x="6050760" y="1708484"/>
            <a:ext cx="5446295" cy="3025719"/>
          </a:xfrm>
          <a:prstGeom prst="rect">
            <a:avLst/>
          </a:prstGeom>
        </p:spPr>
      </p:pic>
    </p:spTree>
    <p:extLst>
      <p:ext uri="{BB962C8B-B14F-4D97-AF65-F5344CB8AC3E}">
        <p14:creationId xmlns:p14="http://schemas.microsoft.com/office/powerpoint/2010/main" val="840381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938E4C2-20F5-EB41-9A42-D1FFECF148EC}"/>
              </a:ext>
            </a:extLst>
          </p:cNvPr>
          <p:cNvSpPr txBox="1"/>
          <p:nvPr/>
        </p:nvSpPr>
        <p:spPr>
          <a:xfrm>
            <a:off x="3639312" y="423414"/>
            <a:ext cx="5010912" cy="646331"/>
          </a:xfrm>
          <a:prstGeom prst="rect">
            <a:avLst/>
          </a:prstGeom>
          <a:solidFill>
            <a:schemeClr val="bg1"/>
          </a:solidFill>
        </p:spPr>
        <p:txBody>
          <a:bodyPr wrap="square" rtlCol="0">
            <a:spAutoFit/>
          </a:bodyPr>
          <a:lstStyle/>
          <a:p>
            <a:pPr algn="ctr"/>
            <a:r>
              <a:rPr lang="en-US" sz="3600" dirty="0">
                <a:latin typeface="Arial" panose="020B0604020202020204" pitchFamily="34" charset="0"/>
                <a:cs typeface="Arial" panose="020B0604020202020204" pitchFamily="34" charset="0"/>
              </a:rPr>
              <a:t>Apple OS Advantages</a:t>
            </a:r>
          </a:p>
        </p:txBody>
      </p:sp>
      <p:sp>
        <p:nvSpPr>
          <p:cNvPr id="11" name="TextBox 10">
            <a:extLst>
              <a:ext uri="{FF2B5EF4-FFF2-40B4-BE49-F238E27FC236}">
                <a16:creationId xmlns:a16="http://schemas.microsoft.com/office/drawing/2014/main" id="{7B9C6A3E-821A-DD45-BCE4-64A967ECDBA6}"/>
              </a:ext>
            </a:extLst>
          </p:cNvPr>
          <p:cNvSpPr txBox="1"/>
          <p:nvPr/>
        </p:nvSpPr>
        <p:spPr>
          <a:xfrm>
            <a:off x="975360" y="1492173"/>
            <a:ext cx="10241280" cy="2585323"/>
          </a:xfrm>
          <a:prstGeom prst="rect">
            <a:avLst/>
          </a:prstGeom>
          <a:noFill/>
        </p:spPr>
        <p:txBody>
          <a:bodyPr wrap="square" rtlCol="0">
            <a:spAutoFit/>
          </a:bodyPr>
          <a:lstStyle/>
          <a:p>
            <a:r>
              <a:rPr lang="en-GB" dirty="0">
                <a:solidFill>
                  <a:srgbClr val="3C4044"/>
                </a:solidFill>
                <a:effectLst/>
                <a:latin typeface="Arial" panose="020B0604020202020204" pitchFamily="34" charset="0"/>
              </a:rPr>
              <a:t>Basically the Mac interface made the machines much easier to use and more accessible to people who may not be interested in technology. In fact, Apple's goal was to create a computer with appliance like simplicity. </a:t>
            </a:r>
          </a:p>
          <a:p>
            <a:r>
              <a:rPr lang="en-GB" dirty="0">
                <a:solidFill>
                  <a:srgbClr val="3C4044"/>
                </a:solidFill>
                <a:effectLst/>
                <a:latin typeface="Arial" panose="020B0604020202020204" pitchFamily="34" charset="0"/>
              </a:rPr>
              <a:t>And with that goal in mind, Steve Jobs, </a:t>
            </a:r>
            <a:r>
              <a:rPr lang="en-GB" dirty="0">
                <a:solidFill>
                  <a:srgbClr val="000000"/>
                </a:solidFill>
                <a:effectLst/>
                <a:latin typeface="Helvetica" pitchFamily="2" charset="0"/>
              </a:rPr>
              <a:t>co-founder, chairman, and former CEO of Apple is considered to one of the most important </a:t>
            </a:r>
            <a:r>
              <a:rPr lang="en-GB" dirty="0">
                <a:solidFill>
                  <a:srgbClr val="18191A"/>
                </a:solidFill>
                <a:effectLst/>
                <a:latin typeface="Helvetica" pitchFamily="2" charset="0"/>
              </a:rPr>
              <a:t>pioneers </a:t>
            </a:r>
            <a:r>
              <a:rPr lang="en-GB" dirty="0">
                <a:solidFill>
                  <a:srgbClr val="000000"/>
                </a:solidFill>
                <a:effectLst/>
                <a:latin typeface="Helvetica" pitchFamily="2" charset="0"/>
              </a:rPr>
              <a:t>of the personal computer revolution of the 1970s and 1980s, along with his early business partner and fellow Apple co-founder Steve Wozniak.</a:t>
            </a:r>
          </a:p>
          <a:p>
            <a:pPr algn="ctr">
              <a:lnSpc>
                <a:spcPct val="200000"/>
              </a:lnSpc>
            </a:pPr>
            <a:r>
              <a:rPr lang="en-GB" dirty="0">
                <a:solidFill>
                  <a:srgbClr val="3C4044"/>
                </a:solidFill>
                <a:effectLst/>
                <a:latin typeface="Arial" panose="020B0604020202020204" pitchFamily="34" charset="0"/>
              </a:rPr>
              <a:t>.</a:t>
            </a:r>
          </a:p>
          <a:p>
            <a:endParaRPr lang="en-US" dirty="0"/>
          </a:p>
        </p:txBody>
      </p:sp>
      <p:pic>
        <p:nvPicPr>
          <p:cNvPr id="3" name="Picture 2" descr="An apple computer with a keyboard&#10;&#10;Description automatically generated">
            <a:extLst>
              <a:ext uri="{FF2B5EF4-FFF2-40B4-BE49-F238E27FC236}">
                <a16:creationId xmlns:a16="http://schemas.microsoft.com/office/drawing/2014/main" id="{0FAE6377-DD54-CF45-BE0C-1F67610097FF}"/>
              </a:ext>
            </a:extLst>
          </p:cNvPr>
          <p:cNvPicPr>
            <a:picLocks noChangeAspect="1"/>
          </p:cNvPicPr>
          <p:nvPr/>
        </p:nvPicPr>
        <p:blipFill>
          <a:blip r:embed="rId2"/>
          <a:stretch>
            <a:fillRect/>
          </a:stretch>
        </p:blipFill>
        <p:spPr>
          <a:xfrm>
            <a:off x="781812" y="3756930"/>
            <a:ext cx="2317350" cy="1874479"/>
          </a:xfrm>
          <a:prstGeom prst="rect">
            <a:avLst/>
          </a:prstGeom>
        </p:spPr>
      </p:pic>
      <p:sp>
        <p:nvSpPr>
          <p:cNvPr id="4" name="Rounded Rectangle 3">
            <a:extLst>
              <a:ext uri="{FF2B5EF4-FFF2-40B4-BE49-F238E27FC236}">
                <a16:creationId xmlns:a16="http://schemas.microsoft.com/office/drawing/2014/main" id="{18F57DE6-D934-684C-90E2-73FAE2176E60}"/>
              </a:ext>
            </a:extLst>
          </p:cNvPr>
          <p:cNvSpPr/>
          <p:nvPr/>
        </p:nvSpPr>
        <p:spPr>
          <a:xfrm>
            <a:off x="781812" y="5486399"/>
            <a:ext cx="1034109" cy="14501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close-up of several computers&#10;&#10;Description automatically generated">
            <a:extLst>
              <a:ext uri="{FF2B5EF4-FFF2-40B4-BE49-F238E27FC236}">
                <a16:creationId xmlns:a16="http://schemas.microsoft.com/office/drawing/2014/main" id="{2B53EF0F-8AAC-CF4E-807A-2E5254C18D9B}"/>
              </a:ext>
            </a:extLst>
          </p:cNvPr>
          <p:cNvPicPr>
            <a:picLocks noChangeAspect="1"/>
          </p:cNvPicPr>
          <p:nvPr/>
        </p:nvPicPr>
        <p:blipFill>
          <a:blip r:embed="rId3"/>
          <a:stretch>
            <a:fillRect/>
          </a:stretch>
        </p:blipFill>
        <p:spPr>
          <a:xfrm>
            <a:off x="3055826" y="3989414"/>
            <a:ext cx="3040174" cy="1569490"/>
          </a:xfrm>
          <a:prstGeom prst="rect">
            <a:avLst/>
          </a:prstGeom>
        </p:spPr>
      </p:pic>
      <p:pic>
        <p:nvPicPr>
          <p:cNvPr id="9" name="Picture 8" descr="A computer with a screen open&#10;&#10;Description automatically generated">
            <a:extLst>
              <a:ext uri="{FF2B5EF4-FFF2-40B4-BE49-F238E27FC236}">
                <a16:creationId xmlns:a16="http://schemas.microsoft.com/office/drawing/2014/main" id="{54E01E6A-F008-DD45-BE07-4B65C1D6C808}"/>
              </a:ext>
            </a:extLst>
          </p:cNvPr>
          <p:cNvPicPr>
            <a:picLocks noChangeAspect="1"/>
          </p:cNvPicPr>
          <p:nvPr/>
        </p:nvPicPr>
        <p:blipFill>
          <a:blip r:embed="rId4"/>
          <a:stretch>
            <a:fillRect/>
          </a:stretch>
        </p:blipFill>
        <p:spPr>
          <a:xfrm>
            <a:off x="8575810" y="3989414"/>
            <a:ext cx="3202634" cy="2084028"/>
          </a:xfrm>
          <a:prstGeom prst="rect">
            <a:avLst/>
          </a:prstGeom>
        </p:spPr>
      </p:pic>
      <p:pic>
        <p:nvPicPr>
          <p:cNvPr id="12" name="Picture 11" descr="A computer monitor with a purple and white background&#10;&#10;Description automatically generated">
            <a:extLst>
              <a:ext uri="{FF2B5EF4-FFF2-40B4-BE49-F238E27FC236}">
                <a16:creationId xmlns:a16="http://schemas.microsoft.com/office/drawing/2014/main" id="{08EE6026-0F8F-E546-814D-FA4282377241}"/>
              </a:ext>
            </a:extLst>
          </p:cNvPr>
          <p:cNvPicPr>
            <a:picLocks noChangeAspect="1"/>
          </p:cNvPicPr>
          <p:nvPr/>
        </p:nvPicPr>
        <p:blipFill>
          <a:blip r:embed="rId5"/>
          <a:stretch>
            <a:fillRect/>
          </a:stretch>
        </p:blipFill>
        <p:spPr>
          <a:xfrm>
            <a:off x="6504536" y="3595814"/>
            <a:ext cx="1662738" cy="2031326"/>
          </a:xfrm>
          <a:prstGeom prst="rect">
            <a:avLst/>
          </a:prstGeom>
        </p:spPr>
      </p:pic>
    </p:spTree>
    <p:extLst>
      <p:ext uri="{BB962C8B-B14F-4D97-AF65-F5344CB8AC3E}">
        <p14:creationId xmlns:p14="http://schemas.microsoft.com/office/powerpoint/2010/main" val="2242443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938E4C2-20F5-EB41-9A42-D1FFECF148EC}"/>
              </a:ext>
            </a:extLst>
          </p:cNvPr>
          <p:cNvSpPr txBox="1"/>
          <p:nvPr/>
        </p:nvSpPr>
        <p:spPr>
          <a:xfrm>
            <a:off x="3316637" y="441702"/>
            <a:ext cx="6199321" cy="646331"/>
          </a:xfrm>
          <a:prstGeom prst="rect">
            <a:avLst/>
          </a:prstGeom>
          <a:solidFill>
            <a:schemeClr val="bg1"/>
          </a:solidFill>
        </p:spPr>
        <p:txBody>
          <a:bodyPr wrap="square" rtlCol="0">
            <a:spAutoFit/>
          </a:bodyPr>
          <a:lstStyle/>
          <a:p>
            <a:pPr algn="ctr"/>
            <a:r>
              <a:rPr lang="en-US" sz="3600" dirty="0">
                <a:latin typeface="Arial" panose="020B0604020202020204" pitchFamily="34" charset="0"/>
                <a:cs typeface="Arial" panose="020B0604020202020204" pitchFamily="34" charset="0"/>
              </a:rPr>
              <a:t>Personal Computer Pioneer</a:t>
            </a:r>
          </a:p>
        </p:txBody>
      </p:sp>
      <p:sp>
        <p:nvSpPr>
          <p:cNvPr id="11" name="TextBox 10">
            <a:extLst>
              <a:ext uri="{FF2B5EF4-FFF2-40B4-BE49-F238E27FC236}">
                <a16:creationId xmlns:a16="http://schemas.microsoft.com/office/drawing/2014/main" id="{7B9C6A3E-821A-DD45-BCE4-64A967ECDBA6}"/>
              </a:ext>
            </a:extLst>
          </p:cNvPr>
          <p:cNvSpPr txBox="1"/>
          <p:nvPr/>
        </p:nvSpPr>
        <p:spPr>
          <a:xfrm>
            <a:off x="745957" y="1242911"/>
            <a:ext cx="6605337" cy="3970318"/>
          </a:xfrm>
          <a:prstGeom prst="rect">
            <a:avLst/>
          </a:prstGeom>
          <a:noFill/>
        </p:spPr>
        <p:txBody>
          <a:bodyPr wrap="square" rtlCol="0">
            <a:spAutoFit/>
          </a:bodyPr>
          <a:lstStyle/>
          <a:p>
            <a:r>
              <a:rPr lang="en-GB" dirty="0">
                <a:solidFill>
                  <a:srgbClr val="000000"/>
                </a:solidFill>
                <a:effectLst/>
                <a:latin typeface="Helvetica" pitchFamily="2" charset="0"/>
              </a:rPr>
              <a:t>To underline this man’s importance …I</a:t>
            </a:r>
            <a:r>
              <a:rPr lang="en-GB" dirty="0">
                <a:solidFill>
                  <a:srgbClr val="18191A"/>
                </a:solidFill>
                <a:effectLst/>
                <a:latin typeface="Helvetica" pitchFamily="2" charset="0"/>
              </a:rPr>
              <a:t>n 1985, Steve Jobs departed Apple after a long power struggle with the company's board and its then-CEO. He returned in 1997 when Apple was on the brink of bankruptcy and through his vision and creativity Apple developed a line of products that had </a:t>
            </a:r>
            <a:r>
              <a:rPr lang="en-GB" dirty="0">
                <a:solidFill>
                  <a:srgbClr val="000000"/>
                </a:solidFill>
                <a:effectLst/>
                <a:latin typeface="Helvetica" pitchFamily="2" charset="0"/>
              </a:rPr>
              <a:t>larger cultural ramifications, beginning with the "Think different" advertising campaign and leading to the Apple Store, App Store (iOS), iMac, iPad, iPod, iPhone, iTunes, and iTunes Store. He was very particular about the ‘look’ of the products as well as the functionality, hence the ‘cool styling’ associated with Macs and apple products. His return resulted in </a:t>
            </a:r>
            <a:r>
              <a:rPr lang="en-GB" dirty="0">
                <a:solidFill>
                  <a:srgbClr val="18191A"/>
                </a:solidFill>
                <a:effectLst/>
                <a:latin typeface="Helvetica" pitchFamily="2" charset="0"/>
              </a:rPr>
              <a:t>Apple becoming the wo</a:t>
            </a:r>
            <a:r>
              <a:rPr lang="en-GB" dirty="0">
                <a:solidFill>
                  <a:srgbClr val="000000"/>
                </a:solidFill>
                <a:effectLst/>
                <a:latin typeface="Helvetica" pitchFamily="2" charset="0"/>
              </a:rPr>
              <a:t>rld's largest technology company by revenue, with US$394.</a:t>
            </a:r>
            <a:r>
              <a:rPr lang="en-GB" dirty="0">
                <a:solidFill>
                  <a:srgbClr val="18191A"/>
                </a:solidFill>
                <a:effectLst/>
                <a:latin typeface="Helvetica" pitchFamily="2" charset="0"/>
              </a:rPr>
              <a:t>3 billion in 2022 .</a:t>
            </a:r>
            <a:endParaRPr lang="en-GB" dirty="0">
              <a:solidFill>
                <a:srgbClr val="000000"/>
              </a:solidFill>
              <a:effectLst/>
              <a:latin typeface="Helvetica" pitchFamily="2" charset="0"/>
            </a:endParaRPr>
          </a:p>
          <a:p>
            <a:endParaRPr lang="en-US" dirty="0"/>
          </a:p>
        </p:txBody>
      </p:sp>
      <p:pic>
        <p:nvPicPr>
          <p:cNvPr id="13" name="Picture 12" descr="A person with glasses and a beard&#10;&#10;Description automatically generated">
            <a:extLst>
              <a:ext uri="{FF2B5EF4-FFF2-40B4-BE49-F238E27FC236}">
                <a16:creationId xmlns:a16="http://schemas.microsoft.com/office/drawing/2014/main" id="{04D1AAC1-BB45-AA43-8B65-28F400E65675}"/>
              </a:ext>
            </a:extLst>
          </p:cNvPr>
          <p:cNvPicPr>
            <a:picLocks noChangeAspect="1"/>
          </p:cNvPicPr>
          <p:nvPr/>
        </p:nvPicPr>
        <p:blipFill>
          <a:blip r:embed="rId2"/>
          <a:stretch>
            <a:fillRect/>
          </a:stretch>
        </p:blipFill>
        <p:spPr>
          <a:xfrm>
            <a:off x="7516536" y="2105500"/>
            <a:ext cx="3998843" cy="2460826"/>
          </a:xfrm>
          <a:prstGeom prst="rect">
            <a:avLst/>
          </a:prstGeom>
        </p:spPr>
      </p:pic>
      <p:sp>
        <p:nvSpPr>
          <p:cNvPr id="6" name="TextBox 5">
            <a:extLst>
              <a:ext uri="{FF2B5EF4-FFF2-40B4-BE49-F238E27FC236}">
                <a16:creationId xmlns:a16="http://schemas.microsoft.com/office/drawing/2014/main" id="{3E400EC7-6E31-0648-8981-04CF7D63D96A}"/>
              </a:ext>
            </a:extLst>
          </p:cNvPr>
          <p:cNvSpPr txBox="1"/>
          <p:nvPr/>
        </p:nvSpPr>
        <p:spPr>
          <a:xfrm>
            <a:off x="745957" y="4861900"/>
            <a:ext cx="10700086" cy="1200329"/>
          </a:xfrm>
          <a:prstGeom prst="rect">
            <a:avLst/>
          </a:prstGeom>
          <a:noFill/>
        </p:spPr>
        <p:txBody>
          <a:bodyPr wrap="square">
            <a:spAutoFit/>
          </a:bodyPr>
          <a:lstStyle/>
          <a:p>
            <a:r>
              <a:rPr lang="en-GB" dirty="0">
                <a:solidFill>
                  <a:srgbClr val="18191B"/>
                </a:solidFill>
                <a:effectLst/>
                <a:latin typeface="Arial" panose="020B0604020202020204" pitchFamily="34" charset="0"/>
              </a:rPr>
              <a:t>He was not always regarded as one of the ‘nicest’ people in the world with a few personal issues but extremely well respected for his creativity and vision. He died in </a:t>
            </a:r>
            <a:r>
              <a:rPr lang="en-GB" dirty="0">
                <a:solidFill>
                  <a:srgbClr val="18191A"/>
                </a:solidFill>
                <a:effectLst/>
                <a:latin typeface="Helvetica" pitchFamily="2" charset="0"/>
              </a:rPr>
              <a:t>2011 and at least up until that time all the major advances and innovations in computer technology were pioneered by Apple… the concept of a mouse being just one example.</a:t>
            </a:r>
          </a:p>
        </p:txBody>
      </p:sp>
    </p:spTree>
    <p:extLst>
      <p:ext uri="{BB962C8B-B14F-4D97-AF65-F5344CB8AC3E}">
        <p14:creationId xmlns:p14="http://schemas.microsoft.com/office/powerpoint/2010/main" val="3718445359"/>
      </p:ext>
    </p:extLst>
  </p:cSld>
  <p:clrMapOvr>
    <a:masterClrMapping/>
  </p:clrMapOvr>
</p:sld>
</file>

<file path=ppt/theme/theme1.xml><?xml version="1.0" encoding="utf-8"?>
<a:theme xmlns:a="http://schemas.openxmlformats.org/drawingml/2006/main" name="ChronicleVTI">
  <a:themeElements>
    <a:clrScheme name="AnalogousFromDarkSeedLeftStep">
      <a:dk1>
        <a:srgbClr val="000000"/>
      </a:dk1>
      <a:lt1>
        <a:srgbClr val="FFFFFF"/>
      </a:lt1>
      <a:dk2>
        <a:srgbClr val="1A212E"/>
      </a:dk2>
      <a:lt2>
        <a:srgbClr val="F0F3F1"/>
      </a:lt2>
      <a:accent1>
        <a:srgbClr val="E729A7"/>
      </a:accent1>
      <a:accent2>
        <a:srgbClr val="C517D5"/>
      </a:accent2>
      <a:accent3>
        <a:srgbClr val="8829E7"/>
      </a:accent3>
      <a:accent4>
        <a:srgbClr val="3E30D9"/>
      </a:accent4>
      <a:accent5>
        <a:srgbClr val="2968E7"/>
      </a:accent5>
      <a:accent6>
        <a:srgbClr val="17A5D5"/>
      </a:accent6>
      <a:hlink>
        <a:srgbClr val="3F54BF"/>
      </a:hlink>
      <a:folHlink>
        <a:srgbClr val="7F7F7F"/>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docProps/app.xml><?xml version="1.0" encoding="utf-8"?>
<Properties xmlns="http://schemas.openxmlformats.org/officeDocument/2006/extended-properties" xmlns:vt="http://schemas.openxmlformats.org/officeDocument/2006/docPropsVTypes">
  <Template/>
  <TotalTime>274</TotalTime>
  <Words>1603</Words>
  <Application>Microsoft Macintosh PowerPoint</Application>
  <PresentationFormat>Widescreen</PresentationFormat>
  <Paragraphs>84</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Arial</vt:lpstr>
      <vt:lpstr>Calisto MT</vt:lpstr>
      <vt:lpstr>Google Sans</vt:lpstr>
      <vt:lpstr>Helvetica</vt:lpstr>
      <vt:lpstr>Nimbus Sans Novus T Semi</vt:lpstr>
      <vt:lpstr>Univers Condensed</vt:lpstr>
      <vt:lpstr>ChronicleVTI</vt:lpstr>
      <vt:lpstr>PowerPoint Presentation</vt:lpstr>
      <vt:lpstr>Hardware Design Differences </vt:lpstr>
      <vt:lpstr>Which Came First Apple or Microsoft?</vt:lpstr>
      <vt:lpstr>What is better an Apple or Microsoft computer?</vt:lpstr>
      <vt:lpstr>What is the Difference between Apple  and Microsoft?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Annie Burkitt</dc:creator>
  <cp:lastModifiedBy>Annie Burkitt</cp:lastModifiedBy>
  <cp:revision>9</cp:revision>
  <dcterms:created xsi:type="dcterms:W3CDTF">2023-07-23T11:05:00Z</dcterms:created>
  <dcterms:modified xsi:type="dcterms:W3CDTF">2023-07-25T13:28:11Z</dcterms:modified>
</cp:coreProperties>
</file>