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222c4eb8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2222c4eb8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222c4eb8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222c4eb8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222c4eb8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222c4eb8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222c4eb8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222c4eb8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Zoom is an extension!   Google Docs offline is limited, but useful (as you have to leave your chromebook signed in and “paused”)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222c4eb8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222c4eb8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222c4eb8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222c4eb8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222c4eb8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222c4eb8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222c4eb8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222c4eb8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222c4eb8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2222c4eb8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222c4eb8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2222c4eb8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25ac6b9c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25ac6b9c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222c4eb82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2222c4eb8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2222c4eb8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2222c4eb8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Chromebook… if it isn’t offered within an MS setting, then you won’t see 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222c4eb8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2222c4eb8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222c4eb8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222c4eb8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Gmail needn’t be your default email.   A second gmail account can share data within your chosen apps, rather than everything.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222c4eb8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222c4eb8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222c4eb8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2222c4eb8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3rd party apps, downloaded from Google Play Store, are at the bottom of the list.  Pre-loaded Google apps do not have advertising within them.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222c4eb8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222c4eb8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222c4eb8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222c4eb8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Once</a:t>
            </a:r>
            <a:r>
              <a:rPr lang="en-GB"/>
              <a:t> you have downloaded Chrome and it is your default browser.  MS will protest all the way!  You can see the bookmarks bar on the left.  Mention the STAR button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165325" y="3335225"/>
            <a:ext cx="65499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Size</a:t>
            </a:r>
            <a:r>
              <a:rPr lang="en-GB"/>
              <a:t> of Chrome download: HEFTY  -  345MB.  Browsers can’t be uninstalled very cleanly.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Try out some Google apps to see if you prefer them to MS in the first instance?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700"/>
          </a:p>
        </p:txBody>
      </p:sp>
      <p:sp>
        <p:nvSpPr>
          <p:cNvPr id="55" name="Google Shape;55;p13"/>
          <p:cNvSpPr txBox="1"/>
          <p:nvPr/>
        </p:nvSpPr>
        <p:spPr>
          <a:xfrm>
            <a:off x="1044775" y="391800"/>
            <a:ext cx="753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1428225" y="321475"/>
            <a:ext cx="7007075" cy="2921624"/>
          </a:xfrm>
          <a:prstGeom prst="rect">
            <a:avLst/>
          </a:prstGeom>
          <a:noFill/>
          <a:ln>
            <a:noFill/>
          </a:ln>
        </p:spPr>
      </p:pic>
      <p:sp>
        <p:nvSpPr>
          <p:cNvPr id="57" name="Google Shape;57;p13"/>
          <p:cNvSpPr txBox="1"/>
          <p:nvPr/>
        </p:nvSpPr>
        <p:spPr>
          <a:xfrm>
            <a:off x="1577200" y="130600"/>
            <a:ext cx="578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Chrome - market leader in browsers</a:t>
            </a:r>
            <a:endParaRPr/>
          </a:p>
        </p:txBody>
      </p:sp>
      <p:sp>
        <p:nvSpPr>
          <p:cNvPr id="58" name="Google Shape;58;p13"/>
          <p:cNvSpPr txBox="1"/>
          <p:nvPr/>
        </p:nvSpPr>
        <p:spPr>
          <a:xfrm>
            <a:off x="356100" y="1612300"/>
            <a:ext cx="88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MS Edge</a:t>
            </a:r>
            <a:endParaRPr/>
          </a:p>
        </p:txBody>
      </p:sp>
      <p:cxnSp>
        <p:nvCxnSpPr>
          <p:cNvPr id="59" name="Google Shape;59;p13"/>
          <p:cNvCxnSpPr>
            <a:stCxn id="58" idx="2"/>
          </p:cNvCxnSpPr>
          <p:nvPr/>
        </p:nvCxnSpPr>
        <p:spPr>
          <a:xfrm>
            <a:off x="796200" y="2227900"/>
            <a:ext cx="776400" cy="324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152400" y="152400"/>
            <a:ext cx="8839198" cy="3686277"/>
          </a:xfrm>
          <a:prstGeom prst="rect">
            <a:avLst/>
          </a:prstGeom>
          <a:noFill/>
          <a:ln>
            <a:noFill/>
          </a:ln>
        </p:spPr>
      </p:pic>
      <p:sp>
        <p:nvSpPr>
          <p:cNvPr id="119" name="Google Shape;119;p22"/>
          <p:cNvSpPr txBox="1"/>
          <p:nvPr/>
        </p:nvSpPr>
        <p:spPr>
          <a:xfrm>
            <a:off x="152400" y="4253275"/>
            <a:ext cx="86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Favourites (bookmarks) can be imported from MS browser, when the subfolders will be shown under one large folder.  Google remembers recently used folders and offers those first when bookmarking a new site.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nvSpPr>
        <p:spPr>
          <a:xfrm>
            <a:off x="356100" y="59350"/>
            <a:ext cx="8664900" cy="877200"/>
          </a:xfrm>
          <a:prstGeom prst="rect">
            <a:avLst/>
          </a:prstGeom>
          <a:noFill/>
          <a:ln>
            <a:noFill/>
          </a:ln>
        </p:spPr>
        <p:txBody>
          <a:bodyPr anchorCtr="0" anchor="t" bIns="91425" lIns="91425" spcFirstLastPara="1" rIns="91425" wrap="square" tIns="91425">
            <a:spAutoFit/>
          </a:bodyPr>
          <a:lstStyle/>
          <a:p>
            <a:pPr indent="0" lvl="0" marL="3200400" rtl="0" algn="l">
              <a:spcBef>
                <a:spcPts val="0"/>
              </a:spcBef>
              <a:spcAft>
                <a:spcPts val="0"/>
              </a:spcAft>
              <a:buNone/>
            </a:pPr>
            <a:r>
              <a:rPr b="1" lang="en-GB" sz="1500" u="sng">
                <a:solidFill>
                  <a:schemeClr val="dk1"/>
                </a:solidFill>
              </a:rPr>
              <a:t>Find </a:t>
            </a:r>
            <a:r>
              <a:rPr b="1" lang="en-GB" sz="1500" u="sng">
                <a:solidFill>
                  <a:schemeClr val="dk1"/>
                </a:solidFill>
              </a:rPr>
              <a:t>Apps</a:t>
            </a:r>
            <a:endParaRPr b="1" sz="1500" u="sng"/>
          </a:p>
          <a:p>
            <a:pPr indent="0" lvl="0" marL="457200" rtl="0" algn="l">
              <a:spcBef>
                <a:spcPts val="0"/>
              </a:spcBef>
              <a:spcAft>
                <a:spcPts val="0"/>
              </a:spcAft>
              <a:buNone/>
            </a:pPr>
            <a:r>
              <a:t/>
            </a:r>
            <a:endParaRPr b="1" sz="1500"/>
          </a:p>
          <a:p>
            <a:pPr indent="-323850" lvl="0" marL="457200" rtl="0" algn="l">
              <a:spcBef>
                <a:spcPts val="0"/>
              </a:spcBef>
              <a:spcAft>
                <a:spcPts val="0"/>
              </a:spcAft>
              <a:buSzPts val="1500"/>
              <a:buAutoNum type="arabicPeriod"/>
            </a:pPr>
            <a:r>
              <a:rPr b="1" lang="en-GB" sz="1500"/>
              <a:t>Under chequerboard icon                           </a:t>
            </a:r>
            <a:r>
              <a:rPr b="1" lang="en-GB" sz="1500"/>
              <a:t>             or  2. Launcher (in chromebook)</a:t>
            </a:r>
            <a:endParaRPr b="1" sz="1500"/>
          </a:p>
        </p:txBody>
      </p:sp>
      <p:pic>
        <p:nvPicPr>
          <p:cNvPr id="125" name="Google Shape;125;p23"/>
          <p:cNvPicPr preferRelativeResize="0"/>
          <p:nvPr/>
        </p:nvPicPr>
        <p:blipFill>
          <a:blip r:embed="rId3">
            <a:alphaModFix/>
          </a:blip>
          <a:stretch>
            <a:fillRect/>
          </a:stretch>
        </p:blipFill>
        <p:spPr>
          <a:xfrm>
            <a:off x="152400" y="1007150"/>
            <a:ext cx="2848978" cy="4136350"/>
          </a:xfrm>
          <a:prstGeom prst="rect">
            <a:avLst/>
          </a:prstGeom>
          <a:noFill/>
          <a:ln>
            <a:noFill/>
          </a:ln>
        </p:spPr>
      </p:pic>
      <p:pic>
        <p:nvPicPr>
          <p:cNvPr id="126" name="Google Shape;126;p23"/>
          <p:cNvPicPr preferRelativeResize="0"/>
          <p:nvPr/>
        </p:nvPicPr>
        <p:blipFill>
          <a:blip r:embed="rId4">
            <a:alphaModFix/>
          </a:blip>
          <a:stretch>
            <a:fillRect/>
          </a:stretch>
        </p:blipFill>
        <p:spPr>
          <a:xfrm>
            <a:off x="3549475" y="1681525"/>
            <a:ext cx="5634101" cy="3169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568025" y="639025"/>
            <a:ext cx="8007950" cy="4504475"/>
          </a:xfrm>
          <a:prstGeom prst="rect">
            <a:avLst/>
          </a:prstGeom>
          <a:noFill/>
          <a:ln>
            <a:noFill/>
          </a:ln>
        </p:spPr>
      </p:pic>
      <p:sp>
        <p:nvSpPr>
          <p:cNvPr id="132" name="Google Shape;132;p24"/>
          <p:cNvSpPr txBox="1"/>
          <p:nvPr/>
        </p:nvSpPr>
        <p:spPr>
          <a:xfrm>
            <a:off x="939675" y="168150"/>
            <a:ext cx="737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 Or 3.  Shortcuts to apps can be added when customising your default  tab</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152400" y="147225"/>
            <a:ext cx="8611325" cy="4843876"/>
          </a:xfrm>
          <a:prstGeom prst="rect">
            <a:avLst/>
          </a:prstGeom>
          <a:noFill/>
          <a:ln>
            <a:noFill/>
          </a:ln>
        </p:spPr>
      </p:pic>
      <p:sp>
        <p:nvSpPr>
          <p:cNvPr id="138" name="Google Shape;138;p25"/>
          <p:cNvSpPr txBox="1"/>
          <p:nvPr/>
        </p:nvSpPr>
        <p:spPr>
          <a:xfrm>
            <a:off x="583600" y="4104900"/>
            <a:ext cx="7932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Extensions are types of apps that increase the adaptability of your browser &amp; pre-loaded apps and are licensed by Chrome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152400" y="152400"/>
            <a:ext cx="6473619" cy="4838700"/>
          </a:xfrm>
          <a:prstGeom prst="rect">
            <a:avLst/>
          </a:prstGeom>
          <a:noFill/>
          <a:ln>
            <a:noFill/>
          </a:ln>
        </p:spPr>
      </p:pic>
      <p:cxnSp>
        <p:nvCxnSpPr>
          <p:cNvPr id="144" name="Google Shape;144;p26"/>
          <p:cNvCxnSpPr/>
          <p:nvPr/>
        </p:nvCxnSpPr>
        <p:spPr>
          <a:xfrm flipH="1">
            <a:off x="6023875" y="178050"/>
            <a:ext cx="979200" cy="375900"/>
          </a:xfrm>
          <a:prstGeom prst="straightConnector1">
            <a:avLst/>
          </a:prstGeom>
          <a:noFill/>
          <a:ln cap="flat" cmpd="sng" w="9525">
            <a:solidFill>
              <a:schemeClr val="dk2"/>
            </a:solidFill>
            <a:prstDash val="solid"/>
            <a:round/>
            <a:headEnd len="med" w="med" type="none"/>
            <a:tailEnd len="med" w="med" type="triangle"/>
          </a:ln>
        </p:spPr>
      </p:cxnSp>
      <p:sp>
        <p:nvSpPr>
          <p:cNvPr id="145" name="Google Shape;145;p26"/>
          <p:cNvSpPr txBox="1"/>
          <p:nvPr/>
        </p:nvSpPr>
        <p:spPr>
          <a:xfrm>
            <a:off x="7329500" y="573700"/>
            <a:ext cx="14442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t>Access extensions</a:t>
            </a:r>
            <a:r>
              <a:rPr lang="en-GB"/>
              <a:t> from the jigsaw icon (Top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will show those relevant to the tab.</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nvSpPr>
        <p:spPr>
          <a:xfrm>
            <a:off x="98925" y="39575"/>
            <a:ext cx="9045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t>  </a:t>
            </a:r>
            <a:r>
              <a:rPr b="1" lang="en-GB" sz="1600">
                <a:solidFill>
                  <a:schemeClr val="dk1"/>
                </a:solidFill>
              </a:rPr>
              <a:t>Open tabs, new windows, groupings</a:t>
            </a:r>
            <a:endParaRPr b="1" sz="1600"/>
          </a:p>
          <a:p>
            <a:pPr indent="0" lvl="0" marL="0" rtl="0" algn="l">
              <a:spcBef>
                <a:spcPts val="0"/>
              </a:spcBef>
              <a:spcAft>
                <a:spcPts val="0"/>
              </a:spcAft>
              <a:buNone/>
            </a:pPr>
            <a:r>
              <a:rPr lang="en-GB" sz="1300"/>
              <a:t>Rt Click on bookmark for new window</a:t>
            </a:r>
            <a:r>
              <a:rPr lang="en-GB" sz="1200"/>
              <a:t> </a:t>
            </a:r>
            <a:r>
              <a:rPr lang="en-GB" sz="1600"/>
              <a:t>  </a:t>
            </a:r>
            <a:r>
              <a:rPr lang="en-GB" sz="1600"/>
              <a:t>                                            </a:t>
            </a:r>
            <a:r>
              <a:rPr lang="en-GB" sz="1300"/>
              <a:t>R</a:t>
            </a:r>
            <a:r>
              <a:rPr lang="en-GB" sz="1300"/>
              <a:t>t click on icon to left of tab heading for groups</a:t>
            </a:r>
            <a:endParaRPr sz="1300"/>
          </a:p>
        </p:txBody>
      </p:sp>
      <p:pic>
        <p:nvPicPr>
          <p:cNvPr id="151" name="Google Shape;151;p27"/>
          <p:cNvPicPr preferRelativeResize="0"/>
          <p:nvPr/>
        </p:nvPicPr>
        <p:blipFill>
          <a:blip r:embed="rId3">
            <a:alphaModFix/>
          </a:blip>
          <a:stretch>
            <a:fillRect/>
          </a:stretch>
        </p:blipFill>
        <p:spPr>
          <a:xfrm>
            <a:off x="152400" y="900025"/>
            <a:ext cx="4077963" cy="4091075"/>
          </a:xfrm>
          <a:prstGeom prst="rect">
            <a:avLst/>
          </a:prstGeom>
          <a:noFill/>
          <a:ln>
            <a:noFill/>
          </a:ln>
        </p:spPr>
      </p:pic>
      <p:pic>
        <p:nvPicPr>
          <p:cNvPr id="152" name="Google Shape;152;p27"/>
          <p:cNvPicPr preferRelativeResize="0"/>
          <p:nvPr/>
        </p:nvPicPr>
        <p:blipFill>
          <a:blip r:embed="rId4">
            <a:alphaModFix/>
          </a:blip>
          <a:stretch>
            <a:fillRect/>
          </a:stretch>
        </p:blipFill>
        <p:spPr>
          <a:xfrm>
            <a:off x="4572000" y="900025"/>
            <a:ext cx="4572001" cy="2205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nvSpPr>
        <p:spPr>
          <a:xfrm>
            <a:off x="311425" y="288100"/>
            <a:ext cx="8218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On a chromebook</a:t>
            </a:r>
            <a:r>
              <a:rPr lang="en-GB" sz="1600"/>
              <a:t>                          </a:t>
            </a:r>
            <a:r>
              <a:rPr b="1" lang="en-GB" sz="1600"/>
              <a:t>Track your open windows.</a:t>
            </a:r>
            <a:r>
              <a:rPr lang="en-GB" sz="1600"/>
              <a:t>                      </a:t>
            </a:r>
            <a:r>
              <a:rPr lang="en-GB" sz="1300"/>
              <a:t>In MS </a:t>
            </a:r>
            <a:endParaRPr sz="1300"/>
          </a:p>
        </p:txBody>
      </p:sp>
      <p:pic>
        <p:nvPicPr>
          <p:cNvPr id="158" name="Google Shape;158;p28"/>
          <p:cNvPicPr preferRelativeResize="0"/>
          <p:nvPr/>
        </p:nvPicPr>
        <p:blipFill>
          <a:blip r:embed="rId3">
            <a:alphaModFix/>
          </a:blip>
          <a:stretch>
            <a:fillRect/>
          </a:stretch>
        </p:blipFill>
        <p:spPr>
          <a:xfrm>
            <a:off x="152400" y="871600"/>
            <a:ext cx="5131752" cy="4119501"/>
          </a:xfrm>
          <a:prstGeom prst="rect">
            <a:avLst/>
          </a:prstGeom>
          <a:noFill/>
          <a:ln>
            <a:noFill/>
          </a:ln>
        </p:spPr>
      </p:pic>
      <p:pic>
        <p:nvPicPr>
          <p:cNvPr id="159" name="Google Shape;159;p28"/>
          <p:cNvPicPr preferRelativeResize="0"/>
          <p:nvPr/>
        </p:nvPicPr>
        <p:blipFill>
          <a:blip r:embed="rId4">
            <a:alphaModFix/>
          </a:blip>
          <a:stretch>
            <a:fillRect/>
          </a:stretch>
        </p:blipFill>
        <p:spPr>
          <a:xfrm>
            <a:off x="5446577" y="2046950"/>
            <a:ext cx="3555048" cy="1999715"/>
          </a:xfrm>
          <a:prstGeom prst="rect">
            <a:avLst/>
          </a:prstGeom>
          <a:noFill/>
          <a:ln>
            <a:noFill/>
          </a:ln>
        </p:spPr>
      </p:pic>
      <p:sp>
        <p:nvSpPr>
          <p:cNvPr id="160" name="Google Shape;160;p28"/>
          <p:cNvSpPr txBox="1"/>
          <p:nvPr/>
        </p:nvSpPr>
        <p:spPr>
          <a:xfrm>
            <a:off x="6017500" y="904125"/>
            <a:ext cx="2672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Hover mouse over the Chrome icon in the task bar </a:t>
            </a:r>
            <a:r>
              <a:rPr lang="en-GB">
                <a:solidFill>
                  <a:schemeClr val="dk1"/>
                </a:solidFill>
              </a:rPr>
              <a:t>(underlined in blue when active) </a:t>
            </a:r>
            <a:r>
              <a:rPr lang="en-GB"/>
              <a:t>to see very small images of open windows.</a:t>
            </a:r>
            <a:endParaRPr/>
          </a:p>
        </p:txBody>
      </p:sp>
      <p:cxnSp>
        <p:nvCxnSpPr>
          <p:cNvPr id="161" name="Google Shape;161;p28"/>
          <p:cNvCxnSpPr/>
          <p:nvPr/>
        </p:nvCxnSpPr>
        <p:spPr>
          <a:xfrm flipH="1">
            <a:off x="6881550" y="3405550"/>
            <a:ext cx="441900" cy="512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9"/>
          <p:cNvPicPr preferRelativeResize="0"/>
          <p:nvPr/>
        </p:nvPicPr>
        <p:blipFill>
          <a:blip r:embed="rId3">
            <a:alphaModFix/>
          </a:blip>
          <a:stretch>
            <a:fillRect/>
          </a:stretch>
        </p:blipFill>
        <p:spPr>
          <a:xfrm>
            <a:off x="152400" y="152400"/>
            <a:ext cx="4394841" cy="4838702"/>
          </a:xfrm>
          <a:prstGeom prst="rect">
            <a:avLst/>
          </a:prstGeom>
          <a:noFill/>
          <a:ln>
            <a:noFill/>
          </a:ln>
        </p:spPr>
      </p:pic>
      <p:cxnSp>
        <p:nvCxnSpPr>
          <p:cNvPr id="167" name="Google Shape;167;p29"/>
          <p:cNvCxnSpPr/>
          <p:nvPr/>
        </p:nvCxnSpPr>
        <p:spPr>
          <a:xfrm flipH="1">
            <a:off x="2742500" y="1024675"/>
            <a:ext cx="1567200" cy="642900"/>
          </a:xfrm>
          <a:prstGeom prst="straightConnector1">
            <a:avLst/>
          </a:prstGeom>
          <a:noFill/>
          <a:ln cap="flat" cmpd="sng" w="9525">
            <a:solidFill>
              <a:schemeClr val="dk2"/>
            </a:solidFill>
            <a:prstDash val="solid"/>
            <a:round/>
            <a:headEnd len="med" w="med" type="none"/>
            <a:tailEnd len="med" w="med" type="triangle"/>
          </a:ln>
        </p:spPr>
      </p:cxnSp>
      <p:pic>
        <p:nvPicPr>
          <p:cNvPr id="168" name="Google Shape;168;p29"/>
          <p:cNvPicPr preferRelativeResize="0"/>
          <p:nvPr/>
        </p:nvPicPr>
        <p:blipFill>
          <a:blip r:embed="rId4">
            <a:alphaModFix/>
          </a:blip>
          <a:stretch>
            <a:fillRect/>
          </a:stretch>
        </p:blipFill>
        <p:spPr>
          <a:xfrm>
            <a:off x="4699650" y="152400"/>
            <a:ext cx="4291949" cy="2549950"/>
          </a:xfrm>
          <a:prstGeom prst="rect">
            <a:avLst/>
          </a:prstGeom>
          <a:noFill/>
          <a:ln>
            <a:noFill/>
          </a:ln>
        </p:spPr>
      </p:pic>
      <p:sp>
        <p:nvSpPr>
          <p:cNvPr id="169" name="Google Shape;169;p29"/>
          <p:cNvSpPr txBox="1"/>
          <p:nvPr/>
        </p:nvSpPr>
        <p:spPr>
          <a:xfrm>
            <a:off x="4906100" y="3135550"/>
            <a:ext cx="4085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Arrange Windows side by side for easy cross-reference</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nvSpPr>
        <p:spPr>
          <a:xfrm>
            <a:off x="2019225" y="160725"/>
            <a:ext cx="5183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t>A tip enabled by window-alongside-window</a:t>
            </a:r>
            <a:endParaRPr sz="1600"/>
          </a:p>
        </p:txBody>
      </p:sp>
      <p:pic>
        <p:nvPicPr>
          <p:cNvPr id="175" name="Google Shape;175;p30"/>
          <p:cNvPicPr preferRelativeResize="0"/>
          <p:nvPr/>
        </p:nvPicPr>
        <p:blipFill>
          <a:blip r:embed="rId3">
            <a:alphaModFix/>
          </a:blip>
          <a:stretch>
            <a:fillRect/>
          </a:stretch>
        </p:blipFill>
        <p:spPr>
          <a:xfrm>
            <a:off x="152400" y="713325"/>
            <a:ext cx="6221383" cy="4277775"/>
          </a:xfrm>
          <a:prstGeom prst="rect">
            <a:avLst/>
          </a:prstGeom>
          <a:noFill/>
          <a:ln>
            <a:noFill/>
          </a:ln>
        </p:spPr>
      </p:pic>
      <p:sp>
        <p:nvSpPr>
          <p:cNvPr id="176" name="Google Shape;176;p30"/>
          <p:cNvSpPr txBox="1"/>
          <p:nvPr/>
        </p:nvSpPr>
        <p:spPr>
          <a:xfrm>
            <a:off x="6706325" y="891850"/>
            <a:ext cx="2366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Drag an image from downloads (or Drive) into an adjacent new tab in the Browser to open it quickly.  It isn’t a copy and paste, just a quick way of previewing.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nvSpPr>
        <p:spPr>
          <a:xfrm>
            <a:off x="1834950" y="246025"/>
            <a:ext cx="57405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t>Tip for looking up a word/term in a text article:</a:t>
            </a:r>
            <a:r>
              <a:rPr lang="en-GB" sz="1600"/>
              <a:t> highlight and rt click for instant Google search</a:t>
            </a:r>
            <a:endParaRPr sz="1600"/>
          </a:p>
        </p:txBody>
      </p:sp>
      <p:pic>
        <p:nvPicPr>
          <p:cNvPr id="182" name="Google Shape;182;p31"/>
          <p:cNvPicPr preferRelativeResize="0"/>
          <p:nvPr/>
        </p:nvPicPr>
        <p:blipFill>
          <a:blip r:embed="rId3">
            <a:alphaModFix/>
          </a:blip>
          <a:stretch>
            <a:fillRect/>
          </a:stretch>
        </p:blipFill>
        <p:spPr>
          <a:xfrm>
            <a:off x="152400" y="923125"/>
            <a:ext cx="8348099" cy="406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nvSpPr>
        <p:spPr>
          <a:xfrm>
            <a:off x="2067300" y="385775"/>
            <a:ext cx="5687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u="sng"/>
              <a:t>Chrome</a:t>
            </a:r>
            <a:r>
              <a:rPr lang="en-GB" sz="1600" u="sng"/>
              <a:t> Browser Security</a:t>
            </a:r>
            <a:endParaRPr sz="1600" u="sng"/>
          </a:p>
        </p:txBody>
      </p:sp>
      <p:sp>
        <p:nvSpPr>
          <p:cNvPr id="65" name="Google Shape;65;p14"/>
          <p:cNvSpPr txBox="1"/>
          <p:nvPr/>
        </p:nvSpPr>
        <p:spPr>
          <a:xfrm>
            <a:off x="1028700" y="1216625"/>
            <a:ext cx="73593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500" u="sng">
                <a:solidFill>
                  <a:srgbClr val="202124"/>
                </a:solidFill>
                <a:highlight>
                  <a:schemeClr val="lt1"/>
                </a:highlight>
              </a:rPr>
              <a:t>For </a:t>
            </a:r>
            <a:r>
              <a:rPr lang="en-GB" sz="1500" u="sng">
                <a:solidFill>
                  <a:srgbClr val="202124"/>
                </a:solidFill>
                <a:highlight>
                  <a:schemeClr val="lt1"/>
                </a:highlight>
              </a:rPr>
              <a:t>Windows users</a:t>
            </a:r>
            <a:r>
              <a:rPr lang="en-GB" sz="1500">
                <a:solidFill>
                  <a:srgbClr val="202124"/>
                </a:solidFill>
                <a:highlight>
                  <a:schemeClr val="lt1"/>
                </a:highlight>
              </a:rPr>
              <a:t>: </a:t>
            </a:r>
            <a:endParaRPr sz="1500">
              <a:solidFill>
                <a:srgbClr val="202124"/>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02124"/>
              </a:solidFill>
              <a:highlight>
                <a:schemeClr val="lt1"/>
              </a:highlight>
            </a:endParaRPr>
          </a:p>
          <a:p>
            <a:pPr indent="0" lvl="0" marL="0" rtl="0" algn="l">
              <a:spcBef>
                <a:spcPts val="0"/>
              </a:spcBef>
              <a:spcAft>
                <a:spcPts val="0"/>
              </a:spcAft>
              <a:buNone/>
            </a:pPr>
            <a:r>
              <a:rPr lang="en-GB" sz="1500">
                <a:solidFill>
                  <a:srgbClr val="202124"/>
                </a:solidFill>
                <a:highlight>
                  <a:schemeClr val="lt1"/>
                </a:highlight>
              </a:rPr>
              <a:t>Close all Chrome windows and tabs on the desktop, then relaunch Chrome to apply the update.   (Log out and back in… my advice)</a:t>
            </a:r>
            <a:endParaRPr sz="1500">
              <a:solidFill>
                <a:srgbClr val="202124"/>
              </a:solidFill>
              <a:highlight>
                <a:schemeClr val="lt1"/>
              </a:highlight>
            </a:endParaRPr>
          </a:p>
          <a:p>
            <a:pPr indent="0" lvl="0" marL="0" rtl="0" algn="l">
              <a:spcBef>
                <a:spcPts val="0"/>
              </a:spcBef>
              <a:spcAft>
                <a:spcPts val="0"/>
              </a:spcAft>
              <a:buNone/>
            </a:pPr>
            <a:r>
              <a:t/>
            </a:r>
            <a:endParaRPr sz="1500">
              <a:solidFill>
                <a:srgbClr val="202124"/>
              </a:solidFill>
              <a:highlight>
                <a:schemeClr val="lt1"/>
              </a:highlight>
            </a:endParaRPr>
          </a:p>
          <a:p>
            <a:pPr indent="0" lvl="0" marL="0" rtl="0" algn="l">
              <a:spcBef>
                <a:spcPts val="0"/>
              </a:spcBef>
              <a:spcAft>
                <a:spcPts val="0"/>
              </a:spcAft>
              <a:buNone/>
            </a:pPr>
            <a:r>
              <a:rPr lang="en-GB" sz="1500" u="sng">
                <a:solidFill>
                  <a:srgbClr val="202124"/>
                </a:solidFill>
                <a:highlight>
                  <a:schemeClr val="lt1"/>
                </a:highlight>
              </a:rPr>
              <a:t>With Chrome as default browser</a:t>
            </a:r>
            <a:r>
              <a:rPr lang="en-GB" sz="1500">
                <a:solidFill>
                  <a:srgbClr val="202124"/>
                </a:solidFill>
                <a:highlight>
                  <a:schemeClr val="lt1"/>
                </a:highlight>
              </a:rPr>
              <a:t>:</a:t>
            </a:r>
            <a:endParaRPr sz="1500">
              <a:solidFill>
                <a:srgbClr val="202124"/>
              </a:solidFill>
              <a:highlight>
                <a:schemeClr val="lt1"/>
              </a:highlight>
            </a:endParaRPr>
          </a:p>
          <a:p>
            <a:pPr indent="0" lvl="0" marL="0" rtl="0" algn="l">
              <a:spcBef>
                <a:spcPts val="0"/>
              </a:spcBef>
              <a:spcAft>
                <a:spcPts val="0"/>
              </a:spcAft>
              <a:buNone/>
            </a:pPr>
            <a:r>
              <a:rPr lang="en-GB" sz="1500">
                <a:solidFill>
                  <a:srgbClr val="202124"/>
                </a:solidFill>
                <a:highlight>
                  <a:schemeClr val="lt1"/>
                </a:highlight>
              </a:rPr>
              <a:t>In chromebook, it updates frequently on sign out. I would expect the same on shutdown and reboot for MS.</a:t>
            </a:r>
            <a:endParaRPr sz="1500">
              <a:solidFill>
                <a:srgbClr val="202124"/>
              </a:solidFill>
              <a:highlight>
                <a:schemeClr val="lt1"/>
              </a:highlight>
            </a:endParaRPr>
          </a:p>
          <a:p>
            <a:pPr indent="0" lvl="0" marL="0" rtl="0" algn="l">
              <a:spcBef>
                <a:spcPts val="0"/>
              </a:spcBef>
              <a:spcAft>
                <a:spcPts val="0"/>
              </a:spcAft>
              <a:buNone/>
            </a:pPr>
            <a:r>
              <a:t/>
            </a:r>
            <a:endParaRPr sz="1500">
              <a:solidFill>
                <a:srgbClr val="202124"/>
              </a:solidFill>
              <a:highlight>
                <a:schemeClr val="lt1"/>
              </a:highlight>
            </a:endParaRPr>
          </a:p>
          <a:p>
            <a:pPr indent="0" lvl="0" marL="0" rtl="0" algn="l">
              <a:spcBef>
                <a:spcPts val="0"/>
              </a:spcBef>
              <a:spcAft>
                <a:spcPts val="0"/>
              </a:spcAft>
              <a:buNone/>
            </a:pPr>
            <a:r>
              <a:rPr lang="en-GB" sz="1500">
                <a:solidFill>
                  <a:srgbClr val="202124"/>
                </a:solidFill>
                <a:highlight>
                  <a:schemeClr val="lt1"/>
                </a:highlight>
              </a:rPr>
              <a:t>IF you suspect that </a:t>
            </a:r>
            <a:r>
              <a:rPr lang="en-GB" sz="1500" u="sng">
                <a:solidFill>
                  <a:srgbClr val="202124"/>
                </a:solidFill>
                <a:highlight>
                  <a:schemeClr val="lt1"/>
                </a:highlight>
              </a:rPr>
              <a:t>malware</a:t>
            </a:r>
            <a:r>
              <a:rPr lang="en-GB" sz="1500">
                <a:solidFill>
                  <a:srgbClr val="202124"/>
                </a:solidFill>
                <a:highlight>
                  <a:schemeClr val="lt1"/>
                </a:highlight>
              </a:rPr>
              <a:t> has been introduced… easy reset to initial state without loss of bookmarks (favourites), passwords (if password manager used), or history - so last tabs can be re-opened.</a:t>
            </a:r>
            <a:endParaRPr sz="1500">
              <a:solidFill>
                <a:srgbClr val="202124"/>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02124"/>
              </a:solidFill>
              <a:highlight>
                <a:schemeClr val="lt1"/>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nvSpPr>
        <p:spPr>
          <a:xfrm>
            <a:off x="286850" y="128600"/>
            <a:ext cx="8575800" cy="407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t>Conclusions</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l">
              <a:spcBef>
                <a:spcPts val="0"/>
              </a:spcBef>
              <a:spcAft>
                <a:spcPts val="0"/>
              </a:spcAft>
              <a:buNone/>
            </a:pPr>
            <a:r>
              <a:rPr lang="en-GB"/>
              <a:t>If you are comfortable with using cloud storage for your files and being dependent on broadband:</a:t>
            </a:r>
            <a:endParaRPr/>
          </a:p>
          <a:p>
            <a:pPr indent="0" lvl="0" marL="0" rtl="0" algn="l">
              <a:spcBef>
                <a:spcPts val="0"/>
              </a:spcBef>
              <a:spcAft>
                <a:spcPts val="0"/>
              </a:spcAft>
              <a:buNone/>
            </a:pPr>
            <a:r>
              <a:t/>
            </a:r>
            <a:endParaRPr/>
          </a:p>
          <a:p>
            <a:pPr indent="0" lvl="0" marL="0" rtl="0" algn="l">
              <a:spcBef>
                <a:spcPts val="0"/>
              </a:spcBef>
              <a:spcAft>
                <a:spcPts val="0"/>
              </a:spcAft>
              <a:buNone/>
            </a:pPr>
            <a:r>
              <a:rPr b="1" i="1" lang="en-GB"/>
              <a:t>User History</a:t>
            </a:r>
            <a:r>
              <a:rPr lang="en-GB"/>
              <a:t>: Chrome was “here” before Windows Explorer and they share some of the same programming.</a:t>
            </a:r>
            <a:endParaRPr/>
          </a:p>
          <a:p>
            <a:pPr indent="0" lvl="0" marL="0" rtl="0" algn="l">
              <a:spcBef>
                <a:spcPts val="0"/>
              </a:spcBef>
              <a:spcAft>
                <a:spcPts val="0"/>
              </a:spcAft>
              <a:buNone/>
            </a:pPr>
            <a:r>
              <a:rPr lang="en-GB"/>
              <a:t>So, Chrome has had a lot more time to refine what users want and develop programmes that are integrated in the browser. Windows 11 trying to catch up.</a:t>
            </a:r>
            <a:endParaRPr/>
          </a:p>
          <a:p>
            <a:pPr indent="0" lvl="0" marL="0" rtl="0" algn="l">
              <a:spcBef>
                <a:spcPts val="0"/>
              </a:spcBef>
              <a:spcAft>
                <a:spcPts val="0"/>
              </a:spcAft>
              <a:buNone/>
            </a:pPr>
            <a:r>
              <a:t/>
            </a:r>
            <a:endParaRPr/>
          </a:p>
          <a:p>
            <a:pPr indent="0" lvl="0" marL="0" rtl="0" algn="l">
              <a:spcBef>
                <a:spcPts val="0"/>
              </a:spcBef>
              <a:spcAft>
                <a:spcPts val="0"/>
              </a:spcAft>
              <a:buNone/>
            </a:pPr>
            <a:r>
              <a:rPr b="1" i="1" lang="en-GB"/>
              <a:t>Google search database</a:t>
            </a:r>
            <a:r>
              <a:rPr lang="en-GB"/>
              <a:t> is probably the biggest in civil history and its results must be the best:</a:t>
            </a:r>
            <a:endParaRPr/>
          </a:p>
          <a:p>
            <a:pPr indent="0" lvl="0" marL="0" rtl="0" algn="l">
              <a:spcBef>
                <a:spcPts val="0"/>
              </a:spcBef>
              <a:spcAft>
                <a:spcPts val="0"/>
              </a:spcAft>
              <a:buNone/>
            </a:pPr>
            <a:r>
              <a:rPr lang="en-GB" sz="1600"/>
              <a:t>“</a:t>
            </a:r>
            <a:r>
              <a:rPr lang="en-GB" sz="1250">
                <a:solidFill>
                  <a:srgbClr val="202124"/>
                </a:solidFill>
                <a:highlight>
                  <a:srgbClr val="FFFFFF"/>
                </a:highlight>
              </a:rPr>
              <a:t>The Google Search index contains hundreds of billions of webpages and is </a:t>
            </a:r>
            <a:r>
              <a:rPr b="1" lang="en-GB" sz="1250">
                <a:solidFill>
                  <a:srgbClr val="202124"/>
                </a:solidFill>
                <a:highlight>
                  <a:srgbClr val="FFFFFF"/>
                </a:highlight>
              </a:rPr>
              <a:t>well over 100,000,000 gigabytes</a:t>
            </a:r>
            <a:r>
              <a:rPr lang="en-GB" sz="1250">
                <a:solidFill>
                  <a:srgbClr val="202124"/>
                </a:solidFill>
                <a:highlight>
                  <a:srgbClr val="FFFFFF"/>
                </a:highlight>
              </a:rPr>
              <a:t> in size.”</a:t>
            </a:r>
            <a:endParaRPr sz="1250">
              <a:solidFill>
                <a:srgbClr val="202124"/>
              </a:solidFill>
              <a:highlight>
                <a:srgbClr val="FFFFFF"/>
              </a:highlight>
            </a:endParaRPr>
          </a:p>
          <a:p>
            <a:pPr indent="0" lvl="0" marL="0" rtl="0" algn="l">
              <a:spcBef>
                <a:spcPts val="0"/>
              </a:spcBef>
              <a:spcAft>
                <a:spcPts val="0"/>
              </a:spcAft>
              <a:buNone/>
            </a:pPr>
            <a:r>
              <a:t/>
            </a:r>
            <a:endParaRPr sz="1250">
              <a:solidFill>
                <a:srgbClr val="202124"/>
              </a:solidFill>
              <a:highlight>
                <a:srgbClr val="FFFFFF"/>
              </a:highlight>
            </a:endParaRPr>
          </a:p>
          <a:p>
            <a:pPr indent="0" lvl="0" marL="0" rtl="0" algn="l">
              <a:spcBef>
                <a:spcPts val="0"/>
              </a:spcBef>
              <a:spcAft>
                <a:spcPts val="0"/>
              </a:spcAft>
              <a:buNone/>
            </a:pPr>
            <a:r>
              <a:rPr lang="en-GB" sz="1350">
                <a:solidFill>
                  <a:srgbClr val="202124"/>
                </a:solidFill>
                <a:highlight>
                  <a:srgbClr val="FFFFFF"/>
                </a:highlight>
              </a:rPr>
              <a:t>I</a:t>
            </a:r>
            <a:r>
              <a:rPr lang="en-GB">
                <a:solidFill>
                  <a:srgbClr val="202124"/>
                </a:solidFill>
                <a:highlight>
                  <a:srgbClr val="FFFFFF"/>
                </a:highlight>
              </a:rPr>
              <a:t>f you use it a lot, then chrome browser can store and retrieve that information much more easily than MS.</a:t>
            </a:r>
            <a:endParaRPr>
              <a:solidFill>
                <a:srgbClr val="202124"/>
              </a:solidFill>
              <a:highlight>
                <a:srgbClr val="FFFFFF"/>
              </a:highlight>
            </a:endParaRPr>
          </a:p>
          <a:p>
            <a:pPr indent="0" lvl="0" marL="0" rtl="0" algn="l">
              <a:spcBef>
                <a:spcPts val="0"/>
              </a:spcBef>
              <a:spcAft>
                <a:spcPts val="0"/>
              </a:spcAft>
              <a:buNone/>
            </a:pPr>
            <a:r>
              <a:t/>
            </a:r>
            <a:endParaRPr>
              <a:solidFill>
                <a:srgbClr val="202124"/>
              </a:solidFill>
              <a:highlight>
                <a:srgbClr val="FFFFFF"/>
              </a:highlight>
            </a:endParaRPr>
          </a:p>
          <a:p>
            <a:pPr indent="0" lvl="0" marL="0" rtl="0" algn="l">
              <a:spcBef>
                <a:spcPts val="0"/>
              </a:spcBef>
              <a:spcAft>
                <a:spcPts val="0"/>
              </a:spcAft>
              <a:buNone/>
            </a:pPr>
            <a:r>
              <a:rPr b="1" i="1" lang="en-GB">
                <a:solidFill>
                  <a:srgbClr val="202124"/>
                </a:solidFill>
                <a:highlight>
                  <a:srgbClr val="FFFFFF"/>
                </a:highlight>
              </a:rPr>
              <a:t>Advertising </a:t>
            </a:r>
            <a:r>
              <a:rPr lang="en-GB">
                <a:solidFill>
                  <a:srgbClr val="202124"/>
                </a:solidFill>
                <a:highlight>
                  <a:srgbClr val="FFFFFF"/>
                </a:highlight>
              </a:rPr>
              <a:t>is a fact of life across the web.  Certain commercial websites are terrible whether viewed from Chrome or Edge. (NB some 3rd party chrome apps won’t work with ad-blockers on.  If you like them, pay for an ad-free upgrade instead.</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1384800" y="152400"/>
            <a:ext cx="6360126"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1503475" y="405550"/>
            <a:ext cx="6607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t>What do you need in a Browser?</a:t>
            </a:r>
            <a:endParaRPr sz="1800"/>
          </a:p>
        </p:txBody>
      </p:sp>
      <p:sp>
        <p:nvSpPr>
          <p:cNvPr id="76" name="Google Shape;76;p16"/>
          <p:cNvSpPr txBox="1"/>
          <p:nvPr/>
        </p:nvSpPr>
        <p:spPr>
          <a:xfrm>
            <a:off x="959450" y="1048475"/>
            <a:ext cx="76857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New Tabs are opened with every Search result….    Google Search is the leader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Easy and quick access to favourite pre-loaded Apps and your choice of Extensions and 3rd party Apps, through </a:t>
            </a:r>
            <a:r>
              <a:rPr b="1" i="1" lang="en-GB"/>
              <a:t>Short Cuts </a:t>
            </a:r>
            <a:r>
              <a:rPr lang="en-GB"/>
              <a:t>ie quick links.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Easy and quick access to your Bookmarks (Favourites).  Ordering them in Folders which can be opened on dropdown menus.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 restore your previous desktop (browser homepage) with lots of tabs open when you sign in, you’ll want ways to order your open tabs.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Chrome offers a lot of extras including fast and detailed search amongst your Drive saved files, plenty of free storage in the cloud, history that allows easy restore of closed tabs, </a:t>
            </a:r>
            <a:r>
              <a:rPr lang="en-GB">
                <a:solidFill>
                  <a:schemeClr val="dk1"/>
                </a:solidFill>
              </a:rPr>
              <a:t>incognito Windows (no history), password manager, </a:t>
            </a:r>
            <a:r>
              <a:rPr lang="en-GB"/>
              <a:t>an App for every conceivable need and plenty you don’t need!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Chromebook laptops are Chrome-on-stilts and super-fast for browsing and apps.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52400" y="152400"/>
            <a:ext cx="8602123" cy="4288826"/>
          </a:xfrm>
          <a:prstGeom prst="rect">
            <a:avLst/>
          </a:prstGeom>
          <a:noFill/>
          <a:ln>
            <a:noFill/>
          </a:ln>
        </p:spPr>
      </p:pic>
      <p:pic>
        <p:nvPicPr>
          <p:cNvPr id="82" name="Google Shape;82;p17"/>
          <p:cNvPicPr preferRelativeResize="0"/>
          <p:nvPr/>
        </p:nvPicPr>
        <p:blipFill>
          <a:blip r:embed="rId4">
            <a:alphaModFix/>
          </a:blip>
          <a:stretch>
            <a:fillRect/>
          </a:stretch>
        </p:blipFill>
        <p:spPr>
          <a:xfrm rot="-1961612">
            <a:off x="8345411" y="107451"/>
            <a:ext cx="962702" cy="1476150"/>
          </a:xfrm>
          <a:prstGeom prst="rect">
            <a:avLst/>
          </a:prstGeom>
          <a:noFill/>
          <a:ln>
            <a:noFill/>
          </a:ln>
        </p:spPr>
      </p:pic>
      <p:sp>
        <p:nvSpPr>
          <p:cNvPr id="83" name="Google Shape;83;p17"/>
          <p:cNvSpPr txBox="1"/>
          <p:nvPr/>
        </p:nvSpPr>
        <p:spPr>
          <a:xfrm>
            <a:off x="234600" y="4223600"/>
            <a:ext cx="8674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By </a:t>
            </a:r>
            <a:r>
              <a:rPr lang="en-GB" u="sng"/>
              <a:t>opening a Google Account </a:t>
            </a:r>
            <a:r>
              <a:rPr lang="en-GB"/>
              <a:t>you can try out some Google Apps, set privacy, &amp; establish a general Chrome/Google password.  If you have an Android phone already set to a Google Account, use that one if you wish to share data with it on your computer.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nvSpPr>
        <p:spPr>
          <a:xfrm>
            <a:off x="979250" y="296750"/>
            <a:ext cx="76263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700"/>
              <a:t>To Sync or Not to Sync.   Bookmarks, </a:t>
            </a:r>
            <a:r>
              <a:rPr lang="en-GB" sz="1700"/>
              <a:t>History</a:t>
            </a:r>
            <a:r>
              <a:rPr lang="en-GB" sz="1700"/>
              <a:t>, Passwords across devices</a:t>
            </a:r>
            <a:endParaRPr sz="1700"/>
          </a:p>
        </p:txBody>
      </p:sp>
      <p:pic>
        <p:nvPicPr>
          <p:cNvPr id="89" name="Google Shape;89;p18"/>
          <p:cNvPicPr preferRelativeResize="0"/>
          <p:nvPr/>
        </p:nvPicPr>
        <p:blipFill>
          <a:blip r:embed="rId3">
            <a:alphaModFix/>
          </a:blip>
          <a:stretch>
            <a:fillRect/>
          </a:stretch>
        </p:blipFill>
        <p:spPr>
          <a:xfrm>
            <a:off x="229325" y="758650"/>
            <a:ext cx="8839202" cy="3626212"/>
          </a:xfrm>
          <a:prstGeom prst="rect">
            <a:avLst/>
          </a:prstGeom>
          <a:noFill/>
          <a:ln>
            <a:noFill/>
          </a:ln>
        </p:spPr>
      </p:pic>
      <p:sp>
        <p:nvSpPr>
          <p:cNvPr id="90" name="Google Shape;90;p18"/>
          <p:cNvSpPr txBox="1"/>
          <p:nvPr/>
        </p:nvSpPr>
        <p:spPr>
          <a:xfrm>
            <a:off x="425850" y="4196225"/>
            <a:ext cx="8292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If Sync is turned off in Google Account : you’ll need to log in (sign in) for every app opened and advertising still occurs but “impersonal”. It makes no difference to the uploads to Drive, which is part of Chrome apps.  Syncing only refers to data that could be useful to Google!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96" name="Google Shape;96;p19"/>
          <p:cNvPicPr preferRelativeResize="0"/>
          <p:nvPr/>
        </p:nvPicPr>
        <p:blipFill>
          <a:blip r:embed="rId4">
            <a:alphaModFix/>
          </a:blip>
          <a:stretch>
            <a:fillRect/>
          </a:stretch>
        </p:blipFill>
        <p:spPr>
          <a:xfrm rot="165109">
            <a:off x="7399045" y="840302"/>
            <a:ext cx="720761" cy="954446"/>
          </a:xfrm>
          <a:prstGeom prst="rect">
            <a:avLst/>
          </a:prstGeom>
          <a:noFill/>
          <a:ln>
            <a:noFill/>
          </a:ln>
        </p:spPr>
      </p:pic>
      <p:pic>
        <p:nvPicPr>
          <p:cNvPr id="97" name="Google Shape;97;p19"/>
          <p:cNvPicPr preferRelativeResize="0"/>
          <p:nvPr/>
        </p:nvPicPr>
        <p:blipFill>
          <a:blip r:embed="rId5">
            <a:alphaModFix/>
          </a:blip>
          <a:stretch>
            <a:fillRect/>
          </a:stretch>
        </p:blipFill>
        <p:spPr>
          <a:xfrm>
            <a:off x="6825025" y="1711225"/>
            <a:ext cx="2096975" cy="3044525"/>
          </a:xfrm>
          <a:prstGeom prst="rect">
            <a:avLst/>
          </a:prstGeom>
          <a:noFill/>
          <a:ln>
            <a:noFill/>
          </a:ln>
        </p:spPr>
      </p:pic>
      <p:sp>
        <p:nvSpPr>
          <p:cNvPr id="98" name="Google Shape;98;p19"/>
          <p:cNvSpPr txBox="1"/>
          <p:nvPr/>
        </p:nvSpPr>
        <p:spPr>
          <a:xfrm>
            <a:off x="2096975" y="4095025"/>
            <a:ext cx="4737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The icons of Google’s official apps  drop down after clicking chequerboard.  Sign in is required before using any if Chrome not installed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104" name="Google Shape;104;p20"/>
          <p:cNvSpPr txBox="1"/>
          <p:nvPr/>
        </p:nvSpPr>
        <p:spPr>
          <a:xfrm>
            <a:off x="1305650" y="1127625"/>
            <a:ext cx="22551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First time of signing in gives links and help to set up your Google account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But it is all available at any time by clicking on your profile icon.</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138475" y="816225"/>
            <a:ext cx="4500576" cy="4327274"/>
          </a:xfrm>
          <a:prstGeom prst="rect">
            <a:avLst/>
          </a:prstGeom>
          <a:noFill/>
          <a:ln>
            <a:noFill/>
          </a:ln>
        </p:spPr>
      </p:pic>
      <p:pic>
        <p:nvPicPr>
          <p:cNvPr id="110" name="Google Shape;110;p21"/>
          <p:cNvPicPr preferRelativeResize="0"/>
          <p:nvPr/>
        </p:nvPicPr>
        <p:blipFill>
          <a:blip r:embed="rId4">
            <a:alphaModFix/>
          </a:blip>
          <a:stretch>
            <a:fillRect/>
          </a:stretch>
        </p:blipFill>
        <p:spPr>
          <a:xfrm rot="8432366">
            <a:off x="3861548" y="161279"/>
            <a:ext cx="706229" cy="1082868"/>
          </a:xfrm>
          <a:prstGeom prst="rect">
            <a:avLst/>
          </a:prstGeom>
          <a:noFill/>
          <a:ln>
            <a:noFill/>
          </a:ln>
        </p:spPr>
      </p:pic>
      <p:cxnSp>
        <p:nvCxnSpPr>
          <p:cNvPr id="111" name="Google Shape;111;p21"/>
          <p:cNvCxnSpPr/>
          <p:nvPr/>
        </p:nvCxnSpPr>
        <p:spPr>
          <a:xfrm flipH="1" rot="10800000">
            <a:off x="1975450" y="2759600"/>
            <a:ext cx="504600" cy="89100"/>
          </a:xfrm>
          <a:prstGeom prst="straightConnector1">
            <a:avLst/>
          </a:prstGeom>
          <a:noFill/>
          <a:ln cap="flat" cmpd="sng" w="9525">
            <a:solidFill>
              <a:schemeClr val="dk2"/>
            </a:solidFill>
            <a:prstDash val="solid"/>
            <a:round/>
            <a:headEnd len="med" w="med" type="none"/>
            <a:tailEnd len="med" w="med" type="triangle"/>
          </a:ln>
        </p:spPr>
      </p:cxnSp>
      <p:sp>
        <p:nvSpPr>
          <p:cNvPr id="112" name="Google Shape;112;p21"/>
          <p:cNvSpPr txBox="1"/>
          <p:nvPr/>
        </p:nvSpPr>
        <p:spPr>
          <a:xfrm>
            <a:off x="207725" y="0"/>
            <a:ext cx="8936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t>Get Bookmarks organised</a:t>
            </a:r>
            <a:endParaRPr sz="1500"/>
          </a:p>
          <a:p>
            <a:pPr indent="0" lvl="0" marL="0" rtl="0" algn="l">
              <a:spcBef>
                <a:spcPts val="0"/>
              </a:spcBef>
              <a:spcAft>
                <a:spcPts val="0"/>
              </a:spcAft>
              <a:buNone/>
            </a:pPr>
            <a:r>
              <a:rPr lang="en-GB" sz="1300"/>
              <a:t>Click drop down menu icon, go to bookmarks                                           </a:t>
            </a:r>
            <a:r>
              <a:rPr lang="en-GB" sz="1200">
                <a:solidFill>
                  <a:schemeClr val="dk1"/>
                </a:solidFill>
              </a:rPr>
              <a:t>Then create folders with Bookmarks Manager.</a:t>
            </a:r>
            <a:endParaRPr sz="1200"/>
          </a:p>
        </p:txBody>
      </p:sp>
      <p:pic>
        <p:nvPicPr>
          <p:cNvPr id="113" name="Google Shape;113;p21"/>
          <p:cNvPicPr preferRelativeResize="0"/>
          <p:nvPr/>
        </p:nvPicPr>
        <p:blipFill>
          <a:blip r:embed="rId5">
            <a:alphaModFix/>
          </a:blip>
          <a:stretch>
            <a:fillRect/>
          </a:stretch>
        </p:blipFill>
        <p:spPr>
          <a:xfrm>
            <a:off x="5136200" y="1061100"/>
            <a:ext cx="4007799" cy="38375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