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1725E3-6C2A-4876-9887-C8B1FCB5DAA1}">
  <a:tblStyle styleId="{821725E3-6C2A-4876-9887-C8B1FCB5DAA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e730ef5bf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e730ef5bf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730ef5bf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730ef5bf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e7b5a037c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e7b5a037c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7b5a037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e7b5a037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7d10e05d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7d10e05d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e7d10e05db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e7d10e05db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7d10e05d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7d10e05d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7d10e05db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e7d10e05d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7d10e05d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e7d10e05d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7d10e05db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7d10e05db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e7d10e05d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e7d10e05d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7e03e14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e7e03e14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e72c225e5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e72c225e5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72c225e5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e72c225e5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e72c225e5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e72c225e5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e730ef5bf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e730ef5bf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730ef5bf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730ef5bf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1206a02da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1206a02da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1206a02da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1206a02da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1.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679450" y="268825"/>
            <a:ext cx="79164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rPr>
              <a:t>How your device tries to dictate your Browser, Apps &amp; Cloud</a:t>
            </a:r>
            <a:endParaRPr sz="1800">
              <a:solidFill>
                <a:schemeClr val="dk2"/>
              </a:solidFill>
            </a:endParaRPr>
          </a:p>
        </p:txBody>
      </p:sp>
      <p:graphicFrame>
        <p:nvGraphicFramePr>
          <p:cNvPr id="55" name="Google Shape;55;p13"/>
          <p:cNvGraphicFramePr/>
          <p:nvPr/>
        </p:nvGraphicFramePr>
        <p:xfrm>
          <a:off x="952500" y="1016000"/>
          <a:ext cx="3000000" cy="3000000"/>
        </p:xfrm>
        <a:graphic>
          <a:graphicData uri="http://schemas.openxmlformats.org/drawingml/2006/table">
            <a:tbl>
              <a:tblPr>
                <a:noFill/>
                <a:tableStyleId>{821725E3-6C2A-4876-9887-C8B1FCB5DAA1}</a:tableStyleId>
              </a:tblPr>
              <a:tblGrid>
                <a:gridCol w="2413000"/>
                <a:gridCol w="2413000"/>
                <a:gridCol w="2413000"/>
              </a:tblGrid>
              <a:tr h="381000">
                <a:tc>
                  <a:txBody>
                    <a:bodyPr/>
                    <a:lstStyle/>
                    <a:p>
                      <a:pPr indent="0" lvl="0" marL="0" rtl="0" algn="l">
                        <a:spcBef>
                          <a:spcPts val="0"/>
                        </a:spcBef>
                        <a:spcAft>
                          <a:spcPts val="0"/>
                        </a:spcAft>
                        <a:buNone/>
                      </a:pPr>
                      <a:r>
                        <a:rPr lang="en-GB" sz="1600"/>
                        <a:t>Operating System</a:t>
                      </a:r>
                      <a:endParaRPr sz="1600"/>
                    </a:p>
                  </a:txBody>
                  <a:tcPr marT="91425" marB="91425" marR="91425" marL="91425">
                    <a:solidFill>
                      <a:schemeClr val="accent6"/>
                    </a:solidFill>
                  </a:tcPr>
                </a:tc>
                <a:tc>
                  <a:txBody>
                    <a:bodyPr/>
                    <a:lstStyle/>
                    <a:p>
                      <a:pPr indent="0" lvl="0" marL="0" rtl="0" algn="l">
                        <a:spcBef>
                          <a:spcPts val="0"/>
                        </a:spcBef>
                        <a:spcAft>
                          <a:spcPts val="0"/>
                        </a:spcAft>
                        <a:buNone/>
                      </a:pPr>
                      <a:r>
                        <a:rPr lang="en-GB" sz="1600"/>
                        <a:t>Browser</a:t>
                      </a:r>
                      <a:endParaRPr sz="1600"/>
                    </a:p>
                  </a:txBody>
                  <a:tcPr marT="91425" marB="91425" marR="91425" marL="91425">
                    <a:solidFill>
                      <a:schemeClr val="accent6"/>
                    </a:solidFill>
                  </a:tcPr>
                </a:tc>
                <a:tc>
                  <a:txBody>
                    <a:bodyPr/>
                    <a:lstStyle/>
                    <a:p>
                      <a:pPr indent="0" lvl="0" marL="0" rtl="0" algn="l">
                        <a:spcBef>
                          <a:spcPts val="0"/>
                        </a:spcBef>
                        <a:spcAft>
                          <a:spcPts val="0"/>
                        </a:spcAft>
                        <a:buNone/>
                      </a:pPr>
                      <a:r>
                        <a:rPr lang="en-GB" sz="1600"/>
                        <a:t>Cloud </a:t>
                      </a:r>
                      <a:endParaRPr sz="1600"/>
                    </a:p>
                  </a:txBody>
                  <a:tcPr marT="91425" marB="91425" marR="91425" marL="91425">
                    <a:solidFill>
                      <a:schemeClr val="accent6"/>
                    </a:solidFill>
                  </a:tcPr>
                </a:tc>
              </a:tr>
              <a:tr h="381000">
                <a:tc>
                  <a:txBody>
                    <a:bodyPr/>
                    <a:lstStyle/>
                    <a:p>
                      <a:pPr indent="0" lvl="0" marL="0" rtl="0" algn="l">
                        <a:spcBef>
                          <a:spcPts val="0"/>
                        </a:spcBef>
                        <a:spcAft>
                          <a:spcPts val="0"/>
                        </a:spcAft>
                        <a:buNone/>
                      </a:pPr>
                      <a:r>
                        <a:rPr lang="en-GB"/>
                        <a:t>Microsoft</a:t>
                      </a:r>
                      <a:endParaRPr/>
                    </a:p>
                  </a:txBody>
                  <a:tcPr marT="91425" marB="91425" marR="91425" marL="91425"/>
                </a:tc>
                <a:tc>
                  <a:txBody>
                    <a:bodyPr/>
                    <a:lstStyle/>
                    <a:p>
                      <a:pPr indent="0" lvl="0" marL="0" rtl="0" algn="l">
                        <a:spcBef>
                          <a:spcPts val="0"/>
                        </a:spcBef>
                        <a:spcAft>
                          <a:spcPts val="0"/>
                        </a:spcAft>
                        <a:buNone/>
                      </a:pPr>
                      <a:r>
                        <a:rPr lang="en-GB"/>
                        <a:t>Edge</a:t>
                      </a:r>
                      <a:endParaRPr/>
                    </a:p>
                  </a:txBody>
                  <a:tcPr marT="91425" marB="91425" marR="91425" marL="91425"/>
                </a:tc>
                <a:tc>
                  <a:txBody>
                    <a:bodyPr/>
                    <a:lstStyle/>
                    <a:p>
                      <a:pPr indent="0" lvl="0" marL="0" rtl="0" algn="l">
                        <a:spcBef>
                          <a:spcPts val="0"/>
                        </a:spcBef>
                        <a:spcAft>
                          <a:spcPts val="0"/>
                        </a:spcAft>
                        <a:buNone/>
                      </a:pPr>
                      <a:r>
                        <a:rPr lang="en-GB"/>
                        <a:t>One Drive</a:t>
                      </a:r>
                      <a:endParaRPr/>
                    </a:p>
                  </a:txBody>
                  <a:tcPr marT="91425" marB="91425" marR="91425" marL="91425"/>
                </a:tc>
              </a:tr>
              <a:tr h="381000">
                <a:tc>
                  <a:txBody>
                    <a:bodyPr/>
                    <a:lstStyle/>
                    <a:p>
                      <a:pPr indent="0" lvl="0" marL="0" rtl="0" algn="l">
                        <a:spcBef>
                          <a:spcPts val="0"/>
                        </a:spcBef>
                        <a:spcAft>
                          <a:spcPts val="0"/>
                        </a:spcAft>
                        <a:buNone/>
                      </a:pPr>
                      <a:r>
                        <a:rPr lang="en-GB"/>
                        <a:t>Android</a:t>
                      </a:r>
                      <a:endParaRPr/>
                    </a:p>
                  </a:txBody>
                  <a:tcPr marT="91425" marB="91425" marR="91425" marL="91425"/>
                </a:tc>
                <a:tc>
                  <a:txBody>
                    <a:bodyPr/>
                    <a:lstStyle/>
                    <a:p>
                      <a:pPr indent="0" lvl="0" marL="0" rtl="0" algn="l">
                        <a:spcBef>
                          <a:spcPts val="0"/>
                        </a:spcBef>
                        <a:spcAft>
                          <a:spcPts val="0"/>
                        </a:spcAft>
                        <a:buNone/>
                      </a:pPr>
                      <a:r>
                        <a:rPr lang="en-GB"/>
                        <a:t>Chrome</a:t>
                      </a:r>
                      <a:endParaRPr/>
                    </a:p>
                  </a:txBody>
                  <a:tcPr marT="91425" marB="91425" marR="91425" marL="91425"/>
                </a:tc>
                <a:tc>
                  <a:txBody>
                    <a:bodyPr/>
                    <a:lstStyle/>
                    <a:p>
                      <a:pPr indent="0" lvl="0" marL="0" rtl="0" algn="l">
                        <a:spcBef>
                          <a:spcPts val="0"/>
                        </a:spcBef>
                        <a:spcAft>
                          <a:spcPts val="0"/>
                        </a:spcAft>
                        <a:buNone/>
                      </a:pPr>
                      <a:r>
                        <a:rPr lang="en-GB"/>
                        <a:t>(My) Drive</a:t>
                      </a:r>
                      <a:endParaRPr/>
                    </a:p>
                  </a:txBody>
                  <a:tcPr marT="91425" marB="91425" marR="91425" marL="91425"/>
                </a:tc>
              </a:tr>
              <a:tr h="381000">
                <a:tc>
                  <a:txBody>
                    <a:bodyPr/>
                    <a:lstStyle/>
                    <a:p>
                      <a:pPr indent="0" lvl="0" marL="0" rtl="0" algn="l">
                        <a:spcBef>
                          <a:spcPts val="0"/>
                        </a:spcBef>
                        <a:spcAft>
                          <a:spcPts val="0"/>
                        </a:spcAft>
                        <a:buNone/>
                      </a:pPr>
                      <a:r>
                        <a:rPr lang="en-GB"/>
                        <a:t>Apple</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GB"/>
                        <a:t>i-Cloud</a:t>
                      </a:r>
                      <a:endParaRPr/>
                    </a:p>
                  </a:txBody>
                  <a:tcPr marT="91425" marB="91425" marR="91425" marL="91425"/>
                </a:tc>
              </a:tr>
              <a:tr h="381000">
                <a:tc>
                  <a:txBody>
                    <a:bodyPr/>
                    <a:lstStyle/>
                    <a:p>
                      <a:pPr indent="0" lvl="0" marL="0" rtl="0" algn="l">
                        <a:spcBef>
                          <a:spcPts val="0"/>
                        </a:spcBef>
                        <a:spcAft>
                          <a:spcPts val="0"/>
                        </a:spcAft>
                        <a:buNone/>
                      </a:pPr>
                      <a:r>
                        <a:rPr i="1" lang="en-GB"/>
                        <a:t>Samsung</a:t>
                      </a:r>
                      <a:endParaRPr i="1"/>
                    </a:p>
                  </a:txBody>
                  <a:tcPr marT="91425" marB="91425" marR="91425" marL="91425"/>
                </a:tc>
                <a:tc>
                  <a:txBody>
                    <a:bodyPr/>
                    <a:lstStyle/>
                    <a:p>
                      <a:pPr indent="0" lvl="0" marL="0" rtl="0" algn="l">
                        <a:spcBef>
                          <a:spcPts val="0"/>
                        </a:spcBef>
                        <a:spcAft>
                          <a:spcPts val="0"/>
                        </a:spcAft>
                        <a:buNone/>
                      </a:pPr>
                      <a:r>
                        <a:rPr i="1" lang="en-GB"/>
                        <a:t>Samsung Internet</a:t>
                      </a:r>
                      <a:endParaRPr i="1"/>
                    </a:p>
                  </a:txBody>
                  <a:tcPr marT="91425" marB="91425" marR="91425" marL="91425"/>
                </a:tc>
                <a:tc>
                  <a:txBody>
                    <a:bodyPr/>
                    <a:lstStyle/>
                    <a:p>
                      <a:pPr indent="0" lvl="0" marL="0" rtl="0" algn="l">
                        <a:spcBef>
                          <a:spcPts val="0"/>
                        </a:spcBef>
                        <a:spcAft>
                          <a:spcPts val="0"/>
                        </a:spcAft>
                        <a:buNone/>
                      </a:pPr>
                      <a:r>
                        <a:rPr i="1" lang="en-GB"/>
                        <a:t>Samsung Cloud</a:t>
                      </a:r>
                      <a:endParaRPr i="1"/>
                    </a:p>
                  </a:txBody>
                  <a:tcPr marT="91425" marB="91425" marR="91425" marL="91425"/>
                </a:tc>
              </a:tr>
            </a:tbl>
          </a:graphicData>
        </a:graphic>
      </p:graphicFrame>
      <p:pic>
        <p:nvPicPr>
          <p:cNvPr id="56" name="Google Shape;56;p13"/>
          <p:cNvPicPr preferRelativeResize="0"/>
          <p:nvPr/>
        </p:nvPicPr>
        <p:blipFill>
          <a:blip r:embed="rId3">
            <a:alphaModFix/>
          </a:blip>
          <a:stretch>
            <a:fillRect/>
          </a:stretch>
        </p:blipFill>
        <p:spPr>
          <a:xfrm>
            <a:off x="2044700" y="3448425"/>
            <a:ext cx="4741325" cy="144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626550" y="2108225"/>
            <a:ext cx="1259400" cy="1259400"/>
          </a:xfrm>
          <a:prstGeom prst="rect">
            <a:avLst/>
          </a:prstGeom>
          <a:noFill/>
          <a:ln>
            <a:noFill/>
          </a:ln>
        </p:spPr>
      </p:pic>
      <p:sp>
        <p:nvSpPr>
          <p:cNvPr id="126" name="Google Shape;126;p22"/>
          <p:cNvSpPr txBox="1"/>
          <p:nvPr/>
        </p:nvSpPr>
        <p:spPr>
          <a:xfrm>
            <a:off x="2722025" y="2004450"/>
            <a:ext cx="5926800" cy="31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u="sng">
                <a:solidFill>
                  <a:schemeClr val="dk2"/>
                </a:solidFill>
              </a:rPr>
              <a:t>Quick Share</a:t>
            </a:r>
            <a:r>
              <a:rPr lang="en-GB" sz="1800">
                <a:solidFill>
                  <a:schemeClr val="dk2"/>
                </a:solidFill>
              </a:rPr>
              <a:t> will transfer by Blue-tooth to nearby devices.  Android in origin, it will, however, transfer to Windows computers…. One image at a time and very slowly!  (Android to Android is much quicker but why not then use (My)Drive cloud, when a whole folder of images is quickly transferable via Google Photos).  Also said to work for Apple.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Other paid-for apps for transfers from/to Apple:</a:t>
            </a:r>
            <a:endParaRPr sz="1800">
              <a:solidFill>
                <a:schemeClr val="dk2"/>
              </a:solidFill>
            </a:endParaRPr>
          </a:p>
          <a:p>
            <a:pPr indent="0" lvl="0" marL="0" rtl="0" algn="l">
              <a:spcBef>
                <a:spcPts val="0"/>
              </a:spcBef>
              <a:spcAft>
                <a:spcPts val="0"/>
              </a:spcAft>
              <a:buNone/>
            </a:pPr>
            <a:r>
              <a:rPr lang="en-GB" sz="1800">
                <a:solidFill>
                  <a:schemeClr val="dk2"/>
                </a:solidFill>
                <a:highlight>
                  <a:srgbClr val="CFE2F3"/>
                </a:highlight>
              </a:rPr>
              <a:t>https://www.theknowledgeacademy.com/blog/how-to-transfer-photos-from-android-to-iphone/</a:t>
            </a:r>
            <a:endParaRPr sz="1800">
              <a:solidFill>
                <a:schemeClr val="dk2"/>
              </a:solidFill>
              <a:highlight>
                <a:srgbClr val="CFE2F3"/>
              </a:highlight>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27" name="Google Shape;127;p22"/>
          <p:cNvSpPr txBox="1"/>
          <p:nvPr/>
        </p:nvSpPr>
        <p:spPr>
          <a:xfrm>
            <a:off x="1981175" y="205325"/>
            <a:ext cx="6233700" cy="42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900" u="sng">
                <a:solidFill>
                  <a:schemeClr val="dk2"/>
                </a:solidFill>
              </a:rPr>
              <a:t>Solutions for disparate devices</a:t>
            </a:r>
            <a:endParaRPr sz="1900" u="sng">
              <a:solidFill>
                <a:schemeClr val="dk2"/>
              </a:solidFill>
            </a:endParaRPr>
          </a:p>
          <a:p>
            <a:pPr indent="0" lvl="0" marL="0" rtl="0" algn="ctr">
              <a:spcBef>
                <a:spcPts val="0"/>
              </a:spcBef>
              <a:spcAft>
                <a:spcPts val="0"/>
              </a:spcAft>
              <a:buClr>
                <a:schemeClr val="dk1"/>
              </a:buClr>
              <a:buSzPts val="1100"/>
              <a:buFont typeface="Arial"/>
              <a:buNone/>
            </a:pPr>
            <a:r>
              <a:rPr lang="en-GB" sz="1900" u="sng">
                <a:solidFill>
                  <a:schemeClr val="dk2"/>
                </a:solidFill>
              </a:rPr>
              <a:t>3) Blue tooth</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nvSpPr>
        <p:spPr>
          <a:xfrm>
            <a:off x="1229775" y="279400"/>
            <a:ext cx="6794400" cy="47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Another Alternative:  use a web-based </a:t>
            </a:r>
            <a:r>
              <a:rPr b="1" lang="en-GB" sz="1800">
                <a:solidFill>
                  <a:schemeClr val="dk2"/>
                </a:solidFill>
              </a:rPr>
              <a:t>slides app on your phone</a:t>
            </a:r>
            <a:r>
              <a:rPr lang="en-GB" sz="1800">
                <a:solidFill>
                  <a:schemeClr val="dk2"/>
                </a:solidFill>
              </a:rPr>
              <a:t> and avoid having to transfer images to a tablet or if you dislike uploading to/from a cloud!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Free</a:t>
            </a:r>
            <a:r>
              <a:rPr lang="en-GB" sz="1800">
                <a:solidFill>
                  <a:schemeClr val="dk2"/>
                </a:solidFill>
              </a:rPr>
              <a:t>, web-based (Android) Google slides app is the same app for both phones and Tablet.            Some tips…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Open the Google Docs app in a different tab on your phone.  Compose your text for the text boxes you want to insert later onto your Google Slides.  Then copy and paste into the text box as it first appears (ie the width of the slide).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Adjust the textbox width and final position with</a:t>
            </a:r>
            <a:endParaRPr sz="1800">
              <a:solidFill>
                <a:schemeClr val="dk2"/>
              </a:solidFill>
            </a:endParaRPr>
          </a:p>
          <a:p>
            <a:pPr indent="0" lvl="0" marL="0" rtl="0" algn="l">
              <a:spcBef>
                <a:spcPts val="0"/>
              </a:spcBef>
              <a:spcAft>
                <a:spcPts val="0"/>
              </a:spcAft>
              <a:buNone/>
            </a:pPr>
            <a:r>
              <a:rPr lang="en-GB" sz="1800">
                <a:solidFill>
                  <a:schemeClr val="dk2"/>
                </a:solidFill>
              </a:rPr>
              <a:t>a stylus pen</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33" name="Google Shape;133;p23"/>
          <p:cNvPicPr preferRelativeResize="0"/>
          <p:nvPr/>
        </p:nvPicPr>
        <p:blipFill>
          <a:blip r:embed="rId3">
            <a:alphaModFix/>
          </a:blip>
          <a:stretch>
            <a:fillRect/>
          </a:stretch>
        </p:blipFill>
        <p:spPr>
          <a:xfrm rot="1486133">
            <a:off x="6411955" y="3379616"/>
            <a:ext cx="1698641" cy="15830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p:nvPr/>
        </p:nvSpPr>
        <p:spPr>
          <a:xfrm>
            <a:off x="1061975" y="59688"/>
            <a:ext cx="8286250" cy="4621375"/>
          </a:xfrm>
          <a:prstGeom prst="flowChartPreparation">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4"/>
          <p:cNvSpPr txBox="1"/>
          <p:nvPr/>
        </p:nvSpPr>
        <p:spPr>
          <a:xfrm rot="-464">
            <a:off x="2097573" y="157"/>
            <a:ext cx="22227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AutoNum type="arabicParenR"/>
            </a:pPr>
            <a:r>
              <a:rPr lang="en-GB">
                <a:solidFill>
                  <a:schemeClr val="dk1"/>
                </a:solidFill>
              </a:rPr>
              <a:t>Sort &amp; label pics &amp; screenshots</a:t>
            </a:r>
            <a:endParaRPr sz="1800">
              <a:solidFill>
                <a:schemeClr val="dk2"/>
              </a:solidFill>
            </a:endParaRPr>
          </a:p>
        </p:txBody>
      </p:sp>
      <p:sp>
        <p:nvSpPr>
          <p:cNvPr id="140" name="Google Shape;140;p24"/>
          <p:cNvSpPr txBox="1"/>
          <p:nvPr/>
        </p:nvSpPr>
        <p:spPr>
          <a:xfrm rot="-2310">
            <a:off x="5439950" y="124058"/>
            <a:ext cx="3125101"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2) Upload or transfer a folder’s worth</a:t>
            </a:r>
            <a:endParaRPr>
              <a:solidFill>
                <a:schemeClr val="dk1"/>
              </a:solidFill>
            </a:endParaRPr>
          </a:p>
        </p:txBody>
      </p:sp>
      <p:sp>
        <p:nvSpPr>
          <p:cNvPr id="141" name="Google Shape;141;p24"/>
          <p:cNvSpPr txBox="1"/>
          <p:nvPr/>
        </p:nvSpPr>
        <p:spPr>
          <a:xfrm flipH="1">
            <a:off x="8119325" y="2096075"/>
            <a:ext cx="25341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3) Research your topic and copy some key phrases</a:t>
            </a:r>
            <a:endParaRPr sz="1800">
              <a:solidFill>
                <a:schemeClr val="dk2"/>
              </a:solidFill>
            </a:endParaRPr>
          </a:p>
        </p:txBody>
      </p:sp>
      <p:sp>
        <p:nvSpPr>
          <p:cNvPr id="142" name="Google Shape;142;p24"/>
          <p:cNvSpPr txBox="1"/>
          <p:nvPr/>
        </p:nvSpPr>
        <p:spPr>
          <a:xfrm flipH="1">
            <a:off x="6046450" y="3816001"/>
            <a:ext cx="31251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4) Open your chosen Slides app. Copy &amp; paste your pics and titles/phrases into slides (!)</a:t>
            </a:r>
            <a:endParaRPr sz="1800">
              <a:solidFill>
                <a:schemeClr val="dk2"/>
              </a:solidFill>
            </a:endParaRPr>
          </a:p>
        </p:txBody>
      </p:sp>
      <p:sp>
        <p:nvSpPr>
          <p:cNvPr id="143" name="Google Shape;143;p24"/>
          <p:cNvSpPr txBox="1"/>
          <p:nvPr/>
        </p:nvSpPr>
        <p:spPr>
          <a:xfrm flipH="1">
            <a:off x="1435025" y="4063800"/>
            <a:ext cx="38193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5) Speak your way through them, and add speaker comments</a:t>
            </a:r>
            <a:endParaRPr sz="1800">
              <a:solidFill>
                <a:schemeClr val="dk2"/>
              </a:solidFill>
            </a:endParaRPr>
          </a:p>
        </p:txBody>
      </p:sp>
      <p:sp>
        <p:nvSpPr>
          <p:cNvPr id="144" name="Google Shape;144;p24"/>
          <p:cNvSpPr txBox="1"/>
          <p:nvPr/>
        </p:nvSpPr>
        <p:spPr>
          <a:xfrm>
            <a:off x="641399" y="2141624"/>
            <a:ext cx="28803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6) Ruthlessly prune slides &amp; comments for allocated time</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nvSpPr>
        <p:spPr>
          <a:xfrm>
            <a:off x="245525" y="120650"/>
            <a:ext cx="76095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800">
                <a:solidFill>
                  <a:schemeClr val="dk2"/>
                </a:solidFill>
              </a:rPr>
              <a:t>Organise… Organise your pics and thoughts about your topic</a:t>
            </a:r>
            <a:endParaRPr b="1" i="1" sz="1800">
              <a:solidFill>
                <a:schemeClr val="dk2"/>
              </a:solidFill>
            </a:endParaRPr>
          </a:p>
        </p:txBody>
      </p:sp>
      <p:pic>
        <p:nvPicPr>
          <p:cNvPr id="150" name="Google Shape;150;p25"/>
          <p:cNvPicPr preferRelativeResize="0"/>
          <p:nvPr/>
        </p:nvPicPr>
        <p:blipFill>
          <a:blip r:embed="rId3">
            <a:alphaModFix/>
          </a:blip>
          <a:stretch>
            <a:fillRect/>
          </a:stretch>
        </p:blipFill>
        <p:spPr>
          <a:xfrm>
            <a:off x="2417225" y="569375"/>
            <a:ext cx="5238750" cy="3143250"/>
          </a:xfrm>
          <a:prstGeom prst="rect">
            <a:avLst/>
          </a:prstGeom>
          <a:noFill/>
          <a:ln>
            <a:noFill/>
          </a:ln>
        </p:spPr>
      </p:pic>
      <p:sp>
        <p:nvSpPr>
          <p:cNvPr id="151" name="Google Shape;151;p25"/>
          <p:cNvSpPr txBox="1"/>
          <p:nvPr/>
        </p:nvSpPr>
        <p:spPr>
          <a:xfrm>
            <a:off x="869950" y="4163475"/>
            <a:ext cx="9239400" cy="5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There’s nothing like doing a presentation for learning more about your interests.</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nvSpPr>
        <p:spPr>
          <a:xfrm>
            <a:off x="425875" y="625725"/>
            <a:ext cx="8424900" cy="12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For organising and transferring pics, the following slides are unapologetically Google apps orientated: Google Photos, Google Drive.  MS Apps for photos, anyone?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57" name="Google Shape;157;p26"/>
          <p:cNvPicPr preferRelativeResize="0"/>
          <p:nvPr/>
        </p:nvPicPr>
        <p:blipFill>
          <a:blip r:embed="rId3">
            <a:alphaModFix/>
          </a:blip>
          <a:stretch>
            <a:fillRect/>
          </a:stretch>
        </p:blipFill>
        <p:spPr>
          <a:xfrm>
            <a:off x="1318500" y="2061800"/>
            <a:ext cx="1209675" cy="1209675"/>
          </a:xfrm>
          <a:prstGeom prst="rect">
            <a:avLst/>
          </a:prstGeom>
          <a:noFill/>
          <a:ln>
            <a:noFill/>
          </a:ln>
        </p:spPr>
      </p:pic>
      <p:pic>
        <p:nvPicPr>
          <p:cNvPr id="158" name="Google Shape;158;p26"/>
          <p:cNvPicPr preferRelativeResize="0"/>
          <p:nvPr/>
        </p:nvPicPr>
        <p:blipFill>
          <a:blip r:embed="rId4">
            <a:alphaModFix/>
          </a:blip>
          <a:stretch>
            <a:fillRect/>
          </a:stretch>
        </p:blipFill>
        <p:spPr>
          <a:xfrm>
            <a:off x="5663625" y="2080850"/>
            <a:ext cx="1314450" cy="1171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7"/>
          <p:cNvPicPr preferRelativeResize="0"/>
          <p:nvPr/>
        </p:nvPicPr>
        <p:blipFill>
          <a:blip r:embed="rId3">
            <a:alphaModFix/>
          </a:blip>
          <a:stretch>
            <a:fillRect/>
          </a:stretch>
        </p:blipFill>
        <p:spPr>
          <a:xfrm>
            <a:off x="6243650" y="304800"/>
            <a:ext cx="2232702" cy="4838702"/>
          </a:xfrm>
          <a:prstGeom prst="rect">
            <a:avLst/>
          </a:prstGeom>
          <a:noFill/>
          <a:ln>
            <a:noFill/>
          </a:ln>
        </p:spPr>
      </p:pic>
      <p:pic>
        <p:nvPicPr>
          <p:cNvPr id="164" name="Google Shape;164;p27"/>
          <p:cNvPicPr preferRelativeResize="0"/>
          <p:nvPr/>
        </p:nvPicPr>
        <p:blipFill>
          <a:blip r:embed="rId4">
            <a:alphaModFix/>
          </a:blip>
          <a:stretch>
            <a:fillRect/>
          </a:stretch>
        </p:blipFill>
        <p:spPr>
          <a:xfrm>
            <a:off x="673927" y="195000"/>
            <a:ext cx="2232702" cy="4838702"/>
          </a:xfrm>
          <a:prstGeom prst="rect">
            <a:avLst/>
          </a:prstGeom>
          <a:noFill/>
          <a:ln>
            <a:noFill/>
          </a:ln>
        </p:spPr>
      </p:pic>
      <p:sp>
        <p:nvSpPr>
          <p:cNvPr id="165" name="Google Shape;165;p27"/>
          <p:cNvSpPr txBox="1"/>
          <p:nvPr/>
        </p:nvSpPr>
        <p:spPr>
          <a:xfrm>
            <a:off x="3665400" y="270475"/>
            <a:ext cx="2385300" cy="49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In </a:t>
            </a:r>
            <a:r>
              <a:rPr lang="en-GB" sz="1800" u="sng">
                <a:solidFill>
                  <a:schemeClr val="dk2"/>
                </a:solidFill>
              </a:rPr>
              <a:t>Google Photos</a:t>
            </a:r>
            <a:r>
              <a:rPr lang="en-GB" sz="1800">
                <a:solidFill>
                  <a:schemeClr val="dk2"/>
                </a:solidFill>
              </a:rPr>
              <a:t>, images are in date order.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Clicking the Tick option will select Today’s images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And then offer you options of what to do with them.  Select Share.</a:t>
            </a:r>
            <a:endParaRPr sz="1800">
              <a:solidFill>
                <a:schemeClr val="dk2"/>
              </a:solidFill>
            </a:endParaRPr>
          </a:p>
          <a:p>
            <a:pPr indent="0" lvl="0" marL="0" rtl="0" algn="l">
              <a:spcBef>
                <a:spcPts val="0"/>
              </a:spcBef>
              <a:spcAft>
                <a:spcPts val="0"/>
              </a:spcAft>
              <a:buNone/>
            </a:pPr>
            <a:r>
              <a:rPr lang="en-GB" sz="1800">
                <a:solidFill>
                  <a:schemeClr val="dk2"/>
                </a:solidFill>
              </a:rPr>
              <a:t>And then Drive to upload to the cloud (Drive)</a:t>
            </a:r>
            <a:endParaRPr sz="1800">
              <a:solidFill>
                <a:schemeClr val="dk2"/>
              </a:solidFill>
            </a:endParaRPr>
          </a:p>
        </p:txBody>
      </p:sp>
      <p:cxnSp>
        <p:nvCxnSpPr>
          <p:cNvPr id="166" name="Google Shape;166;p27"/>
          <p:cNvCxnSpPr/>
          <p:nvPr/>
        </p:nvCxnSpPr>
        <p:spPr>
          <a:xfrm rot="10800000">
            <a:off x="2568550" y="2017025"/>
            <a:ext cx="1842300" cy="756000"/>
          </a:xfrm>
          <a:prstGeom prst="straightConnector1">
            <a:avLst/>
          </a:prstGeom>
          <a:noFill/>
          <a:ln cap="flat" cmpd="sng" w="9525">
            <a:solidFill>
              <a:schemeClr val="dk2"/>
            </a:solidFill>
            <a:prstDash val="solid"/>
            <a:round/>
            <a:headEnd len="med" w="med" type="none"/>
            <a:tailEnd len="med" w="med" type="triangle"/>
          </a:ln>
        </p:spPr>
      </p:cxnSp>
      <p:cxnSp>
        <p:nvCxnSpPr>
          <p:cNvPr id="167" name="Google Shape;167;p27"/>
          <p:cNvCxnSpPr/>
          <p:nvPr/>
        </p:nvCxnSpPr>
        <p:spPr>
          <a:xfrm flipH="1" rot="10800000">
            <a:off x="5358600" y="4040225"/>
            <a:ext cx="979800" cy="468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8"/>
          <p:cNvPicPr preferRelativeResize="0"/>
          <p:nvPr/>
        </p:nvPicPr>
        <p:blipFill>
          <a:blip r:embed="rId3">
            <a:alphaModFix/>
          </a:blip>
          <a:stretch>
            <a:fillRect/>
          </a:stretch>
        </p:blipFill>
        <p:spPr>
          <a:xfrm>
            <a:off x="152400" y="100100"/>
            <a:ext cx="2232700" cy="4890998"/>
          </a:xfrm>
          <a:prstGeom prst="rect">
            <a:avLst/>
          </a:prstGeom>
          <a:noFill/>
          <a:ln>
            <a:noFill/>
          </a:ln>
        </p:spPr>
      </p:pic>
      <p:sp>
        <p:nvSpPr>
          <p:cNvPr id="173" name="Google Shape;173;p28"/>
          <p:cNvSpPr txBox="1"/>
          <p:nvPr/>
        </p:nvSpPr>
        <p:spPr>
          <a:xfrm>
            <a:off x="3612175" y="323725"/>
            <a:ext cx="5324400" cy="10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Alternatively, if you are using </a:t>
            </a:r>
            <a:r>
              <a:rPr lang="en-GB" sz="1800" u="sng">
                <a:solidFill>
                  <a:schemeClr val="dk2"/>
                </a:solidFill>
              </a:rPr>
              <a:t>Google Files</a:t>
            </a:r>
            <a:r>
              <a:rPr lang="en-GB" sz="1800">
                <a:solidFill>
                  <a:schemeClr val="dk2"/>
                </a:solidFill>
              </a:rPr>
              <a:t> ( or your phone’s default file app), you can search  the recent images , which are categorised into type of image -  choose Screen shots and select them in a similar way,</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 then Share to Drive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9"/>
          <p:cNvPicPr preferRelativeResize="0"/>
          <p:nvPr/>
        </p:nvPicPr>
        <p:blipFill>
          <a:blip r:embed="rId3">
            <a:alphaModFix/>
          </a:blip>
          <a:stretch>
            <a:fillRect/>
          </a:stretch>
        </p:blipFill>
        <p:spPr>
          <a:xfrm>
            <a:off x="152400" y="152400"/>
            <a:ext cx="2232702" cy="4838702"/>
          </a:xfrm>
          <a:prstGeom prst="rect">
            <a:avLst/>
          </a:prstGeom>
          <a:noFill/>
          <a:ln>
            <a:noFill/>
          </a:ln>
        </p:spPr>
      </p:pic>
      <p:sp>
        <p:nvSpPr>
          <p:cNvPr id="179" name="Google Shape;179;p29"/>
          <p:cNvSpPr txBox="1"/>
          <p:nvPr/>
        </p:nvSpPr>
        <p:spPr>
          <a:xfrm>
            <a:off x="3367225" y="632550"/>
            <a:ext cx="5516100" cy="24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No need to rename your screenshots (if using Google apps and Drive Cloud to utilise them ) because you will be able to view these thumbprint images in most Google apps (such as Google Slides)</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0"/>
          <p:cNvPicPr preferRelativeResize="0"/>
          <p:nvPr/>
        </p:nvPicPr>
        <p:blipFill>
          <a:blip r:embed="rId3">
            <a:alphaModFix/>
          </a:blip>
          <a:stretch>
            <a:fillRect/>
          </a:stretch>
        </p:blipFill>
        <p:spPr>
          <a:xfrm>
            <a:off x="5455600" y="152400"/>
            <a:ext cx="2232702" cy="4838702"/>
          </a:xfrm>
          <a:prstGeom prst="rect">
            <a:avLst/>
          </a:prstGeom>
          <a:noFill/>
          <a:ln>
            <a:noFill/>
          </a:ln>
        </p:spPr>
      </p:pic>
      <p:sp>
        <p:nvSpPr>
          <p:cNvPr id="185" name="Google Shape;185;p30"/>
          <p:cNvSpPr txBox="1"/>
          <p:nvPr/>
        </p:nvSpPr>
        <p:spPr>
          <a:xfrm>
            <a:off x="417450" y="238550"/>
            <a:ext cx="4674900" cy="37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Another way of finding your screenshots: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Go into your phone’s </a:t>
            </a:r>
            <a:r>
              <a:rPr lang="en-GB" sz="1800" u="sng">
                <a:solidFill>
                  <a:schemeClr val="dk2"/>
                </a:solidFill>
              </a:rPr>
              <a:t>Settings (or Downloads)</a:t>
            </a:r>
            <a:endParaRPr sz="1800" u="sng">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Then submenu (which may be for reducing your memory and storage use)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Click on Images</a:t>
            </a:r>
            <a:endParaRPr sz="1800">
              <a:solidFill>
                <a:schemeClr val="dk2"/>
              </a:solidFill>
            </a:endParaRPr>
          </a:p>
        </p:txBody>
      </p:sp>
      <p:cxnSp>
        <p:nvCxnSpPr>
          <p:cNvPr id="186" name="Google Shape;186;p30"/>
          <p:cNvCxnSpPr/>
          <p:nvPr/>
        </p:nvCxnSpPr>
        <p:spPr>
          <a:xfrm flipH="1" rot="10800000">
            <a:off x="2760250" y="1803975"/>
            <a:ext cx="2768700" cy="1480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1"/>
          <p:cNvPicPr preferRelativeResize="0"/>
          <p:nvPr/>
        </p:nvPicPr>
        <p:blipFill>
          <a:blip r:embed="rId3">
            <a:alphaModFix/>
          </a:blip>
          <a:stretch>
            <a:fillRect/>
          </a:stretch>
        </p:blipFill>
        <p:spPr>
          <a:xfrm>
            <a:off x="6499250" y="205625"/>
            <a:ext cx="2232702" cy="4838702"/>
          </a:xfrm>
          <a:prstGeom prst="rect">
            <a:avLst/>
          </a:prstGeom>
          <a:noFill/>
          <a:ln>
            <a:noFill/>
          </a:ln>
        </p:spPr>
      </p:pic>
      <p:pic>
        <p:nvPicPr>
          <p:cNvPr id="192" name="Google Shape;192;p31"/>
          <p:cNvPicPr preferRelativeResize="0"/>
          <p:nvPr/>
        </p:nvPicPr>
        <p:blipFill>
          <a:blip r:embed="rId4">
            <a:alphaModFix/>
          </a:blip>
          <a:stretch>
            <a:fillRect/>
          </a:stretch>
        </p:blipFill>
        <p:spPr>
          <a:xfrm>
            <a:off x="705877" y="109800"/>
            <a:ext cx="2232702" cy="4838702"/>
          </a:xfrm>
          <a:prstGeom prst="rect">
            <a:avLst/>
          </a:prstGeom>
          <a:noFill/>
          <a:ln>
            <a:noFill/>
          </a:ln>
        </p:spPr>
      </p:pic>
      <p:sp>
        <p:nvSpPr>
          <p:cNvPr id="193" name="Google Shape;193;p31"/>
          <p:cNvSpPr txBox="1"/>
          <p:nvPr/>
        </p:nvSpPr>
        <p:spPr>
          <a:xfrm>
            <a:off x="3335850" y="65300"/>
            <a:ext cx="3099000" cy="50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Downloaded images shown. Only organised by time!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Click Edit and select tickboxes to highlight the screenshots that are relevant.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Then click which app  you want to handle them.</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Or Share (to a cloud)..most screenshots are 0.5Mb</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i="1" lang="en-GB" sz="1500">
                <a:solidFill>
                  <a:schemeClr val="dk2"/>
                </a:solidFill>
              </a:rPr>
              <a:t>Some Microsoft apps are available because of pre-loaded MS apps and links</a:t>
            </a:r>
            <a:r>
              <a:rPr i="1" lang="en-GB" sz="1600">
                <a:solidFill>
                  <a:schemeClr val="dk2"/>
                </a:solidFill>
              </a:rPr>
              <a:t>.</a:t>
            </a:r>
            <a:endParaRPr sz="1800">
              <a:solidFill>
                <a:schemeClr val="dk2"/>
              </a:solidFill>
            </a:endParaRPr>
          </a:p>
          <a:p>
            <a:pPr indent="0" lvl="0" marL="0" rtl="0" algn="l">
              <a:spcBef>
                <a:spcPts val="0"/>
              </a:spcBef>
              <a:spcAft>
                <a:spcPts val="0"/>
              </a:spcAft>
              <a:buNone/>
            </a:pPr>
            <a:r>
              <a:rPr i="1" lang="en-GB">
                <a:solidFill>
                  <a:schemeClr val="dk2"/>
                </a:solidFill>
              </a:rPr>
              <a:t>One is MS Create PDF</a:t>
            </a:r>
            <a:endParaRPr i="1">
              <a:solidFill>
                <a:schemeClr val="dk2"/>
              </a:solidFill>
            </a:endParaRPr>
          </a:p>
        </p:txBody>
      </p:sp>
      <p:cxnSp>
        <p:nvCxnSpPr>
          <p:cNvPr id="194" name="Google Shape;194;p31"/>
          <p:cNvCxnSpPr/>
          <p:nvPr/>
        </p:nvCxnSpPr>
        <p:spPr>
          <a:xfrm flipH="1" rot="10800000">
            <a:off x="5816525" y="3518350"/>
            <a:ext cx="788100" cy="1128900"/>
          </a:xfrm>
          <a:prstGeom prst="straightConnector1">
            <a:avLst/>
          </a:prstGeom>
          <a:noFill/>
          <a:ln cap="flat" cmpd="sng" w="9525">
            <a:solidFill>
              <a:schemeClr val="dk2"/>
            </a:solidFill>
            <a:prstDash val="solid"/>
            <a:round/>
            <a:headEnd len="med" w="med" type="none"/>
            <a:tailEnd len="med" w="med" type="triangle"/>
          </a:ln>
        </p:spPr>
      </p:cxnSp>
      <p:cxnSp>
        <p:nvCxnSpPr>
          <p:cNvPr id="195" name="Google Shape;195;p31"/>
          <p:cNvCxnSpPr/>
          <p:nvPr/>
        </p:nvCxnSpPr>
        <p:spPr>
          <a:xfrm rot="10800000">
            <a:off x="2792225" y="632650"/>
            <a:ext cx="1203300" cy="521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aphicFrame>
        <p:nvGraphicFramePr>
          <p:cNvPr id="61" name="Google Shape;61;p14"/>
          <p:cNvGraphicFramePr/>
          <p:nvPr/>
        </p:nvGraphicFramePr>
        <p:xfrm>
          <a:off x="952500" y="1809750"/>
          <a:ext cx="3000000" cy="3000000"/>
        </p:xfrm>
        <a:graphic>
          <a:graphicData uri="http://schemas.openxmlformats.org/drawingml/2006/table">
            <a:tbl>
              <a:tblPr>
                <a:noFill/>
                <a:tableStyleId>{821725E3-6C2A-4876-9887-C8B1FCB5DAA1}</a:tableStyleId>
              </a:tblPr>
              <a:tblGrid>
                <a:gridCol w="1447800"/>
                <a:gridCol w="1447800"/>
                <a:gridCol w="1740175"/>
                <a:gridCol w="1935075"/>
                <a:gridCol w="2151250"/>
              </a:tblGrid>
              <a:tr h="381000">
                <a:tc>
                  <a:txBody>
                    <a:bodyPr/>
                    <a:lstStyle/>
                    <a:p>
                      <a:pPr indent="0" lvl="0" marL="0" rtl="0" algn="l">
                        <a:spcBef>
                          <a:spcPts val="0"/>
                        </a:spcBef>
                        <a:spcAft>
                          <a:spcPts val="0"/>
                        </a:spcAft>
                        <a:buNone/>
                      </a:pPr>
                      <a:r>
                        <a:t/>
                      </a:r>
                      <a:endParaRPr b="1" sz="2000" u="sng"/>
                    </a:p>
                  </a:txBody>
                  <a:tcPr marT="91425" marB="91425" marR="91425" marL="91425"/>
                </a:tc>
                <a:tc>
                  <a:txBody>
                    <a:bodyPr/>
                    <a:lstStyle/>
                    <a:p>
                      <a:pPr indent="0" lvl="0" marL="0" rtl="0" algn="l">
                        <a:spcBef>
                          <a:spcPts val="0"/>
                        </a:spcBef>
                        <a:spcAft>
                          <a:spcPts val="0"/>
                        </a:spcAft>
                        <a:buNone/>
                      </a:pPr>
                      <a:r>
                        <a:rPr b="1" lang="en-GB" sz="2000" u="sng"/>
                        <a:t>Browser</a:t>
                      </a:r>
                      <a:endParaRPr b="1" sz="2000" u="sng"/>
                    </a:p>
                  </a:txBody>
                  <a:tcPr marT="91425" marB="91425" marR="91425" marL="91425"/>
                </a:tc>
                <a:tc>
                  <a:txBody>
                    <a:bodyPr/>
                    <a:lstStyle/>
                    <a:p>
                      <a:pPr indent="0" lvl="0" marL="0" rtl="0" algn="l">
                        <a:spcBef>
                          <a:spcPts val="0"/>
                        </a:spcBef>
                        <a:spcAft>
                          <a:spcPts val="0"/>
                        </a:spcAft>
                        <a:buNone/>
                      </a:pPr>
                      <a:r>
                        <a:rPr b="1" lang="en-GB" sz="2000" u="sng"/>
                        <a:t>Cloud Storage</a:t>
                      </a:r>
                      <a:endParaRPr b="1" sz="2000" u="sng"/>
                    </a:p>
                  </a:txBody>
                  <a:tcPr marT="91425" marB="91425" marR="91425" marL="91425"/>
                </a:tc>
                <a:tc>
                  <a:txBody>
                    <a:bodyPr/>
                    <a:lstStyle/>
                    <a:p>
                      <a:pPr indent="0" lvl="0" marL="0" rtl="0" algn="l">
                        <a:spcBef>
                          <a:spcPts val="0"/>
                        </a:spcBef>
                        <a:spcAft>
                          <a:spcPts val="0"/>
                        </a:spcAft>
                        <a:buNone/>
                      </a:pPr>
                      <a:r>
                        <a:rPr b="1" lang="en-GB" sz="2000" u="sng"/>
                        <a:t>Search Engine</a:t>
                      </a:r>
                      <a:endParaRPr b="1" sz="2000" u="sng"/>
                    </a:p>
                  </a:txBody>
                  <a:tcPr marT="91425" marB="91425" marR="91425" marL="91425"/>
                </a:tc>
                <a:tc>
                  <a:txBody>
                    <a:bodyPr/>
                    <a:lstStyle/>
                    <a:p>
                      <a:pPr indent="0" lvl="0" marL="0" rtl="0" algn="l">
                        <a:spcBef>
                          <a:spcPts val="0"/>
                        </a:spcBef>
                        <a:spcAft>
                          <a:spcPts val="0"/>
                        </a:spcAft>
                        <a:buNone/>
                      </a:pPr>
                      <a:r>
                        <a:rPr b="1" lang="en-GB" sz="2000" u="sng"/>
                        <a:t>Company</a:t>
                      </a:r>
                      <a:endParaRPr b="1" sz="2000" u="sng"/>
                    </a:p>
                  </a:txBody>
                  <a:tcPr marT="91425" marB="91425" marR="91425" marL="91425"/>
                </a:tc>
              </a:tr>
              <a:tr h="381000">
                <a:tc>
                  <a:txBody>
                    <a:bodyPr/>
                    <a:lstStyle/>
                    <a:p>
                      <a:pPr indent="0" lvl="0" marL="0" rtl="0" algn="l">
                        <a:spcBef>
                          <a:spcPts val="0"/>
                        </a:spcBef>
                        <a:spcAft>
                          <a:spcPts val="0"/>
                        </a:spcAft>
                        <a:buNone/>
                      </a:pPr>
                      <a:r>
                        <a:t/>
                      </a:r>
                      <a:endParaRPr sz="2000"/>
                    </a:p>
                  </a:txBody>
                  <a:tcPr marT="91425" marB="91425" marR="91425" marL="91425"/>
                </a:tc>
                <a:tc>
                  <a:txBody>
                    <a:bodyPr/>
                    <a:lstStyle/>
                    <a:p>
                      <a:pPr indent="0" lvl="0" marL="0" rtl="0" algn="l">
                        <a:spcBef>
                          <a:spcPts val="0"/>
                        </a:spcBef>
                        <a:spcAft>
                          <a:spcPts val="0"/>
                        </a:spcAft>
                        <a:buNone/>
                      </a:pPr>
                      <a:r>
                        <a:rPr lang="en-GB" sz="2000"/>
                        <a:t>Chrome </a:t>
                      </a:r>
                      <a:endParaRPr sz="2000"/>
                    </a:p>
                  </a:txBody>
                  <a:tcPr marT="91425" marB="91425" marR="91425" marL="91425"/>
                </a:tc>
                <a:tc>
                  <a:txBody>
                    <a:bodyPr/>
                    <a:lstStyle/>
                    <a:p>
                      <a:pPr indent="0" lvl="0" marL="0" rtl="0" algn="l">
                        <a:spcBef>
                          <a:spcPts val="0"/>
                        </a:spcBef>
                        <a:spcAft>
                          <a:spcPts val="0"/>
                        </a:spcAft>
                        <a:buNone/>
                      </a:pPr>
                      <a:r>
                        <a:rPr lang="en-GB" sz="2000"/>
                        <a:t>(My) Drive</a:t>
                      </a:r>
                      <a:endParaRPr sz="2000"/>
                    </a:p>
                  </a:txBody>
                  <a:tcPr marT="91425" marB="91425" marR="91425" marL="91425"/>
                </a:tc>
                <a:tc>
                  <a:txBody>
                    <a:bodyPr/>
                    <a:lstStyle/>
                    <a:p>
                      <a:pPr indent="0" lvl="0" marL="0" rtl="0" algn="l">
                        <a:spcBef>
                          <a:spcPts val="0"/>
                        </a:spcBef>
                        <a:spcAft>
                          <a:spcPts val="0"/>
                        </a:spcAft>
                        <a:buNone/>
                      </a:pPr>
                      <a:r>
                        <a:rPr lang="en-GB" sz="2000"/>
                        <a:t>Google </a:t>
                      </a:r>
                      <a:endParaRPr sz="2000"/>
                    </a:p>
                  </a:txBody>
                  <a:tcPr marT="91425" marB="91425" marR="91425" marL="91425"/>
                </a:tc>
                <a:tc>
                  <a:txBody>
                    <a:bodyPr/>
                    <a:lstStyle/>
                    <a:p>
                      <a:pPr indent="0" lvl="0" marL="0" rtl="0" algn="l">
                        <a:spcBef>
                          <a:spcPts val="0"/>
                        </a:spcBef>
                        <a:spcAft>
                          <a:spcPts val="0"/>
                        </a:spcAft>
                        <a:buNone/>
                      </a:pPr>
                      <a:r>
                        <a:rPr lang="en-GB" sz="2000"/>
                        <a:t>Google/Alphabet</a:t>
                      </a:r>
                      <a:endParaRPr sz="2000"/>
                    </a:p>
                  </a:txBody>
                  <a:tcPr marT="91425" marB="91425" marR="91425" marL="91425"/>
                </a:tc>
              </a:tr>
              <a:tr h="381000">
                <a:tc>
                  <a:txBody>
                    <a:bodyPr/>
                    <a:lstStyle/>
                    <a:p>
                      <a:pPr indent="0" lvl="0" marL="0" rtl="0" algn="l">
                        <a:spcBef>
                          <a:spcPts val="0"/>
                        </a:spcBef>
                        <a:spcAft>
                          <a:spcPts val="0"/>
                        </a:spcAft>
                        <a:buNone/>
                      </a:pPr>
                      <a:r>
                        <a:t/>
                      </a:r>
                      <a:endParaRPr sz="2000"/>
                    </a:p>
                  </a:txBody>
                  <a:tcPr marT="91425" marB="91425" marR="91425" marL="91425"/>
                </a:tc>
                <a:tc>
                  <a:txBody>
                    <a:bodyPr/>
                    <a:lstStyle/>
                    <a:p>
                      <a:pPr indent="0" lvl="0" marL="0" rtl="0" algn="l">
                        <a:spcBef>
                          <a:spcPts val="0"/>
                        </a:spcBef>
                        <a:spcAft>
                          <a:spcPts val="0"/>
                        </a:spcAft>
                        <a:buNone/>
                      </a:pPr>
                      <a:r>
                        <a:rPr lang="en-GB" sz="2000"/>
                        <a:t>Edge</a:t>
                      </a:r>
                      <a:endParaRPr sz="2000"/>
                    </a:p>
                  </a:txBody>
                  <a:tcPr marT="91425" marB="91425" marR="91425" marL="91425"/>
                </a:tc>
                <a:tc>
                  <a:txBody>
                    <a:bodyPr/>
                    <a:lstStyle/>
                    <a:p>
                      <a:pPr indent="0" lvl="0" marL="0" rtl="0" algn="l">
                        <a:spcBef>
                          <a:spcPts val="0"/>
                        </a:spcBef>
                        <a:spcAft>
                          <a:spcPts val="0"/>
                        </a:spcAft>
                        <a:buNone/>
                      </a:pPr>
                      <a:r>
                        <a:rPr lang="en-GB" sz="2000"/>
                        <a:t>OneDrive</a:t>
                      </a:r>
                      <a:endParaRPr sz="2000"/>
                    </a:p>
                  </a:txBody>
                  <a:tcPr marT="91425" marB="91425" marR="91425" marL="91425"/>
                </a:tc>
                <a:tc>
                  <a:txBody>
                    <a:bodyPr/>
                    <a:lstStyle/>
                    <a:p>
                      <a:pPr indent="0" lvl="0" marL="0" rtl="0" algn="l">
                        <a:spcBef>
                          <a:spcPts val="0"/>
                        </a:spcBef>
                        <a:spcAft>
                          <a:spcPts val="0"/>
                        </a:spcAft>
                        <a:buNone/>
                      </a:pPr>
                      <a:r>
                        <a:rPr lang="en-GB" sz="2000"/>
                        <a:t>Bing</a:t>
                      </a:r>
                      <a:endParaRPr sz="2000"/>
                    </a:p>
                  </a:txBody>
                  <a:tcPr marT="91425" marB="91425" marR="91425" marL="91425"/>
                </a:tc>
                <a:tc>
                  <a:txBody>
                    <a:bodyPr/>
                    <a:lstStyle/>
                    <a:p>
                      <a:pPr indent="0" lvl="0" marL="0" rtl="0" algn="l">
                        <a:spcBef>
                          <a:spcPts val="0"/>
                        </a:spcBef>
                        <a:spcAft>
                          <a:spcPts val="0"/>
                        </a:spcAft>
                        <a:buNone/>
                      </a:pPr>
                      <a:r>
                        <a:rPr lang="en-GB" sz="2000"/>
                        <a:t>Microsoft</a:t>
                      </a:r>
                      <a:endParaRPr sz="2000"/>
                    </a:p>
                  </a:txBody>
                  <a:tcPr marT="91425" marB="91425" marR="91425" marL="91425"/>
                </a:tc>
              </a:tr>
              <a:tr h="381000">
                <a:tc>
                  <a:txBody>
                    <a:bodyPr/>
                    <a:lstStyle/>
                    <a:p>
                      <a:pPr indent="0" lvl="0" marL="0" rtl="0" algn="l">
                        <a:spcBef>
                          <a:spcPts val="0"/>
                        </a:spcBef>
                        <a:spcAft>
                          <a:spcPts val="0"/>
                        </a:spcAft>
                        <a:buNone/>
                      </a:pPr>
                      <a:r>
                        <a:t/>
                      </a:r>
                      <a:endParaRPr sz="2000"/>
                    </a:p>
                  </a:txBody>
                  <a:tcPr marT="91425" marB="91425" marR="91425" marL="91425"/>
                </a:tc>
                <a:tc>
                  <a:txBody>
                    <a:bodyPr/>
                    <a:lstStyle/>
                    <a:p>
                      <a:pPr indent="0" lvl="0" marL="0" rtl="0" algn="l">
                        <a:spcBef>
                          <a:spcPts val="0"/>
                        </a:spcBef>
                        <a:spcAft>
                          <a:spcPts val="0"/>
                        </a:spcAft>
                        <a:buNone/>
                      </a:pPr>
                      <a:r>
                        <a:t/>
                      </a:r>
                      <a:endParaRPr sz="2000"/>
                    </a:p>
                  </a:txBody>
                  <a:tcPr marT="91425" marB="91425" marR="91425" marL="91425"/>
                </a:tc>
                <a:tc>
                  <a:txBody>
                    <a:bodyPr/>
                    <a:lstStyle/>
                    <a:p>
                      <a:pPr indent="0" lvl="0" marL="0" rtl="0" algn="l">
                        <a:spcBef>
                          <a:spcPts val="0"/>
                        </a:spcBef>
                        <a:spcAft>
                          <a:spcPts val="0"/>
                        </a:spcAft>
                        <a:buNone/>
                      </a:pPr>
                      <a:r>
                        <a:t/>
                      </a:r>
                      <a:endParaRPr sz="2000"/>
                    </a:p>
                  </a:txBody>
                  <a:tcPr marT="91425" marB="91425" marR="91425" marL="91425"/>
                </a:tc>
                <a:tc>
                  <a:txBody>
                    <a:bodyPr/>
                    <a:lstStyle/>
                    <a:p>
                      <a:pPr indent="0" lvl="0" marL="0" rtl="0" algn="l">
                        <a:spcBef>
                          <a:spcPts val="0"/>
                        </a:spcBef>
                        <a:spcAft>
                          <a:spcPts val="0"/>
                        </a:spcAft>
                        <a:buNone/>
                      </a:pPr>
                      <a:r>
                        <a:rPr lang="en-GB" sz="2000"/>
                        <a:t>Coming: GPT chatbot</a:t>
                      </a:r>
                      <a:endParaRPr sz="2000"/>
                    </a:p>
                  </a:txBody>
                  <a:tcPr marT="91425" marB="91425" marR="91425" marL="91425"/>
                </a:tc>
                <a:tc>
                  <a:txBody>
                    <a:bodyPr/>
                    <a:lstStyle/>
                    <a:p>
                      <a:pPr indent="0" lvl="0" marL="0" rtl="0" algn="l">
                        <a:spcBef>
                          <a:spcPts val="0"/>
                        </a:spcBef>
                        <a:spcAft>
                          <a:spcPts val="0"/>
                        </a:spcAft>
                        <a:buNone/>
                      </a:pPr>
                      <a:r>
                        <a:rPr lang="en-GB" sz="2000"/>
                        <a:t>Samsung</a:t>
                      </a:r>
                      <a:endParaRPr sz="2000"/>
                    </a:p>
                  </a:txBody>
                  <a:tcPr marT="91425" marB="91425" marR="91425" marL="91425"/>
                </a:tc>
              </a:tr>
            </a:tbl>
          </a:graphicData>
        </a:graphic>
      </p:graphicFrame>
      <p:pic>
        <p:nvPicPr>
          <p:cNvPr id="62" name="Google Shape;62;p14"/>
          <p:cNvPicPr preferRelativeResize="0"/>
          <p:nvPr/>
        </p:nvPicPr>
        <p:blipFill>
          <a:blip r:embed="rId3">
            <a:alphaModFix/>
          </a:blip>
          <a:stretch>
            <a:fillRect/>
          </a:stretch>
        </p:blipFill>
        <p:spPr>
          <a:xfrm>
            <a:off x="3505187" y="2663938"/>
            <a:ext cx="315350" cy="315350"/>
          </a:xfrm>
          <a:prstGeom prst="rect">
            <a:avLst/>
          </a:prstGeom>
          <a:noFill/>
          <a:ln>
            <a:noFill/>
          </a:ln>
        </p:spPr>
      </p:pic>
      <p:pic>
        <p:nvPicPr>
          <p:cNvPr id="63" name="Google Shape;63;p14"/>
          <p:cNvPicPr preferRelativeResize="0"/>
          <p:nvPr/>
        </p:nvPicPr>
        <p:blipFill>
          <a:blip r:embed="rId4">
            <a:alphaModFix/>
          </a:blip>
          <a:stretch>
            <a:fillRect/>
          </a:stretch>
        </p:blipFill>
        <p:spPr>
          <a:xfrm>
            <a:off x="5149400" y="2602187"/>
            <a:ext cx="438875" cy="438875"/>
          </a:xfrm>
          <a:prstGeom prst="rect">
            <a:avLst/>
          </a:prstGeom>
          <a:noFill/>
          <a:ln>
            <a:noFill/>
          </a:ln>
        </p:spPr>
      </p:pic>
      <p:pic>
        <p:nvPicPr>
          <p:cNvPr id="64" name="Google Shape;64;p14"/>
          <p:cNvPicPr preferRelativeResize="0"/>
          <p:nvPr/>
        </p:nvPicPr>
        <p:blipFill>
          <a:blip r:embed="rId5">
            <a:alphaModFix/>
          </a:blip>
          <a:stretch>
            <a:fillRect/>
          </a:stretch>
        </p:blipFill>
        <p:spPr>
          <a:xfrm>
            <a:off x="3477625" y="3138600"/>
            <a:ext cx="370475" cy="370475"/>
          </a:xfrm>
          <a:prstGeom prst="rect">
            <a:avLst/>
          </a:prstGeom>
          <a:noFill/>
          <a:ln>
            <a:noFill/>
          </a:ln>
        </p:spPr>
      </p:pic>
      <p:pic>
        <p:nvPicPr>
          <p:cNvPr id="65" name="Google Shape;65;p14"/>
          <p:cNvPicPr preferRelativeResize="0"/>
          <p:nvPr/>
        </p:nvPicPr>
        <p:blipFill>
          <a:blip r:embed="rId6">
            <a:alphaModFix/>
          </a:blip>
          <a:stretch>
            <a:fillRect/>
          </a:stretch>
        </p:blipFill>
        <p:spPr>
          <a:xfrm>
            <a:off x="1474825" y="3104400"/>
            <a:ext cx="438875" cy="438875"/>
          </a:xfrm>
          <a:prstGeom prst="rect">
            <a:avLst/>
          </a:prstGeom>
          <a:noFill/>
          <a:ln>
            <a:noFill/>
          </a:ln>
        </p:spPr>
      </p:pic>
      <p:pic>
        <p:nvPicPr>
          <p:cNvPr id="66" name="Google Shape;66;p14"/>
          <p:cNvPicPr preferRelativeResize="0"/>
          <p:nvPr/>
        </p:nvPicPr>
        <p:blipFill>
          <a:blip r:embed="rId7">
            <a:alphaModFix/>
          </a:blip>
          <a:stretch>
            <a:fillRect/>
          </a:stretch>
        </p:blipFill>
        <p:spPr>
          <a:xfrm>
            <a:off x="5149400" y="3138600"/>
            <a:ext cx="438875" cy="438875"/>
          </a:xfrm>
          <a:prstGeom prst="rect">
            <a:avLst/>
          </a:prstGeom>
          <a:noFill/>
          <a:ln>
            <a:noFill/>
          </a:ln>
        </p:spPr>
      </p:pic>
      <p:pic>
        <p:nvPicPr>
          <p:cNvPr id="67" name="Google Shape;67;p14"/>
          <p:cNvPicPr preferRelativeResize="0"/>
          <p:nvPr/>
        </p:nvPicPr>
        <p:blipFill>
          <a:blip r:embed="rId8">
            <a:alphaModFix/>
          </a:blip>
          <a:stretch>
            <a:fillRect/>
          </a:stretch>
        </p:blipFill>
        <p:spPr>
          <a:xfrm>
            <a:off x="3317534" y="3668372"/>
            <a:ext cx="438875" cy="438887"/>
          </a:xfrm>
          <a:prstGeom prst="rect">
            <a:avLst/>
          </a:prstGeom>
          <a:noFill/>
          <a:ln>
            <a:noFill/>
          </a:ln>
        </p:spPr>
      </p:pic>
      <p:pic>
        <p:nvPicPr>
          <p:cNvPr id="68" name="Google Shape;68;p14"/>
          <p:cNvPicPr preferRelativeResize="0"/>
          <p:nvPr/>
        </p:nvPicPr>
        <p:blipFill>
          <a:blip r:embed="rId9">
            <a:alphaModFix/>
          </a:blip>
          <a:stretch>
            <a:fillRect/>
          </a:stretch>
        </p:blipFill>
        <p:spPr>
          <a:xfrm>
            <a:off x="5149375" y="3675025"/>
            <a:ext cx="438875" cy="438875"/>
          </a:xfrm>
          <a:prstGeom prst="rect">
            <a:avLst/>
          </a:prstGeom>
          <a:noFill/>
          <a:ln>
            <a:noFill/>
          </a:ln>
        </p:spPr>
      </p:pic>
      <p:sp>
        <p:nvSpPr>
          <p:cNvPr id="69" name="Google Shape;69;p14"/>
          <p:cNvSpPr txBox="1"/>
          <p:nvPr/>
        </p:nvSpPr>
        <p:spPr>
          <a:xfrm>
            <a:off x="245925" y="480775"/>
            <a:ext cx="9296100" cy="11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               </a:t>
            </a:r>
            <a:r>
              <a:rPr lang="en-GB" sz="1800">
                <a:solidFill>
                  <a:schemeClr val="dk2"/>
                </a:solidFill>
              </a:rPr>
              <a:t>  If you principally use a mobile and tablet- </a:t>
            </a:r>
            <a:r>
              <a:rPr b="1" i="1" lang="en-GB" sz="1800">
                <a:solidFill>
                  <a:schemeClr val="dk2"/>
                </a:solidFill>
              </a:rPr>
              <a:t>choose your Cloud</a:t>
            </a:r>
            <a:r>
              <a:rPr lang="en-GB" sz="1800">
                <a:solidFill>
                  <a:schemeClr val="dk2"/>
                </a:solidFill>
              </a:rPr>
              <a:t> for compatibility with your </a:t>
            </a:r>
            <a:endParaRPr sz="1800">
              <a:solidFill>
                <a:schemeClr val="dk2"/>
              </a:solidFill>
            </a:endParaRPr>
          </a:p>
          <a:p>
            <a:pPr indent="0" lvl="0" marL="0" rtl="0" algn="l">
              <a:spcBef>
                <a:spcPts val="0"/>
              </a:spcBef>
              <a:spcAft>
                <a:spcPts val="0"/>
              </a:spcAft>
              <a:buNone/>
            </a:pPr>
            <a:r>
              <a:rPr lang="en-GB" sz="1800">
                <a:solidFill>
                  <a:schemeClr val="dk2"/>
                </a:solidFill>
              </a:rPr>
              <a:t>                    devices and email addresses!</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70" name="Google Shape;70;p14"/>
          <p:cNvSpPr txBox="1"/>
          <p:nvPr/>
        </p:nvSpPr>
        <p:spPr>
          <a:xfrm>
            <a:off x="1474825" y="4617250"/>
            <a:ext cx="85221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Transfers from one to another usually involve a download and an upload </a:t>
            </a:r>
            <a:endParaRPr sz="1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nvSpPr>
        <p:spPr>
          <a:xfrm>
            <a:off x="669925" y="264150"/>
            <a:ext cx="7322100" cy="28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OK, these slides (apart from the “flowchart” one) were prepared on a laptop using the more sophisticated Google Slides app.  But the tablet/phone app would get you there…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If you’re amongst friends, the odd bodge really doesn’t matter and you are communicating what you have learnt or experienced about a subject that interests you all..</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2966982" cy="4838700"/>
          </a:xfrm>
          <a:prstGeom prst="rect">
            <a:avLst/>
          </a:prstGeom>
          <a:noFill/>
          <a:ln>
            <a:noFill/>
          </a:ln>
        </p:spPr>
      </p:pic>
      <p:pic>
        <p:nvPicPr>
          <p:cNvPr id="76" name="Google Shape;76;p15"/>
          <p:cNvPicPr preferRelativeResize="0"/>
          <p:nvPr/>
        </p:nvPicPr>
        <p:blipFill>
          <a:blip r:embed="rId4">
            <a:alphaModFix/>
          </a:blip>
          <a:stretch>
            <a:fillRect/>
          </a:stretch>
        </p:blipFill>
        <p:spPr>
          <a:xfrm>
            <a:off x="6679632" y="78325"/>
            <a:ext cx="2232702" cy="4838702"/>
          </a:xfrm>
          <a:prstGeom prst="rect">
            <a:avLst/>
          </a:prstGeom>
          <a:noFill/>
          <a:ln>
            <a:noFill/>
          </a:ln>
        </p:spPr>
      </p:pic>
      <p:sp>
        <p:nvSpPr>
          <p:cNvPr id="77" name="Google Shape;77;p15"/>
          <p:cNvSpPr txBox="1"/>
          <p:nvPr/>
        </p:nvSpPr>
        <p:spPr>
          <a:xfrm>
            <a:off x="3611025" y="268825"/>
            <a:ext cx="2667000" cy="8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Samsung apps</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cxnSp>
        <p:nvCxnSpPr>
          <p:cNvPr id="78" name="Google Shape;78;p15"/>
          <p:cNvCxnSpPr/>
          <p:nvPr/>
        </p:nvCxnSpPr>
        <p:spPr>
          <a:xfrm flipH="1">
            <a:off x="3356900" y="893225"/>
            <a:ext cx="592800" cy="137700"/>
          </a:xfrm>
          <a:prstGeom prst="straightConnector1">
            <a:avLst/>
          </a:prstGeom>
          <a:noFill/>
          <a:ln cap="flat" cmpd="sng" w="9525">
            <a:solidFill>
              <a:schemeClr val="dk2"/>
            </a:solidFill>
            <a:prstDash val="solid"/>
            <a:round/>
            <a:headEnd len="med" w="med" type="none"/>
            <a:tailEnd len="med" w="med" type="triangle"/>
          </a:ln>
        </p:spPr>
      </p:cxnSp>
      <p:sp>
        <p:nvSpPr>
          <p:cNvPr id="79" name="Google Shape;79;p15"/>
          <p:cNvSpPr txBox="1"/>
          <p:nvPr/>
        </p:nvSpPr>
        <p:spPr>
          <a:xfrm>
            <a:off x="3748625" y="1623475"/>
            <a:ext cx="2709300" cy="23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Google generic apps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Most have the red/blue/green/yellow designs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cxnSp>
        <p:nvCxnSpPr>
          <p:cNvPr id="80" name="Google Shape;80;p15"/>
          <p:cNvCxnSpPr/>
          <p:nvPr/>
        </p:nvCxnSpPr>
        <p:spPr>
          <a:xfrm>
            <a:off x="4002625" y="3549650"/>
            <a:ext cx="1820400" cy="116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912275" y="268825"/>
            <a:ext cx="7694100" cy="549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u="sng">
                <a:solidFill>
                  <a:schemeClr val="dk2"/>
                </a:solidFill>
              </a:rPr>
              <a:t>Why does it matter which Photos apps (and associated sync’ed cloud) I use?</a:t>
            </a:r>
            <a:endParaRPr sz="1900" u="sng">
              <a:solidFill>
                <a:schemeClr val="dk2"/>
              </a:solidFill>
            </a:endParaRPr>
          </a:p>
          <a:p>
            <a:pPr indent="0" lvl="0" marL="0" rtl="0" algn="l">
              <a:spcBef>
                <a:spcPts val="0"/>
              </a:spcBef>
              <a:spcAft>
                <a:spcPts val="0"/>
              </a:spcAft>
              <a:buNone/>
            </a:pPr>
            <a:r>
              <a:t/>
            </a:r>
            <a:endParaRPr sz="1900" u="sng">
              <a:solidFill>
                <a:schemeClr val="dk2"/>
              </a:solidFill>
            </a:endParaRPr>
          </a:p>
          <a:p>
            <a:pPr indent="0" lvl="0" marL="0" rtl="0" algn="l">
              <a:spcBef>
                <a:spcPts val="0"/>
              </a:spcBef>
              <a:spcAft>
                <a:spcPts val="0"/>
              </a:spcAft>
              <a:buNone/>
            </a:pPr>
            <a:r>
              <a:rPr lang="en-GB" sz="1800">
                <a:solidFill>
                  <a:schemeClr val="dk2"/>
                </a:solidFill>
              </a:rPr>
              <a:t>By far the easiest and quickest way of transferring images/docs/text from a phone to a device (tablet or computer) is via their shared cloud.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If your devices are disparate (eg i-Pad and android phone), then, often, another way must be found.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i-Cloud is exclusive to itself, (but there is now access to i-Cloud from a Windows app) </a:t>
            </a:r>
            <a:endParaRPr sz="1800">
              <a:solidFill>
                <a:schemeClr val="dk2"/>
              </a:solidFill>
            </a:endParaRPr>
          </a:p>
          <a:p>
            <a:pPr indent="0" lvl="0" marL="0" rtl="0" algn="l">
              <a:spcBef>
                <a:spcPts val="0"/>
              </a:spcBef>
              <a:spcAft>
                <a:spcPts val="0"/>
              </a:spcAft>
              <a:buNone/>
            </a:pPr>
            <a:r>
              <a:rPr lang="en-GB" sz="1800">
                <a:solidFill>
                  <a:schemeClr val="dk2"/>
                </a:solidFill>
              </a:rPr>
              <a:t>Windows cloud (One Drive) and apps will occasionally “talk” to Samsung cloud/apps</a:t>
            </a:r>
            <a:endParaRPr sz="1800">
              <a:solidFill>
                <a:schemeClr val="dk2"/>
              </a:solidFill>
            </a:endParaRPr>
          </a:p>
          <a:p>
            <a:pPr indent="0" lvl="0" marL="0" rtl="0" algn="l">
              <a:spcBef>
                <a:spcPts val="0"/>
              </a:spcBef>
              <a:spcAft>
                <a:spcPts val="0"/>
              </a:spcAft>
              <a:buNone/>
            </a:pPr>
            <a:r>
              <a:rPr lang="en-GB" sz="1800">
                <a:solidFill>
                  <a:schemeClr val="dk2"/>
                </a:solidFill>
              </a:rPr>
              <a:t>Google/Chrome cloud (Drive) will occasionally talk to Samsung cloud/apps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Windows/Apple  </a:t>
            </a:r>
            <a:r>
              <a:rPr b="1" i="1" lang="en-GB" sz="1800">
                <a:solidFill>
                  <a:schemeClr val="dk2"/>
                </a:solidFill>
              </a:rPr>
              <a:t>won’t </a:t>
            </a:r>
            <a:r>
              <a:rPr lang="en-GB" sz="1800">
                <a:solidFill>
                  <a:schemeClr val="dk2"/>
                </a:solidFill>
              </a:rPr>
              <a:t>t</a:t>
            </a:r>
            <a:r>
              <a:rPr lang="en-GB" sz="1800">
                <a:solidFill>
                  <a:schemeClr val="dk2"/>
                </a:solidFill>
              </a:rPr>
              <a:t>alk to  Google/Chrome (either apps or cloud)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nvSpPr>
        <p:spPr>
          <a:xfrm>
            <a:off x="2023525" y="226475"/>
            <a:ext cx="4688400" cy="8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900" u="sng">
                <a:solidFill>
                  <a:schemeClr val="dk2"/>
                </a:solidFill>
              </a:rPr>
              <a:t>Solutions for disparate devices</a:t>
            </a:r>
            <a:endParaRPr sz="1900" u="sng">
              <a:solidFill>
                <a:schemeClr val="dk2"/>
              </a:solidFill>
            </a:endParaRPr>
          </a:p>
          <a:p>
            <a:pPr indent="-349250" lvl="0" marL="457200" rtl="0" algn="ctr">
              <a:spcBef>
                <a:spcPts val="0"/>
              </a:spcBef>
              <a:spcAft>
                <a:spcPts val="0"/>
              </a:spcAft>
              <a:buClr>
                <a:schemeClr val="dk2"/>
              </a:buClr>
              <a:buSzPts val="1900"/>
              <a:buAutoNum type="arabicParenR"/>
            </a:pPr>
            <a:r>
              <a:rPr lang="en-GB" sz="1900" u="sng">
                <a:solidFill>
                  <a:schemeClr val="dk2"/>
                </a:solidFill>
              </a:rPr>
              <a:t>Direct transfer</a:t>
            </a:r>
            <a:endParaRPr sz="1900" u="sng">
              <a:solidFill>
                <a:schemeClr val="dk2"/>
              </a:solidFill>
            </a:endParaRPr>
          </a:p>
          <a:p>
            <a:pPr indent="0" lvl="0" marL="0" rtl="0" algn="ctr">
              <a:spcBef>
                <a:spcPts val="0"/>
              </a:spcBef>
              <a:spcAft>
                <a:spcPts val="0"/>
              </a:spcAft>
              <a:buNone/>
            </a:pPr>
            <a:r>
              <a:t/>
            </a:r>
            <a:endParaRPr sz="1900" u="sng">
              <a:solidFill>
                <a:schemeClr val="dk2"/>
              </a:solidFill>
            </a:endParaRPr>
          </a:p>
          <a:p>
            <a:pPr indent="0" lvl="0" marL="0" rtl="0" algn="ctr">
              <a:spcBef>
                <a:spcPts val="0"/>
              </a:spcBef>
              <a:spcAft>
                <a:spcPts val="0"/>
              </a:spcAft>
              <a:buNone/>
            </a:pPr>
            <a:r>
              <a:t/>
            </a:r>
            <a:endParaRPr sz="1900" u="sng">
              <a:solidFill>
                <a:schemeClr val="dk2"/>
              </a:solidFill>
            </a:endParaRPr>
          </a:p>
        </p:txBody>
      </p:sp>
      <p:sp>
        <p:nvSpPr>
          <p:cNvPr id="91" name="Google Shape;91;p17"/>
          <p:cNvSpPr txBox="1"/>
          <p:nvPr/>
        </p:nvSpPr>
        <p:spPr>
          <a:xfrm>
            <a:off x="3589875" y="1020225"/>
            <a:ext cx="5397600" cy="24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Directly access the folder in your phone for images. (DCIM)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 tablet file explorer app needs to be instructed to look for hidden files.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92" name="Google Shape;92;p17"/>
          <p:cNvPicPr preferRelativeResize="0"/>
          <p:nvPr/>
        </p:nvPicPr>
        <p:blipFill>
          <a:blip r:embed="rId3">
            <a:alphaModFix/>
          </a:blip>
          <a:stretch>
            <a:fillRect/>
          </a:stretch>
        </p:blipFill>
        <p:spPr>
          <a:xfrm>
            <a:off x="152400" y="855250"/>
            <a:ext cx="2771775"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nvSpPr>
        <p:spPr>
          <a:xfrm>
            <a:off x="2425700" y="416975"/>
            <a:ext cx="4698900" cy="315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900" u="sng">
                <a:solidFill>
                  <a:schemeClr val="dk2"/>
                </a:solidFill>
              </a:rPr>
              <a:t>Solutions for disparate devices</a:t>
            </a:r>
            <a:endParaRPr sz="1900" u="sng">
              <a:solidFill>
                <a:schemeClr val="dk2"/>
              </a:solidFill>
            </a:endParaRPr>
          </a:p>
          <a:p>
            <a:pPr indent="0" lvl="0" marL="0" rtl="0" algn="ctr">
              <a:spcBef>
                <a:spcPts val="0"/>
              </a:spcBef>
              <a:spcAft>
                <a:spcPts val="0"/>
              </a:spcAft>
              <a:buNone/>
            </a:pPr>
            <a:r>
              <a:rPr lang="en-GB" sz="1900" u="sng">
                <a:solidFill>
                  <a:schemeClr val="dk2"/>
                </a:solidFill>
              </a:rPr>
              <a:t>2) Find and share a “neutral” cloud</a:t>
            </a:r>
            <a:endParaRPr sz="1900" u="sng">
              <a:solidFill>
                <a:schemeClr val="dk2"/>
              </a:solidFill>
            </a:endParaRPr>
          </a:p>
          <a:p>
            <a:pPr indent="0" lvl="0" marL="0" rtl="0" algn="ctr">
              <a:spcBef>
                <a:spcPts val="0"/>
              </a:spcBef>
              <a:spcAft>
                <a:spcPts val="0"/>
              </a:spcAft>
              <a:buClr>
                <a:schemeClr val="dk1"/>
              </a:buClr>
              <a:buSzPts val="1100"/>
              <a:buFont typeface="Arial"/>
              <a:buNone/>
            </a:pPr>
            <a:r>
              <a:t/>
            </a:r>
            <a:endParaRPr sz="1900" u="sng">
              <a:solidFill>
                <a:schemeClr val="dk2"/>
              </a:solidFill>
            </a:endParaRPr>
          </a:p>
          <a:p>
            <a:pPr indent="0" lvl="0" marL="0" rtl="0" algn="l">
              <a:spcBef>
                <a:spcPts val="0"/>
              </a:spcBef>
              <a:spcAft>
                <a:spcPts val="0"/>
              </a:spcAft>
              <a:buNone/>
            </a:pPr>
            <a:r>
              <a:rPr lang="en-GB" sz="1900">
                <a:solidFill>
                  <a:schemeClr val="dk2"/>
                </a:solidFill>
              </a:rPr>
              <a:t>                  Dropbox  (free for low usage)</a:t>
            </a:r>
            <a:endParaRPr sz="1900">
              <a:solidFill>
                <a:schemeClr val="dk2"/>
              </a:solidFill>
            </a:endParaRPr>
          </a:p>
          <a:p>
            <a:pPr indent="0" lvl="0" marL="0" rtl="0" algn="l">
              <a:spcBef>
                <a:spcPts val="0"/>
              </a:spcBef>
              <a:spcAft>
                <a:spcPts val="0"/>
              </a:spcAft>
              <a:buNone/>
            </a:pPr>
            <a:r>
              <a:t/>
            </a:r>
            <a:endParaRPr sz="1900">
              <a:solidFill>
                <a:schemeClr val="dk2"/>
              </a:solidFill>
            </a:endParaRPr>
          </a:p>
          <a:p>
            <a:pPr indent="0" lvl="0" marL="0" rtl="0" algn="l">
              <a:spcBef>
                <a:spcPts val="0"/>
              </a:spcBef>
              <a:spcAft>
                <a:spcPts val="0"/>
              </a:spcAft>
              <a:buNone/>
            </a:pPr>
            <a:r>
              <a:t/>
            </a:r>
            <a:endParaRPr sz="1900">
              <a:solidFill>
                <a:schemeClr val="dk2"/>
              </a:solidFill>
            </a:endParaRPr>
          </a:p>
          <a:p>
            <a:pPr indent="0" lvl="0" marL="0" rtl="0" algn="l">
              <a:spcBef>
                <a:spcPts val="0"/>
              </a:spcBef>
              <a:spcAft>
                <a:spcPts val="0"/>
              </a:spcAft>
              <a:buNone/>
            </a:pPr>
            <a:r>
              <a:t/>
            </a:r>
            <a:endParaRPr sz="1900">
              <a:solidFill>
                <a:schemeClr val="dk2"/>
              </a:solidFill>
            </a:endParaRPr>
          </a:p>
          <a:p>
            <a:pPr indent="0" lvl="0" marL="0" rtl="0" algn="l">
              <a:spcBef>
                <a:spcPts val="0"/>
              </a:spcBef>
              <a:spcAft>
                <a:spcPts val="0"/>
              </a:spcAft>
              <a:buNone/>
            </a:pPr>
            <a:r>
              <a:rPr lang="en-GB" sz="1900">
                <a:solidFill>
                  <a:schemeClr val="dk2"/>
                </a:solidFill>
              </a:rPr>
              <a:t>There are other, subscription based clouds</a:t>
            </a:r>
            <a:endParaRPr sz="19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98" name="Google Shape;98;p18"/>
          <p:cNvPicPr preferRelativeResize="0"/>
          <p:nvPr/>
        </p:nvPicPr>
        <p:blipFill>
          <a:blip r:embed="rId3">
            <a:alphaModFix/>
          </a:blip>
          <a:stretch>
            <a:fillRect/>
          </a:stretch>
        </p:blipFill>
        <p:spPr>
          <a:xfrm>
            <a:off x="2425700" y="1369475"/>
            <a:ext cx="910325" cy="84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nvSpPr>
        <p:spPr>
          <a:xfrm>
            <a:off x="975775" y="247650"/>
            <a:ext cx="7408500" cy="6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900" u="sng">
                <a:solidFill>
                  <a:schemeClr val="dk2"/>
                </a:solidFill>
              </a:rPr>
              <a:t>Solutions for disparate devices</a:t>
            </a:r>
            <a:endParaRPr sz="1900" u="sng">
              <a:solidFill>
                <a:schemeClr val="dk2"/>
              </a:solidFill>
            </a:endParaRPr>
          </a:p>
          <a:p>
            <a:pPr indent="0" lvl="0" marL="0" rtl="0" algn="ctr">
              <a:spcBef>
                <a:spcPts val="0"/>
              </a:spcBef>
              <a:spcAft>
                <a:spcPts val="0"/>
              </a:spcAft>
              <a:buNone/>
            </a:pPr>
            <a:r>
              <a:rPr lang="en-GB" sz="1900" u="sng">
                <a:solidFill>
                  <a:schemeClr val="dk2"/>
                </a:solidFill>
              </a:rPr>
              <a:t>3) MS “Drop” app</a:t>
            </a:r>
            <a:endParaRPr sz="1900" u="sng">
              <a:solidFill>
                <a:schemeClr val="dk2"/>
              </a:solidFill>
            </a:endParaRPr>
          </a:p>
          <a:p>
            <a:pPr indent="0" lvl="0" marL="0" rtl="0" algn="l">
              <a:spcBef>
                <a:spcPts val="0"/>
              </a:spcBef>
              <a:spcAft>
                <a:spcPts val="0"/>
              </a:spcAft>
              <a:buNone/>
            </a:pPr>
            <a:r>
              <a:rPr lang="en-GB" sz="1700" u="sng">
                <a:solidFill>
                  <a:schemeClr val="dk2"/>
                </a:solidFill>
              </a:rPr>
              <a:t>(</a:t>
            </a:r>
            <a:r>
              <a:rPr lang="en-GB" sz="1700">
                <a:solidFill>
                  <a:schemeClr val="dk2"/>
                </a:solidFill>
              </a:rPr>
              <a:t>These will use the host cloud that allows small file transfers from rival clouds and  demand that “their” browser is installed:</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Clr>
                <a:schemeClr val="dk1"/>
              </a:buClr>
              <a:buSzPts val="1100"/>
              <a:buFont typeface="Arial"/>
              <a:buNone/>
            </a:pPr>
            <a:r>
              <a:t/>
            </a:r>
            <a:endParaRPr sz="17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04" name="Google Shape;104;p19"/>
          <p:cNvPicPr preferRelativeResize="0"/>
          <p:nvPr/>
        </p:nvPicPr>
        <p:blipFill>
          <a:blip r:embed="rId3">
            <a:alphaModFix/>
          </a:blip>
          <a:stretch>
            <a:fillRect/>
          </a:stretch>
        </p:blipFill>
        <p:spPr>
          <a:xfrm>
            <a:off x="1147225" y="1559975"/>
            <a:ext cx="2865975" cy="4214275"/>
          </a:xfrm>
          <a:prstGeom prst="rect">
            <a:avLst/>
          </a:prstGeom>
          <a:noFill/>
          <a:ln>
            <a:noFill/>
          </a:ln>
        </p:spPr>
      </p:pic>
      <p:cxnSp>
        <p:nvCxnSpPr>
          <p:cNvPr id="105" name="Google Shape;105;p19"/>
          <p:cNvCxnSpPr/>
          <p:nvPr/>
        </p:nvCxnSpPr>
        <p:spPr>
          <a:xfrm flipH="1">
            <a:off x="4108350" y="2279650"/>
            <a:ext cx="328200" cy="232800"/>
          </a:xfrm>
          <a:prstGeom prst="straightConnector1">
            <a:avLst/>
          </a:prstGeom>
          <a:noFill/>
          <a:ln cap="flat" cmpd="sng" w="9525">
            <a:solidFill>
              <a:schemeClr val="dk2"/>
            </a:solidFill>
            <a:prstDash val="solid"/>
            <a:round/>
            <a:headEnd len="med" w="med" type="none"/>
            <a:tailEnd len="med" w="med" type="triangle"/>
          </a:ln>
        </p:spPr>
      </p:cxnSp>
      <p:sp>
        <p:nvSpPr>
          <p:cNvPr id="106" name="Google Shape;106;p19"/>
          <p:cNvSpPr txBox="1"/>
          <p:nvPr/>
        </p:nvSpPr>
        <p:spPr>
          <a:xfrm>
            <a:off x="5336125" y="1951575"/>
            <a:ext cx="3471300" cy="23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MS Drop is part of Edge browser.  A side panel opens showing the transferred file.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You may be </a:t>
            </a:r>
            <a:r>
              <a:rPr b="1" i="1" lang="en-GB" sz="1800">
                <a:solidFill>
                  <a:schemeClr val="dk2"/>
                </a:solidFill>
              </a:rPr>
              <a:t>compelled to make Edge the default browser</a:t>
            </a:r>
            <a:r>
              <a:rPr lang="en-GB" sz="1800">
                <a:solidFill>
                  <a:schemeClr val="dk2"/>
                </a:solidFill>
              </a:rPr>
              <a:t> on both devices ie phone and tablet.</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152400" y="152400"/>
            <a:ext cx="2143125" cy="2143125"/>
          </a:xfrm>
          <a:prstGeom prst="rect">
            <a:avLst/>
          </a:prstGeom>
          <a:noFill/>
          <a:ln>
            <a:noFill/>
          </a:ln>
        </p:spPr>
      </p:pic>
      <p:pic>
        <p:nvPicPr>
          <p:cNvPr id="112" name="Google Shape;112;p20"/>
          <p:cNvPicPr preferRelativeResize="0"/>
          <p:nvPr/>
        </p:nvPicPr>
        <p:blipFill>
          <a:blip r:embed="rId4">
            <a:alphaModFix/>
          </a:blip>
          <a:stretch>
            <a:fillRect/>
          </a:stretch>
        </p:blipFill>
        <p:spPr>
          <a:xfrm>
            <a:off x="5039150" y="45900"/>
            <a:ext cx="2821999" cy="5143501"/>
          </a:xfrm>
          <a:prstGeom prst="rect">
            <a:avLst/>
          </a:prstGeom>
          <a:noFill/>
          <a:ln>
            <a:noFill/>
          </a:ln>
        </p:spPr>
      </p:pic>
      <p:sp>
        <p:nvSpPr>
          <p:cNvPr id="113" name="Google Shape;113;p20"/>
          <p:cNvSpPr txBox="1"/>
          <p:nvPr/>
        </p:nvSpPr>
        <p:spPr>
          <a:xfrm>
            <a:off x="747575" y="2379000"/>
            <a:ext cx="4185000" cy="26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Link to Windows </a:t>
            </a:r>
            <a:r>
              <a:rPr lang="en-GB" sz="1800">
                <a:solidFill>
                  <a:schemeClr val="dk2"/>
                </a:solidFill>
              </a:rPr>
              <a:t>app, on certain smartphones (Samsung + 2 others), will enable you to view your mobile and use all its apps, directly on your MS laptop.  (It is “Cloud to Cloud” communication)</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14" name="Google Shape;114;p20"/>
          <p:cNvSpPr txBox="1"/>
          <p:nvPr/>
        </p:nvSpPr>
        <p:spPr>
          <a:xfrm>
            <a:off x="342825" y="45900"/>
            <a:ext cx="38763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For those of us who like laptops..</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nvSpPr>
        <p:spPr>
          <a:xfrm>
            <a:off x="974800" y="1439100"/>
            <a:ext cx="7008000" cy="3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Breaking News</a:t>
            </a:r>
            <a:r>
              <a:rPr lang="en-GB" sz="1800">
                <a:solidFill>
                  <a:schemeClr val="dk2"/>
                </a:solidFill>
              </a:rPr>
              <a:t>: MS Phone Link app on your laptop (which pairs with Link to Windows app on your mobile - see previous slide) is now known as “Cross Device Experience Host” app &amp; has advanced.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I can now click-and-drag photos, screenshots </a:t>
            </a:r>
            <a:r>
              <a:rPr i="1" lang="en-GB" sz="1800">
                <a:solidFill>
                  <a:schemeClr val="dk2"/>
                </a:solidFill>
              </a:rPr>
              <a:t>via the Settings route</a:t>
            </a:r>
            <a:r>
              <a:rPr lang="en-GB" sz="1800">
                <a:solidFill>
                  <a:schemeClr val="dk2"/>
                </a:solidFill>
              </a:rPr>
              <a:t> ( ie Downloaded images)  to my laptop’s Home (File Explorer) ie transfer the files without the usual download/upload.  None of the Google apps (ie Files or Photos) will cross transfer to Windows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t>
            </a:r>
            <a:r>
              <a:rPr lang="en-GB" sz="1600">
                <a:solidFill>
                  <a:schemeClr val="dk2"/>
                </a:solidFill>
              </a:rPr>
              <a:t>Likely that the Samsung software for viewing files on my phone (ie the Settings app) is more compatible with MS.)</a:t>
            </a:r>
            <a:endParaRPr sz="16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20" name="Google Shape;120;p21"/>
          <p:cNvSpPr txBox="1"/>
          <p:nvPr/>
        </p:nvSpPr>
        <p:spPr>
          <a:xfrm>
            <a:off x="0" y="0"/>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rPr>
              <a:t>For those of us who like laptops..  continued</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