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1545D7-C33E-4068-AEED-8153488E8A25}">
  <a:tblStyle styleId="{271545D7-C33E-4068-AEED-8153488E8A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101b1f71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101b1f71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b0e4b5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1b0e4b5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12b63e6f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12b63e6f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12b63e6f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12b63e6f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12b63e6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12b63e6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16ecc32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16ecc32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101b1f7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101b1f7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242422d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242422d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07c007b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07c007b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101b1f7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101b1f7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12b63e6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12b63e6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12b63e6f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12b63e6f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12b63e6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12b63e6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350" y="883400"/>
            <a:ext cx="4606426" cy="30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74375" y="4360250"/>
            <a:ext cx="79314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Doomsday holiday spoilers:  Debit card lost or pinched….. Mobile phone lost or pinched… or both!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75" y="-139200"/>
            <a:ext cx="3793176" cy="34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300" y="-103900"/>
            <a:ext cx="2768800" cy="52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-103900"/>
            <a:ext cx="3095250" cy="524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-1701750" y="140175"/>
            <a:ext cx="1737900" cy="2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find the location settings in Settings/Location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4959375" y="2557525"/>
            <a:ext cx="27687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The</a:t>
            </a:r>
            <a:r>
              <a:rPr lang="en-GB">
                <a:solidFill>
                  <a:schemeClr val="lt2"/>
                </a:solidFill>
              </a:rPr>
              <a:t>These 2 settings will enable “Find my Device” to use the last location the phone was powered up, if it is now off.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2306050" y="2654550"/>
            <a:ext cx="2091000" cy="15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2306050" y="3029575"/>
            <a:ext cx="2091000" cy="15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0" y="223000"/>
            <a:ext cx="84873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lot of conditions (see previous slide) mean that it may not be possible to </a:t>
            </a:r>
            <a:r>
              <a:rPr i="1" lang="en-GB" sz="1600"/>
              <a:t>lock and erase </a:t>
            </a:r>
            <a:r>
              <a:rPr lang="en-GB"/>
              <a:t>your phone remotely, even if you can find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least </a:t>
            </a:r>
            <a:r>
              <a:rPr i="1" lang="en-GB" sz="1600"/>
              <a:t>you can log out</a:t>
            </a:r>
            <a:r>
              <a:rPr lang="en-GB"/>
              <a:t> of your Google account remotely - denying access to email, contacts, any Drive files but not downloaded data or App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need to log into your Google account on another device, with the usual 2-factor authentication, </a:t>
            </a:r>
            <a:r>
              <a:rPr lang="en-GB">
                <a:highlight>
                  <a:srgbClr val="D5A6BD"/>
                </a:highlight>
              </a:rPr>
              <a:t>which is usually a text to your phone!!</a:t>
            </a:r>
            <a:endParaRPr>
              <a:highlight>
                <a:srgbClr val="D5A6B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5A6B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5A6B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00" y="347525"/>
            <a:ext cx="669721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758925" y="4074600"/>
            <a:ext cx="43488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 up codes get round the need for your 2nd verification to be a phone or an email address!   Print some off before holiday.</a:t>
            </a:r>
            <a:endParaRPr/>
          </a:p>
        </p:txBody>
      </p:sp>
      <p:cxnSp>
        <p:nvCxnSpPr>
          <p:cNvPr id="141" name="Google Shape;141;p24"/>
          <p:cNvCxnSpPr/>
          <p:nvPr/>
        </p:nvCxnSpPr>
        <p:spPr>
          <a:xfrm flipH="1">
            <a:off x="3957125" y="4448475"/>
            <a:ext cx="931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4"/>
          <p:cNvSpPr txBox="1"/>
          <p:nvPr/>
        </p:nvSpPr>
        <p:spPr>
          <a:xfrm>
            <a:off x="250800" y="80475"/>
            <a:ext cx="88932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Logging into your Google account to freeze it when you have lost your phone…….</a:t>
            </a:r>
            <a:endParaRPr u="sng"/>
          </a:p>
        </p:txBody>
      </p:sp>
      <p:sp>
        <p:nvSpPr>
          <p:cNvPr id="143" name="Google Shape;143;p24"/>
          <p:cNvSpPr/>
          <p:nvPr/>
        </p:nvSpPr>
        <p:spPr>
          <a:xfrm>
            <a:off x="7220175" y="347525"/>
            <a:ext cx="875400" cy="141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25" y="591575"/>
            <a:ext cx="8807526" cy="45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0" y="0"/>
            <a:ext cx="90708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logged in to your Google Account, Manage my Account / Security/ Your Devices</a:t>
            </a:r>
            <a:endParaRPr/>
          </a:p>
        </p:txBody>
      </p:sp>
      <p:cxnSp>
        <p:nvCxnSpPr>
          <p:cNvPr id="150" name="Google Shape;150;p25"/>
          <p:cNvCxnSpPr/>
          <p:nvPr/>
        </p:nvCxnSpPr>
        <p:spPr>
          <a:xfrm flipH="1" rot="10800000">
            <a:off x="1026300" y="2177725"/>
            <a:ext cx="1567200" cy="18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5"/>
          <p:cNvSpPr txBox="1"/>
          <p:nvPr/>
        </p:nvSpPr>
        <p:spPr>
          <a:xfrm>
            <a:off x="339400" y="2228625"/>
            <a:ext cx="22674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 out the device, even if it is not powered 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(Find Device will be disabled, however)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953800" y="734225"/>
            <a:ext cx="6996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“Find my Device” has another, powerful advantage when shared and installed on a friend/partner’s phone….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rgbClr val="F4CCCC"/>
                </a:highlight>
              </a:rPr>
              <a:t>FIND MY FRIEND or PARTNER!</a:t>
            </a:r>
            <a:r>
              <a:rPr lang="en-GB" sz="1600"/>
              <a:t>  (if they’re not responding to texts/calls)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71575" y="189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2408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Lose my debit card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Lose my mobile phone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Lose both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2" name="Google Shape;62;p14"/>
          <p:cNvGraphicFramePr/>
          <p:nvPr/>
        </p:nvGraphicFramePr>
        <p:xfrm>
          <a:off x="4225675" y="68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2204050"/>
                <a:gridCol w="1993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Use banking app to freeze or disable card. Set card, via app, to deny mega purchases in advance.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(OR Phone the bank if convinced card is stolen)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3" name="Google Shape;63;p14"/>
          <p:cNvGraphicFramePr/>
          <p:nvPr/>
        </p:nvGraphicFramePr>
        <p:xfrm>
          <a:off x="4160425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2177050"/>
                <a:gridCol w="2177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“Find my Device” app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Wipe all data if phone still powered on.  Or log out of account at least.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4" name="Google Shape;64;p14"/>
          <p:cNvGraphicFramePr/>
          <p:nvPr/>
        </p:nvGraphicFramePr>
        <p:xfrm>
          <a:off x="4225650" y="389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2177050"/>
                <a:gridCol w="2177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Rely on partner/friend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“Find my Device” app shared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Internet banking/ring bank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71575" y="3566250"/>
            <a:ext cx="30612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Husband loses his cards - “just ring the banks!”</a:t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 flipH="1" rot="10800000">
            <a:off x="3018275" y="1166575"/>
            <a:ext cx="988200" cy="4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" name="Google Shape;67;p14"/>
          <p:cNvCxnSpPr/>
          <p:nvPr/>
        </p:nvCxnSpPr>
        <p:spPr>
          <a:xfrm>
            <a:off x="2691825" y="2472250"/>
            <a:ext cx="133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" name="Google Shape;68;p14"/>
          <p:cNvCxnSpPr/>
          <p:nvPr/>
        </p:nvCxnSpPr>
        <p:spPr>
          <a:xfrm>
            <a:off x="2700650" y="3028075"/>
            <a:ext cx="1385100" cy="9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474325" y="354850"/>
            <a:ext cx="64050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/>
              <a:t>Setting up banking apps - logging on for first time</a:t>
            </a:r>
            <a:endParaRPr sz="1700" u="sng"/>
          </a:p>
        </p:txBody>
      </p:sp>
      <p:graphicFrame>
        <p:nvGraphicFramePr>
          <p:cNvPr id="74" name="Google Shape;74;p1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4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Barclays app - from app store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Choose New 5 digit code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Debit card and PIN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(or activation code)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Mobile number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(or activation text)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Encourages biometric login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Choose greeting phrase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HSBC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Activation code from digital banking username and PIN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Choose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New 6 digit code/ (then can opt to prefer) biometric  to use a number generator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5" name="Google Shape;75;p15"/>
          <p:cNvSpPr txBox="1"/>
          <p:nvPr/>
        </p:nvSpPr>
        <p:spPr>
          <a:xfrm>
            <a:off x="0" y="1122400"/>
            <a:ext cx="90705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NB Each phone/tablet has to be set up separately and, if more than one device, activation codes may be needed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6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{271545D7-C33E-4068-AEED-8153488E8A25}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NatWest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Activation code from digital banking user name and PIN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Choose new passcode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Mobile number or activation text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Encourages biometric login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Nationwide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Activation code after N’wide has manually checked …delay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81" name="Google Shape;81;p16"/>
          <p:cNvSpPr txBox="1"/>
          <p:nvPr/>
        </p:nvSpPr>
        <p:spPr>
          <a:xfrm>
            <a:off x="1301400" y="552050"/>
            <a:ext cx="65691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</a:rPr>
              <a:t>Setting up banking apps - logging on for first time - cont.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039625" y="416625"/>
            <a:ext cx="7066800" cy="4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Take Home Messages for setting up a banking app</a:t>
            </a:r>
            <a:r>
              <a:rPr lang="en-GB" sz="1800"/>
              <a:t>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Use online banking occasionally - then you’re familiar with it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Use the same mobile number you set up in My Account details.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Accept that “dual authentication” is the norm, and that biometric ID is encouraged as one of them.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log-in code you choose will probably be 5 or 6 numerals, so think of a way to remember it without </a:t>
            </a:r>
            <a:r>
              <a:rPr lang="en-GB" sz="1800"/>
              <a:t>noting it on the phone!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50950" y="312100"/>
            <a:ext cx="9058500" cy="3996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Once set up</a:t>
            </a:r>
            <a:r>
              <a:rPr lang="en-GB"/>
              <a:t>, the app will only require one log-on (biometric) but occasionally ask you for your log-on code too.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So, it’s quick and easy.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NB  Contactless payments, with the phone itself - ie using it like a debit card directly - have been discontinued.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setting up a new payee requires you have your debit card to hand.. Additional security.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Contrast this with using your phone’s web browser to log on to your bank via conventional internet banking: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Log on details:                  1) either 12 digit member number or 12 digit card number &amp; sort code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                                         2) then, digital code generator (HSBC), or mobile app code generator (Barclays), to convert your PIN into an 8 digit code as </a:t>
            </a:r>
            <a:r>
              <a:rPr lang="en-GB">
                <a:solidFill>
                  <a:srgbClr val="0000FF"/>
                </a:solidFill>
              </a:rPr>
              <a:t>PINs-entry with hand-held device (needs debit card) would not be available - remember, you’ve lost it!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Then a very small font to contend with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8"/>
          <p:cNvCxnSpPr/>
          <p:nvPr/>
        </p:nvCxnSpPr>
        <p:spPr>
          <a:xfrm flipH="1" rot="10800000">
            <a:off x="3218750" y="2169400"/>
            <a:ext cx="8400" cy="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8"/>
          <p:cNvSpPr/>
          <p:nvPr/>
        </p:nvSpPr>
        <p:spPr>
          <a:xfrm>
            <a:off x="2579113" y="2137982"/>
            <a:ext cx="762700" cy="593800"/>
          </a:xfrm>
          <a:custGeom>
            <a:rect b="b" l="l" r="r" t="t"/>
            <a:pathLst>
              <a:path extrusionOk="0" h="23752" w="30508">
                <a:moveTo>
                  <a:pt x="26252" y="8255"/>
                </a:moveTo>
                <a:cubicBezTo>
                  <a:pt x="21384" y="957"/>
                  <a:pt x="-2532" y="3935"/>
                  <a:pt x="242" y="12257"/>
                </a:cubicBezTo>
                <a:cubicBezTo>
                  <a:pt x="1451" y="15885"/>
                  <a:pt x="3490" y="19883"/>
                  <a:pt x="6911" y="21593"/>
                </a:cubicBezTo>
                <a:cubicBezTo>
                  <a:pt x="14008" y="25142"/>
                  <a:pt x="28946" y="24751"/>
                  <a:pt x="30253" y="16925"/>
                </a:cubicBezTo>
                <a:cubicBezTo>
                  <a:pt x="31164" y="11469"/>
                  <a:pt x="28865" y="4059"/>
                  <a:pt x="23917" y="1586"/>
                </a:cubicBezTo>
                <a:cubicBezTo>
                  <a:pt x="17088" y="-1827"/>
                  <a:pt x="3166" y="392"/>
                  <a:pt x="1909" y="7922"/>
                </a:cubicBezTo>
                <a:cubicBezTo>
                  <a:pt x="1000" y="13365"/>
                  <a:pt x="6174" y="19418"/>
                  <a:pt x="11246" y="21593"/>
                </a:cubicBezTo>
                <a:cubicBezTo>
                  <a:pt x="16920" y="24026"/>
                  <a:pt x="24887" y="21624"/>
                  <a:pt x="29253" y="172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675" y="152400"/>
            <a:ext cx="5716951" cy="3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71550" y="3733875"/>
            <a:ext cx="88227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Phone lost (or stolen).  Locate it on another device,either 1) friend’s phone with shared “Find my Device”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               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                      2) via a device’s  browser and then google account security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00" y="529900"/>
            <a:ext cx="22920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16" y="196500"/>
            <a:ext cx="22920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081" y="196500"/>
            <a:ext cx="22920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141700" y="-116700"/>
            <a:ext cx="10105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App installed, 2 google accounts - 2 phones</a:t>
            </a:r>
            <a:r>
              <a:rPr lang="en-GB"/>
              <a:t>          </a:t>
            </a:r>
            <a:r>
              <a:rPr lang="en-GB" sz="1200"/>
              <a:t>Devices on my google a/c </a:t>
            </a:r>
            <a:r>
              <a:rPr lang="en-GB"/>
              <a:t>                        </a:t>
            </a:r>
            <a:r>
              <a:rPr lang="en-GB" sz="1200"/>
              <a:t>Locate the other phone</a:t>
            </a:r>
            <a:endParaRPr sz="1200"/>
          </a:p>
        </p:txBody>
      </p:sp>
      <p:cxnSp>
        <p:nvCxnSpPr>
          <p:cNvPr id="108" name="Google Shape;108;p20"/>
          <p:cNvCxnSpPr/>
          <p:nvPr/>
        </p:nvCxnSpPr>
        <p:spPr>
          <a:xfrm flipH="1">
            <a:off x="1523725" y="1127250"/>
            <a:ext cx="1683900" cy="27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20"/>
          <p:cNvSpPr txBox="1"/>
          <p:nvPr/>
        </p:nvSpPr>
        <p:spPr>
          <a:xfrm>
            <a:off x="2547513" y="3178050"/>
            <a:ext cx="3017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can see his phone.  On his phone, he can see mine.  Both Google account passwords needed!</a:t>
            </a:r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 flipH="1">
            <a:off x="1515325" y="1930375"/>
            <a:ext cx="1669200" cy="141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50" y="172263"/>
            <a:ext cx="8637200" cy="4798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1"/>
          <p:cNvCxnSpPr/>
          <p:nvPr/>
        </p:nvCxnSpPr>
        <p:spPr>
          <a:xfrm flipH="1" rot="10800000">
            <a:off x="-1401800" y="1792900"/>
            <a:ext cx="785100" cy="3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21"/>
          <p:cNvCxnSpPr/>
          <p:nvPr/>
        </p:nvCxnSpPr>
        <p:spPr>
          <a:xfrm>
            <a:off x="-1401800" y="2913375"/>
            <a:ext cx="873300" cy="4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21"/>
          <p:cNvSpPr txBox="1"/>
          <p:nvPr/>
        </p:nvSpPr>
        <p:spPr>
          <a:xfrm>
            <a:off x="3062375" y="3839725"/>
            <a:ext cx="3520200" cy="626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new Android phone have Find My Device on by default</a:t>
            </a:r>
            <a:endParaRPr/>
          </a:p>
        </p:txBody>
      </p:sp>
      <p:cxnSp>
        <p:nvCxnSpPr>
          <p:cNvPr id="119" name="Google Shape;119;p21"/>
          <p:cNvCxnSpPr>
            <a:stCxn id="118" idx="1"/>
          </p:cNvCxnSpPr>
          <p:nvPr/>
        </p:nvCxnSpPr>
        <p:spPr>
          <a:xfrm rot="10800000">
            <a:off x="2268275" y="4069225"/>
            <a:ext cx="794100" cy="8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