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75" r:id="rId5"/>
    <p:sldId id="258" r:id="rId6"/>
    <p:sldId id="270" r:id="rId7"/>
    <p:sldId id="259" r:id="rId8"/>
    <p:sldId id="274" r:id="rId9"/>
    <p:sldId id="260" r:id="rId10"/>
    <p:sldId id="268" r:id="rId11"/>
    <p:sldId id="261" r:id="rId12"/>
    <p:sldId id="271" r:id="rId13"/>
    <p:sldId id="263" r:id="rId14"/>
    <p:sldId id="273" r:id="rId15"/>
    <p:sldId id="262" r:id="rId16"/>
    <p:sldId id="269" r:id="rId17"/>
    <p:sldId id="264" r:id="rId18"/>
    <p:sldId id="267" r:id="rId19"/>
    <p:sldId id="265" r:id="rId20"/>
    <p:sldId id="27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8" autoAdjust="0"/>
    <p:restoredTop sz="94660"/>
  </p:normalViewPr>
  <p:slideViewPr>
    <p:cSldViewPr snapToGrid="0">
      <p:cViewPr varScale="1">
        <p:scale>
          <a:sx n="120" d="100"/>
          <a:sy n="120" d="100"/>
        </p:scale>
        <p:origin x="18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670A6-8160-D80E-BCC1-D3B4DFAFBF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53780B7-3728-5FC2-A0E4-9B9ABB4F68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4E8CF43-8330-4834-FA7B-0E05F72B3A6B}"/>
              </a:ext>
            </a:extLst>
          </p:cNvPr>
          <p:cNvSpPr>
            <a:spLocks noGrp="1"/>
          </p:cNvSpPr>
          <p:nvPr>
            <p:ph type="dt" sz="half" idx="10"/>
          </p:nvPr>
        </p:nvSpPr>
        <p:spPr/>
        <p:txBody>
          <a:bodyPr/>
          <a:lstStyle/>
          <a:p>
            <a:fld id="{525DD441-99D8-43FC-B257-38D4FCF2AD80}" type="datetimeFigureOut">
              <a:rPr lang="en-GB" smtClean="0"/>
              <a:t>22/11/2022</a:t>
            </a:fld>
            <a:endParaRPr lang="en-GB"/>
          </a:p>
        </p:txBody>
      </p:sp>
      <p:sp>
        <p:nvSpPr>
          <p:cNvPr id="5" name="Footer Placeholder 4">
            <a:extLst>
              <a:ext uri="{FF2B5EF4-FFF2-40B4-BE49-F238E27FC236}">
                <a16:creationId xmlns:a16="http://schemas.microsoft.com/office/drawing/2014/main" id="{53713469-E7A0-DC90-7E16-EF137058DB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774687-8909-6487-42EE-0211F3BD5D12}"/>
              </a:ext>
            </a:extLst>
          </p:cNvPr>
          <p:cNvSpPr>
            <a:spLocks noGrp="1"/>
          </p:cNvSpPr>
          <p:nvPr>
            <p:ph type="sldNum" sz="quarter" idx="12"/>
          </p:nvPr>
        </p:nvSpPr>
        <p:spPr/>
        <p:txBody>
          <a:bodyPr/>
          <a:lstStyle/>
          <a:p>
            <a:fld id="{F6B3475A-2862-4EC0-BBE8-28292398D78B}" type="slidenum">
              <a:rPr lang="en-GB" smtClean="0"/>
              <a:t>‹#›</a:t>
            </a:fld>
            <a:endParaRPr lang="en-GB"/>
          </a:p>
        </p:txBody>
      </p:sp>
    </p:spTree>
    <p:extLst>
      <p:ext uri="{BB962C8B-B14F-4D97-AF65-F5344CB8AC3E}">
        <p14:creationId xmlns:p14="http://schemas.microsoft.com/office/powerpoint/2010/main" val="2211218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0AE8C-32CE-481C-A5D1-041055BA35D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13F07CA-CF8D-F09D-C484-23DCC7ED45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8BE2E5-712E-A422-BD33-8D70EE3FE8E5}"/>
              </a:ext>
            </a:extLst>
          </p:cNvPr>
          <p:cNvSpPr>
            <a:spLocks noGrp="1"/>
          </p:cNvSpPr>
          <p:nvPr>
            <p:ph type="dt" sz="half" idx="10"/>
          </p:nvPr>
        </p:nvSpPr>
        <p:spPr/>
        <p:txBody>
          <a:bodyPr/>
          <a:lstStyle/>
          <a:p>
            <a:fld id="{525DD441-99D8-43FC-B257-38D4FCF2AD80}" type="datetimeFigureOut">
              <a:rPr lang="en-GB" smtClean="0"/>
              <a:t>22/11/2022</a:t>
            </a:fld>
            <a:endParaRPr lang="en-GB"/>
          </a:p>
        </p:txBody>
      </p:sp>
      <p:sp>
        <p:nvSpPr>
          <p:cNvPr id="5" name="Footer Placeholder 4">
            <a:extLst>
              <a:ext uri="{FF2B5EF4-FFF2-40B4-BE49-F238E27FC236}">
                <a16:creationId xmlns:a16="http://schemas.microsoft.com/office/drawing/2014/main" id="{F0B2F6E4-A958-0736-8ED7-CCD0ABB4F1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5195E7E-1949-3B4C-A657-1EB9ABCA6A52}"/>
              </a:ext>
            </a:extLst>
          </p:cNvPr>
          <p:cNvSpPr>
            <a:spLocks noGrp="1"/>
          </p:cNvSpPr>
          <p:nvPr>
            <p:ph type="sldNum" sz="quarter" idx="12"/>
          </p:nvPr>
        </p:nvSpPr>
        <p:spPr/>
        <p:txBody>
          <a:bodyPr/>
          <a:lstStyle/>
          <a:p>
            <a:fld id="{F6B3475A-2862-4EC0-BBE8-28292398D78B}" type="slidenum">
              <a:rPr lang="en-GB" smtClean="0"/>
              <a:t>‹#›</a:t>
            </a:fld>
            <a:endParaRPr lang="en-GB"/>
          </a:p>
        </p:txBody>
      </p:sp>
    </p:spTree>
    <p:extLst>
      <p:ext uri="{BB962C8B-B14F-4D97-AF65-F5344CB8AC3E}">
        <p14:creationId xmlns:p14="http://schemas.microsoft.com/office/powerpoint/2010/main" val="2335412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3DB5189-4D9B-E866-745D-1C01FB329AB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503A53F-1670-A89E-08AD-0E2DB288117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BA415DE-0AB7-3638-FCF3-0710C3CCAC7F}"/>
              </a:ext>
            </a:extLst>
          </p:cNvPr>
          <p:cNvSpPr>
            <a:spLocks noGrp="1"/>
          </p:cNvSpPr>
          <p:nvPr>
            <p:ph type="dt" sz="half" idx="10"/>
          </p:nvPr>
        </p:nvSpPr>
        <p:spPr/>
        <p:txBody>
          <a:bodyPr/>
          <a:lstStyle/>
          <a:p>
            <a:fld id="{525DD441-99D8-43FC-B257-38D4FCF2AD80}" type="datetimeFigureOut">
              <a:rPr lang="en-GB" smtClean="0"/>
              <a:t>22/11/2022</a:t>
            </a:fld>
            <a:endParaRPr lang="en-GB"/>
          </a:p>
        </p:txBody>
      </p:sp>
      <p:sp>
        <p:nvSpPr>
          <p:cNvPr id="5" name="Footer Placeholder 4">
            <a:extLst>
              <a:ext uri="{FF2B5EF4-FFF2-40B4-BE49-F238E27FC236}">
                <a16:creationId xmlns:a16="http://schemas.microsoft.com/office/drawing/2014/main" id="{7F61DAE5-C84F-A2A9-1503-4AEC1E3069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21866E-0FD1-D4AA-11F2-D723E86E4293}"/>
              </a:ext>
            </a:extLst>
          </p:cNvPr>
          <p:cNvSpPr>
            <a:spLocks noGrp="1"/>
          </p:cNvSpPr>
          <p:nvPr>
            <p:ph type="sldNum" sz="quarter" idx="12"/>
          </p:nvPr>
        </p:nvSpPr>
        <p:spPr/>
        <p:txBody>
          <a:bodyPr/>
          <a:lstStyle/>
          <a:p>
            <a:fld id="{F6B3475A-2862-4EC0-BBE8-28292398D78B}" type="slidenum">
              <a:rPr lang="en-GB" smtClean="0"/>
              <a:t>‹#›</a:t>
            </a:fld>
            <a:endParaRPr lang="en-GB"/>
          </a:p>
        </p:txBody>
      </p:sp>
    </p:spTree>
    <p:extLst>
      <p:ext uri="{BB962C8B-B14F-4D97-AF65-F5344CB8AC3E}">
        <p14:creationId xmlns:p14="http://schemas.microsoft.com/office/powerpoint/2010/main" val="2812113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60763-0751-5D41-EE68-7572CCD9C32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54F9F97-D003-FB61-7A3B-D7029D2492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76EC068-DA97-9BD0-F520-9D51B8E685D1}"/>
              </a:ext>
            </a:extLst>
          </p:cNvPr>
          <p:cNvSpPr>
            <a:spLocks noGrp="1"/>
          </p:cNvSpPr>
          <p:nvPr>
            <p:ph type="dt" sz="half" idx="10"/>
          </p:nvPr>
        </p:nvSpPr>
        <p:spPr/>
        <p:txBody>
          <a:bodyPr/>
          <a:lstStyle/>
          <a:p>
            <a:fld id="{525DD441-99D8-43FC-B257-38D4FCF2AD80}" type="datetimeFigureOut">
              <a:rPr lang="en-GB" smtClean="0"/>
              <a:t>22/11/2022</a:t>
            </a:fld>
            <a:endParaRPr lang="en-GB"/>
          </a:p>
        </p:txBody>
      </p:sp>
      <p:sp>
        <p:nvSpPr>
          <p:cNvPr id="5" name="Footer Placeholder 4">
            <a:extLst>
              <a:ext uri="{FF2B5EF4-FFF2-40B4-BE49-F238E27FC236}">
                <a16:creationId xmlns:a16="http://schemas.microsoft.com/office/drawing/2014/main" id="{A3F420C4-AE87-1C41-AA4A-80E4BB05BD6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1604162-7F46-BF93-4E7B-15151C2357DC}"/>
              </a:ext>
            </a:extLst>
          </p:cNvPr>
          <p:cNvSpPr>
            <a:spLocks noGrp="1"/>
          </p:cNvSpPr>
          <p:nvPr>
            <p:ph type="sldNum" sz="quarter" idx="12"/>
          </p:nvPr>
        </p:nvSpPr>
        <p:spPr/>
        <p:txBody>
          <a:bodyPr/>
          <a:lstStyle/>
          <a:p>
            <a:fld id="{F6B3475A-2862-4EC0-BBE8-28292398D78B}" type="slidenum">
              <a:rPr lang="en-GB" smtClean="0"/>
              <a:t>‹#›</a:t>
            </a:fld>
            <a:endParaRPr lang="en-GB"/>
          </a:p>
        </p:txBody>
      </p:sp>
    </p:spTree>
    <p:extLst>
      <p:ext uri="{BB962C8B-B14F-4D97-AF65-F5344CB8AC3E}">
        <p14:creationId xmlns:p14="http://schemas.microsoft.com/office/powerpoint/2010/main" val="4140895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6D5BF-CBC6-0A75-39BB-9C5FEE299AF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F7B4CE9-FB37-09B8-0191-F46C46453A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F0B07D-9E83-E70A-1C0C-F0C6B54B3AE7}"/>
              </a:ext>
            </a:extLst>
          </p:cNvPr>
          <p:cNvSpPr>
            <a:spLocks noGrp="1"/>
          </p:cNvSpPr>
          <p:nvPr>
            <p:ph type="dt" sz="half" idx="10"/>
          </p:nvPr>
        </p:nvSpPr>
        <p:spPr/>
        <p:txBody>
          <a:bodyPr/>
          <a:lstStyle/>
          <a:p>
            <a:fld id="{525DD441-99D8-43FC-B257-38D4FCF2AD80}" type="datetimeFigureOut">
              <a:rPr lang="en-GB" smtClean="0"/>
              <a:t>22/11/2022</a:t>
            </a:fld>
            <a:endParaRPr lang="en-GB"/>
          </a:p>
        </p:txBody>
      </p:sp>
      <p:sp>
        <p:nvSpPr>
          <p:cNvPr id="5" name="Footer Placeholder 4">
            <a:extLst>
              <a:ext uri="{FF2B5EF4-FFF2-40B4-BE49-F238E27FC236}">
                <a16:creationId xmlns:a16="http://schemas.microsoft.com/office/drawing/2014/main" id="{01BBD12A-4839-A6A9-9788-5FECD68ED7A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4541B24-8D75-64E5-6AE0-869B7B2AE6B0}"/>
              </a:ext>
            </a:extLst>
          </p:cNvPr>
          <p:cNvSpPr>
            <a:spLocks noGrp="1"/>
          </p:cNvSpPr>
          <p:nvPr>
            <p:ph type="sldNum" sz="quarter" idx="12"/>
          </p:nvPr>
        </p:nvSpPr>
        <p:spPr/>
        <p:txBody>
          <a:bodyPr/>
          <a:lstStyle/>
          <a:p>
            <a:fld id="{F6B3475A-2862-4EC0-BBE8-28292398D78B}" type="slidenum">
              <a:rPr lang="en-GB" smtClean="0"/>
              <a:t>‹#›</a:t>
            </a:fld>
            <a:endParaRPr lang="en-GB"/>
          </a:p>
        </p:txBody>
      </p:sp>
    </p:spTree>
    <p:extLst>
      <p:ext uri="{BB962C8B-B14F-4D97-AF65-F5344CB8AC3E}">
        <p14:creationId xmlns:p14="http://schemas.microsoft.com/office/powerpoint/2010/main" val="788474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0C826-CCAF-64E0-FF2F-97F98424170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249AE8C-61EB-25B7-8E3A-913630C903D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35A0147-E3ED-05AD-CEB6-4A8C605BD8F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CBDD7D6-6E50-675E-F2C4-E520E8EF9FDB}"/>
              </a:ext>
            </a:extLst>
          </p:cNvPr>
          <p:cNvSpPr>
            <a:spLocks noGrp="1"/>
          </p:cNvSpPr>
          <p:nvPr>
            <p:ph type="dt" sz="half" idx="10"/>
          </p:nvPr>
        </p:nvSpPr>
        <p:spPr/>
        <p:txBody>
          <a:bodyPr/>
          <a:lstStyle/>
          <a:p>
            <a:fld id="{525DD441-99D8-43FC-B257-38D4FCF2AD80}" type="datetimeFigureOut">
              <a:rPr lang="en-GB" smtClean="0"/>
              <a:t>22/11/2022</a:t>
            </a:fld>
            <a:endParaRPr lang="en-GB"/>
          </a:p>
        </p:txBody>
      </p:sp>
      <p:sp>
        <p:nvSpPr>
          <p:cNvPr id="6" name="Footer Placeholder 5">
            <a:extLst>
              <a:ext uri="{FF2B5EF4-FFF2-40B4-BE49-F238E27FC236}">
                <a16:creationId xmlns:a16="http://schemas.microsoft.com/office/drawing/2014/main" id="{58E757A1-11A4-9290-2620-276AB409E14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1D908B0-87CC-C55D-EA0E-30F1E300BA3E}"/>
              </a:ext>
            </a:extLst>
          </p:cNvPr>
          <p:cNvSpPr>
            <a:spLocks noGrp="1"/>
          </p:cNvSpPr>
          <p:nvPr>
            <p:ph type="sldNum" sz="quarter" idx="12"/>
          </p:nvPr>
        </p:nvSpPr>
        <p:spPr/>
        <p:txBody>
          <a:bodyPr/>
          <a:lstStyle/>
          <a:p>
            <a:fld id="{F6B3475A-2862-4EC0-BBE8-28292398D78B}" type="slidenum">
              <a:rPr lang="en-GB" smtClean="0"/>
              <a:t>‹#›</a:t>
            </a:fld>
            <a:endParaRPr lang="en-GB"/>
          </a:p>
        </p:txBody>
      </p:sp>
    </p:spTree>
    <p:extLst>
      <p:ext uri="{BB962C8B-B14F-4D97-AF65-F5344CB8AC3E}">
        <p14:creationId xmlns:p14="http://schemas.microsoft.com/office/powerpoint/2010/main" val="2570258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88188-B98C-A9B4-DF94-5BDF00CDE4B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B84FB45-568D-EE35-FC8D-A6A2046F5D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3C09DD3-FAF8-DCB6-FD31-74FA533C7A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8D6A7E5-8714-B918-8041-FE098721AB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009424-1509-B4B8-01B2-CD6A959BE4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6803A3C-79EA-81D8-8861-0077CF0CB30E}"/>
              </a:ext>
            </a:extLst>
          </p:cNvPr>
          <p:cNvSpPr>
            <a:spLocks noGrp="1"/>
          </p:cNvSpPr>
          <p:nvPr>
            <p:ph type="dt" sz="half" idx="10"/>
          </p:nvPr>
        </p:nvSpPr>
        <p:spPr/>
        <p:txBody>
          <a:bodyPr/>
          <a:lstStyle/>
          <a:p>
            <a:fld id="{525DD441-99D8-43FC-B257-38D4FCF2AD80}" type="datetimeFigureOut">
              <a:rPr lang="en-GB" smtClean="0"/>
              <a:t>22/11/2022</a:t>
            </a:fld>
            <a:endParaRPr lang="en-GB"/>
          </a:p>
        </p:txBody>
      </p:sp>
      <p:sp>
        <p:nvSpPr>
          <p:cNvPr id="8" name="Footer Placeholder 7">
            <a:extLst>
              <a:ext uri="{FF2B5EF4-FFF2-40B4-BE49-F238E27FC236}">
                <a16:creationId xmlns:a16="http://schemas.microsoft.com/office/drawing/2014/main" id="{C8D8D737-C11F-BCFA-6F1F-2B82CDCFBCD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2771B0A-E075-9FF4-2CB6-E0F7DCB8FE77}"/>
              </a:ext>
            </a:extLst>
          </p:cNvPr>
          <p:cNvSpPr>
            <a:spLocks noGrp="1"/>
          </p:cNvSpPr>
          <p:nvPr>
            <p:ph type="sldNum" sz="quarter" idx="12"/>
          </p:nvPr>
        </p:nvSpPr>
        <p:spPr/>
        <p:txBody>
          <a:bodyPr/>
          <a:lstStyle/>
          <a:p>
            <a:fld id="{F6B3475A-2862-4EC0-BBE8-28292398D78B}" type="slidenum">
              <a:rPr lang="en-GB" smtClean="0"/>
              <a:t>‹#›</a:t>
            </a:fld>
            <a:endParaRPr lang="en-GB"/>
          </a:p>
        </p:txBody>
      </p:sp>
    </p:spTree>
    <p:extLst>
      <p:ext uri="{BB962C8B-B14F-4D97-AF65-F5344CB8AC3E}">
        <p14:creationId xmlns:p14="http://schemas.microsoft.com/office/powerpoint/2010/main" val="1360293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F0FB2-1964-336B-2EC0-05AA492D654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6356B11-9FD2-3FE7-C770-185E2B51BFDF}"/>
              </a:ext>
            </a:extLst>
          </p:cNvPr>
          <p:cNvSpPr>
            <a:spLocks noGrp="1"/>
          </p:cNvSpPr>
          <p:nvPr>
            <p:ph type="dt" sz="half" idx="10"/>
          </p:nvPr>
        </p:nvSpPr>
        <p:spPr/>
        <p:txBody>
          <a:bodyPr/>
          <a:lstStyle/>
          <a:p>
            <a:fld id="{525DD441-99D8-43FC-B257-38D4FCF2AD80}" type="datetimeFigureOut">
              <a:rPr lang="en-GB" smtClean="0"/>
              <a:t>22/11/2022</a:t>
            </a:fld>
            <a:endParaRPr lang="en-GB"/>
          </a:p>
        </p:txBody>
      </p:sp>
      <p:sp>
        <p:nvSpPr>
          <p:cNvPr id="4" name="Footer Placeholder 3">
            <a:extLst>
              <a:ext uri="{FF2B5EF4-FFF2-40B4-BE49-F238E27FC236}">
                <a16:creationId xmlns:a16="http://schemas.microsoft.com/office/drawing/2014/main" id="{A197CBE5-7306-1901-D1A4-13D114832B2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6076DF4-FEC4-AFF7-FB65-0EBBDBF9FE53}"/>
              </a:ext>
            </a:extLst>
          </p:cNvPr>
          <p:cNvSpPr>
            <a:spLocks noGrp="1"/>
          </p:cNvSpPr>
          <p:nvPr>
            <p:ph type="sldNum" sz="quarter" idx="12"/>
          </p:nvPr>
        </p:nvSpPr>
        <p:spPr/>
        <p:txBody>
          <a:bodyPr/>
          <a:lstStyle/>
          <a:p>
            <a:fld id="{F6B3475A-2862-4EC0-BBE8-28292398D78B}" type="slidenum">
              <a:rPr lang="en-GB" smtClean="0"/>
              <a:t>‹#›</a:t>
            </a:fld>
            <a:endParaRPr lang="en-GB"/>
          </a:p>
        </p:txBody>
      </p:sp>
    </p:spTree>
    <p:extLst>
      <p:ext uri="{BB962C8B-B14F-4D97-AF65-F5344CB8AC3E}">
        <p14:creationId xmlns:p14="http://schemas.microsoft.com/office/powerpoint/2010/main" val="4160986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C574C5-844A-C79F-0F72-69D04A11B07E}"/>
              </a:ext>
            </a:extLst>
          </p:cNvPr>
          <p:cNvSpPr>
            <a:spLocks noGrp="1"/>
          </p:cNvSpPr>
          <p:nvPr>
            <p:ph type="dt" sz="half" idx="10"/>
          </p:nvPr>
        </p:nvSpPr>
        <p:spPr/>
        <p:txBody>
          <a:bodyPr/>
          <a:lstStyle/>
          <a:p>
            <a:fld id="{525DD441-99D8-43FC-B257-38D4FCF2AD80}" type="datetimeFigureOut">
              <a:rPr lang="en-GB" smtClean="0"/>
              <a:t>22/11/2022</a:t>
            </a:fld>
            <a:endParaRPr lang="en-GB"/>
          </a:p>
        </p:txBody>
      </p:sp>
      <p:sp>
        <p:nvSpPr>
          <p:cNvPr id="3" name="Footer Placeholder 2">
            <a:extLst>
              <a:ext uri="{FF2B5EF4-FFF2-40B4-BE49-F238E27FC236}">
                <a16:creationId xmlns:a16="http://schemas.microsoft.com/office/drawing/2014/main" id="{1AB8B8B2-369D-2BAE-FAC8-560D017602B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E9CC60C-C6C3-646F-06F2-D2FFB3967382}"/>
              </a:ext>
            </a:extLst>
          </p:cNvPr>
          <p:cNvSpPr>
            <a:spLocks noGrp="1"/>
          </p:cNvSpPr>
          <p:nvPr>
            <p:ph type="sldNum" sz="quarter" idx="12"/>
          </p:nvPr>
        </p:nvSpPr>
        <p:spPr/>
        <p:txBody>
          <a:bodyPr/>
          <a:lstStyle/>
          <a:p>
            <a:fld id="{F6B3475A-2862-4EC0-BBE8-28292398D78B}" type="slidenum">
              <a:rPr lang="en-GB" smtClean="0"/>
              <a:t>‹#›</a:t>
            </a:fld>
            <a:endParaRPr lang="en-GB"/>
          </a:p>
        </p:txBody>
      </p:sp>
    </p:spTree>
    <p:extLst>
      <p:ext uri="{BB962C8B-B14F-4D97-AF65-F5344CB8AC3E}">
        <p14:creationId xmlns:p14="http://schemas.microsoft.com/office/powerpoint/2010/main" val="2366173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FA0DF-DE6E-BA5B-D6C2-D1F78DE87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20CC93A-76B0-9894-2807-482A1BE852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FB3F1E6-8DBF-ABE8-58CE-F5DB769CC4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12AB8A-F7AC-80D4-FF6C-71CA929E7762}"/>
              </a:ext>
            </a:extLst>
          </p:cNvPr>
          <p:cNvSpPr>
            <a:spLocks noGrp="1"/>
          </p:cNvSpPr>
          <p:nvPr>
            <p:ph type="dt" sz="half" idx="10"/>
          </p:nvPr>
        </p:nvSpPr>
        <p:spPr/>
        <p:txBody>
          <a:bodyPr/>
          <a:lstStyle/>
          <a:p>
            <a:fld id="{525DD441-99D8-43FC-B257-38D4FCF2AD80}" type="datetimeFigureOut">
              <a:rPr lang="en-GB" smtClean="0"/>
              <a:t>22/11/2022</a:t>
            </a:fld>
            <a:endParaRPr lang="en-GB"/>
          </a:p>
        </p:txBody>
      </p:sp>
      <p:sp>
        <p:nvSpPr>
          <p:cNvPr id="6" name="Footer Placeholder 5">
            <a:extLst>
              <a:ext uri="{FF2B5EF4-FFF2-40B4-BE49-F238E27FC236}">
                <a16:creationId xmlns:a16="http://schemas.microsoft.com/office/drawing/2014/main" id="{1C4940C2-E4AF-65DC-625D-B2972648269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DB133A9-D9F7-916E-56EB-24F4D46A9F5D}"/>
              </a:ext>
            </a:extLst>
          </p:cNvPr>
          <p:cNvSpPr>
            <a:spLocks noGrp="1"/>
          </p:cNvSpPr>
          <p:nvPr>
            <p:ph type="sldNum" sz="quarter" idx="12"/>
          </p:nvPr>
        </p:nvSpPr>
        <p:spPr/>
        <p:txBody>
          <a:bodyPr/>
          <a:lstStyle/>
          <a:p>
            <a:fld id="{F6B3475A-2862-4EC0-BBE8-28292398D78B}" type="slidenum">
              <a:rPr lang="en-GB" smtClean="0"/>
              <a:t>‹#›</a:t>
            </a:fld>
            <a:endParaRPr lang="en-GB"/>
          </a:p>
        </p:txBody>
      </p:sp>
    </p:spTree>
    <p:extLst>
      <p:ext uri="{BB962C8B-B14F-4D97-AF65-F5344CB8AC3E}">
        <p14:creationId xmlns:p14="http://schemas.microsoft.com/office/powerpoint/2010/main" val="91358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C9FEA-91C5-7DF8-1B82-95C05AC003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683F5F2-5B7A-ED05-D103-A02E9CD970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BD8E468-2271-5A5A-B587-D6F5F1953D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510888-1997-040A-757F-4369B58644EF}"/>
              </a:ext>
            </a:extLst>
          </p:cNvPr>
          <p:cNvSpPr>
            <a:spLocks noGrp="1"/>
          </p:cNvSpPr>
          <p:nvPr>
            <p:ph type="dt" sz="half" idx="10"/>
          </p:nvPr>
        </p:nvSpPr>
        <p:spPr/>
        <p:txBody>
          <a:bodyPr/>
          <a:lstStyle/>
          <a:p>
            <a:fld id="{525DD441-99D8-43FC-B257-38D4FCF2AD80}" type="datetimeFigureOut">
              <a:rPr lang="en-GB" smtClean="0"/>
              <a:t>22/11/2022</a:t>
            </a:fld>
            <a:endParaRPr lang="en-GB"/>
          </a:p>
        </p:txBody>
      </p:sp>
      <p:sp>
        <p:nvSpPr>
          <p:cNvPr id="6" name="Footer Placeholder 5">
            <a:extLst>
              <a:ext uri="{FF2B5EF4-FFF2-40B4-BE49-F238E27FC236}">
                <a16:creationId xmlns:a16="http://schemas.microsoft.com/office/drawing/2014/main" id="{CE309639-D4D6-4183-1DCD-454DDD3B72C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3B6DED-E627-E58E-6BCE-97D1FD1221AA}"/>
              </a:ext>
            </a:extLst>
          </p:cNvPr>
          <p:cNvSpPr>
            <a:spLocks noGrp="1"/>
          </p:cNvSpPr>
          <p:nvPr>
            <p:ph type="sldNum" sz="quarter" idx="12"/>
          </p:nvPr>
        </p:nvSpPr>
        <p:spPr/>
        <p:txBody>
          <a:bodyPr/>
          <a:lstStyle/>
          <a:p>
            <a:fld id="{F6B3475A-2862-4EC0-BBE8-28292398D78B}" type="slidenum">
              <a:rPr lang="en-GB" smtClean="0"/>
              <a:t>‹#›</a:t>
            </a:fld>
            <a:endParaRPr lang="en-GB"/>
          </a:p>
        </p:txBody>
      </p:sp>
    </p:spTree>
    <p:extLst>
      <p:ext uri="{BB962C8B-B14F-4D97-AF65-F5344CB8AC3E}">
        <p14:creationId xmlns:p14="http://schemas.microsoft.com/office/powerpoint/2010/main" val="2846975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C8A269-9AB9-4DAF-1537-5F91377681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EC7A558-0238-23EF-91A3-B3AED1D5AE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B7F037-31D1-3F34-08C3-90ADD89A39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5DD441-99D8-43FC-B257-38D4FCF2AD80}" type="datetimeFigureOut">
              <a:rPr lang="en-GB" smtClean="0"/>
              <a:t>22/11/2022</a:t>
            </a:fld>
            <a:endParaRPr lang="en-GB"/>
          </a:p>
        </p:txBody>
      </p:sp>
      <p:sp>
        <p:nvSpPr>
          <p:cNvPr id="5" name="Footer Placeholder 4">
            <a:extLst>
              <a:ext uri="{FF2B5EF4-FFF2-40B4-BE49-F238E27FC236}">
                <a16:creationId xmlns:a16="http://schemas.microsoft.com/office/drawing/2014/main" id="{0FA7CDA1-F349-CAFF-A022-2B12E1CBAC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09C58BC-9308-5924-80D8-53ED010C43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B3475A-2862-4EC0-BBE8-28292398D78B}" type="slidenum">
              <a:rPr lang="en-GB" smtClean="0"/>
              <a:t>‹#›</a:t>
            </a:fld>
            <a:endParaRPr lang="en-GB"/>
          </a:p>
        </p:txBody>
      </p:sp>
    </p:spTree>
    <p:extLst>
      <p:ext uri="{BB962C8B-B14F-4D97-AF65-F5344CB8AC3E}">
        <p14:creationId xmlns:p14="http://schemas.microsoft.com/office/powerpoint/2010/main" val="5418836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comparitech.com/blog/vpn-privacy/surveillance-capitalism/" TargetMode="External"/><Relationship Id="rId2" Type="http://schemas.openxmlformats.org/officeDocument/2006/relationships/hyperlink" Target="https://www.comparitech.com/blog/information-security/google-drive-secure/" TargetMode="External"/><Relationship Id="rId1" Type="http://schemas.openxmlformats.org/officeDocument/2006/relationships/slideLayout" Target="../slideLayouts/slideLayout2.xml"/><Relationship Id="rId4" Type="http://schemas.openxmlformats.org/officeDocument/2006/relationships/hyperlink" Target="https://policies.google.com/terms?hl=en-US"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panopticlick.eff.org/" TargetMode="External"/><Relationship Id="rId2" Type="http://schemas.openxmlformats.org/officeDocument/2006/relationships/hyperlink" Target="https://www.cookiepro.com/blog/website-tracking/" TargetMode="External"/><Relationship Id="rId1" Type="http://schemas.openxmlformats.org/officeDocument/2006/relationships/slideLayout" Target="../slideLayouts/slideLayout2.xml"/><Relationship Id="rId6" Type="http://schemas.openxmlformats.org/officeDocument/2006/relationships/hyperlink" Target="https://www.pcmag.com/how-to/how-to-stay-anonymous-online" TargetMode="External"/><Relationship Id="rId5" Type="http://schemas.openxmlformats.org/officeDocument/2006/relationships/hyperlink" Target="https://gizmodo.com/heres-all-the-data-collected-from-you-as-you-browse-the-1820779304" TargetMode="External"/><Relationship Id="rId4" Type="http://schemas.openxmlformats.org/officeDocument/2006/relationships/hyperlink" Target="https://privacy.net/analyzer/"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haveibeenpwned.com/Passwords" TargetMode="External"/><Relationship Id="rId2" Type="http://schemas.openxmlformats.org/officeDocument/2006/relationships/hyperlink" Target="https://www.getsafeonline.org/checka"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ico.org.uk/media/your-data-matters/documents/1446/smartphone-securityv5.pdf" TargetMode="External"/><Relationship Id="rId2" Type="http://schemas.openxmlformats.org/officeDocument/2006/relationships/hyperlink" Target="https://consoltech.com/blog/less-secure-apps/" TargetMode="External"/><Relationship Id="rId1" Type="http://schemas.openxmlformats.org/officeDocument/2006/relationships/slideLayout" Target="../slideLayouts/slideLayout2.xml"/><Relationship Id="rId4" Type="http://schemas.openxmlformats.org/officeDocument/2006/relationships/hyperlink" Target="https://support.google.com/accounts/answer/2812853?hl=en#zippy=%2Chow-google-resets-permissions-for-unused-apps"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scammer@searingsolutions.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2D553-36EE-B191-6E97-50E4355A10F2}"/>
              </a:ext>
            </a:extLst>
          </p:cNvPr>
          <p:cNvSpPr>
            <a:spLocks noGrp="1"/>
          </p:cNvSpPr>
          <p:nvPr>
            <p:ph type="ctrTitle"/>
          </p:nvPr>
        </p:nvSpPr>
        <p:spPr/>
        <p:txBody>
          <a:bodyPr/>
          <a:lstStyle/>
          <a:p>
            <a:r>
              <a:rPr lang="en-GB" dirty="0"/>
              <a:t>I’m a nonentity – get me out of here!</a:t>
            </a:r>
          </a:p>
        </p:txBody>
      </p:sp>
      <p:sp>
        <p:nvSpPr>
          <p:cNvPr id="3" name="Subtitle 2">
            <a:extLst>
              <a:ext uri="{FF2B5EF4-FFF2-40B4-BE49-F238E27FC236}">
                <a16:creationId xmlns:a16="http://schemas.microsoft.com/office/drawing/2014/main" id="{0CE13C52-8E2C-9652-9A57-D92DE441FF27}"/>
              </a:ext>
            </a:extLst>
          </p:cNvPr>
          <p:cNvSpPr>
            <a:spLocks noGrp="1"/>
          </p:cNvSpPr>
          <p:nvPr>
            <p:ph type="subTitle" idx="1"/>
          </p:nvPr>
        </p:nvSpPr>
        <p:spPr/>
        <p:txBody>
          <a:bodyPr>
            <a:normAutofit/>
          </a:bodyPr>
          <a:lstStyle/>
          <a:p>
            <a:endParaRPr lang="en-GB" sz="3600" dirty="0"/>
          </a:p>
          <a:p>
            <a:r>
              <a:rPr lang="en-GB" sz="3600" dirty="0"/>
              <a:t>… or Personal Privacy versus Publicity Paranoia</a:t>
            </a:r>
          </a:p>
        </p:txBody>
      </p:sp>
    </p:spTree>
    <p:extLst>
      <p:ext uri="{BB962C8B-B14F-4D97-AF65-F5344CB8AC3E}">
        <p14:creationId xmlns:p14="http://schemas.microsoft.com/office/powerpoint/2010/main" val="21261432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24EA73BA-70CC-6591-E19E-89BA3878206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35018" y="1470991"/>
            <a:ext cx="6044432" cy="4657525"/>
          </a:xfrm>
        </p:spPr>
      </p:pic>
    </p:spTree>
    <p:extLst>
      <p:ext uri="{BB962C8B-B14F-4D97-AF65-F5344CB8AC3E}">
        <p14:creationId xmlns:p14="http://schemas.microsoft.com/office/powerpoint/2010/main" val="2533397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15D55-BC87-93C4-C64A-489988E8CA09}"/>
              </a:ext>
            </a:extLst>
          </p:cNvPr>
          <p:cNvSpPr>
            <a:spLocks noGrp="1"/>
          </p:cNvSpPr>
          <p:nvPr>
            <p:ph type="title"/>
          </p:nvPr>
        </p:nvSpPr>
        <p:spPr>
          <a:xfrm>
            <a:off x="838200" y="365126"/>
            <a:ext cx="10515600" cy="724204"/>
          </a:xfrm>
        </p:spPr>
        <p:txBody>
          <a:bodyPr/>
          <a:lstStyle/>
          <a:p>
            <a:r>
              <a:rPr lang="en-GB" dirty="0"/>
              <a:t>What can you do to stem the flow?</a:t>
            </a:r>
          </a:p>
        </p:txBody>
      </p:sp>
      <p:sp>
        <p:nvSpPr>
          <p:cNvPr id="3" name="Content Placeholder 2">
            <a:extLst>
              <a:ext uri="{FF2B5EF4-FFF2-40B4-BE49-F238E27FC236}">
                <a16:creationId xmlns:a16="http://schemas.microsoft.com/office/drawing/2014/main" id="{D32E373E-5E75-B8FD-97D7-A4E090A3735F}"/>
              </a:ext>
            </a:extLst>
          </p:cNvPr>
          <p:cNvSpPr>
            <a:spLocks noGrp="1"/>
          </p:cNvSpPr>
          <p:nvPr>
            <p:ph idx="1"/>
          </p:nvPr>
        </p:nvSpPr>
        <p:spPr>
          <a:xfrm>
            <a:off x="838200" y="1089330"/>
            <a:ext cx="10515600" cy="5087633"/>
          </a:xfrm>
        </p:spPr>
        <p:txBody>
          <a:bodyPr>
            <a:normAutofit fontScale="92500" lnSpcReduction="20000"/>
          </a:bodyPr>
          <a:lstStyle/>
          <a:p>
            <a:pPr>
              <a:lnSpc>
                <a:spcPct val="107000"/>
              </a:lnSpc>
              <a:spcAft>
                <a:spcPts val="800"/>
              </a:spcAft>
            </a:pPr>
            <a:r>
              <a:rPr lang="en-GB" sz="2400" dirty="0">
                <a:effectLst/>
                <a:ea typeface="Calibri" panose="020F0502020204030204" pitchFamily="34" charset="0"/>
                <a:cs typeface="Times New Roman" panose="02020603050405020304" pitchFamily="18" charset="0"/>
              </a:rPr>
              <a:t>‘Free’ services: free, no comeback; if paid for, you get contractual rights</a:t>
            </a:r>
          </a:p>
          <a:p>
            <a:pPr>
              <a:lnSpc>
                <a:spcPct val="107000"/>
              </a:lnSpc>
              <a:spcAft>
                <a:spcPts val="800"/>
              </a:spcAft>
            </a:pPr>
            <a:r>
              <a:rPr lang="en-GB" sz="2400" dirty="0">
                <a:effectLst/>
                <a:ea typeface="Calibri" panose="020F0502020204030204" pitchFamily="34" charset="0"/>
                <a:cs typeface="Times New Roman" panose="02020603050405020304" pitchFamily="18" charset="0"/>
              </a:rPr>
              <a:t>Google and Microsoft accounts – think of why the lunch is free</a:t>
            </a:r>
          </a:p>
          <a:p>
            <a:pPr lvl="1">
              <a:lnSpc>
                <a:spcPct val="107000"/>
              </a:lnSpc>
              <a:spcAft>
                <a:spcPts val="800"/>
              </a:spcAft>
            </a:pPr>
            <a:r>
              <a:rPr lang="en-GB" sz="2000" dirty="0">
                <a:effectLst/>
                <a:ea typeface="Calibri" panose="020F0502020204030204" pitchFamily="34" charset="0"/>
                <a:cs typeface="Times New Roman" panose="02020603050405020304" pitchFamily="18" charset="0"/>
              </a:rPr>
              <a:t>Cloud storage – loss leader?</a:t>
            </a:r>
          </a:p>
          <a:p>
            <a:r>
              <a:rPr lang="en-GB" sz="1800" u="sng" dirty="0">
                <a:solidFill>
                  <a:srgbClr val="0563C1"/>
                </a:solidFill>
                <a:effectLst/>
                <a:ea typeface="Times New Roman" panose="02020603050405020304" pitchFamily="18" charset="0"/>
                <a:hlinkClick r:id="rId2"/>
              </a:rPr>
              <a:t>https://www.comparitech.com/blog/information-security/google-drive-secure/</a:t>
            </a:r>
            <a:r>
              <a:rPr lang="en-GB" sz="1800" dirty="0">
                <a:effectLst/>
                <a:ea typeface="Times New Roman" panose="02020603050405020304" pitchFamily="18" charset="0"/>
              </a:rPr>
              <a:t> Google has over the years perfected the art of </a:t>
            </a:r>
            <a:r>
              <a:rPr lang="en-GB" sz="1800" u="sng" dirty="0">
                <a:solidFill>
                  <a:srgbClr val="0563C1"/>
                </a:solidFill>
                <a:effectLst/>
                <a:ea typeface="Times New Roman" panose="02020603050405020304" pitchFamily="18" charset="0"/>
                <a:hlinkClick r:id="rId3"/>
              </a:rPr>
              <a:t>surveillance capitalism</a:t>
            </a:r>
            <a:r>
              <a:rPr lang="en-GB" sz="1800" dirty="0">
                <a:effectLst/>
                <a:ea typeface="Times New Roman" panose="02020603050405020304" pitchFamily="18" charset="0"/>
              </a:rPr>
              <a:t>—where your data is mined and sold to advertisers, which is then used to manipulate or influence your buying </a:t>
            </a:r>
            <a:r>
              <a:rPr lang="en-GB" sz="1800" dirty="0" err="1">
                <a:effectLst/>
                <a:ea typeface="Times New Roman" panose="02020603050405020304" pitchFamily="18" charset="0"/>
              </a:rPr>
              <a:t>behavior</a:t>
            </a:r>
            <a:r>
              <a:rPr lang="en-GB" sz="1800" dirty="0">
                <a:effectLst/>
                <a:ea typeface="Times New Roman" panose="02020603050405020304" pitchFamily="18" charset="0"/>
              </a:rPr>
              <a:t>. One thing to pay attention to if you’re going to use Google Drive to store confidential files is </a:t>
            </a:r>
            <a:r>
              <a:rPr lang="en-GB" sz="1800" u="sng" dirty="0">
                <a:solidFill>
                  <a:srgbClr val="0563C1"/>
                </a:solidFill>
                <a:effectLst/>
                <a:ea typeface="Times New Roman" panose="02020603050405020304" pitchFamily="18" charset="0"/>
                <a:hlinkClick r:id="rId4"/>
              </a:rPr>
              <a:t>Google’s Terms of Service</a:t>
            </a:r>
            <a:r>
              <a:rPr lang="en-GB" sz="1800" dirty="0">
                <a:effectLst/>
                <a:ea typeface="Times New Roman" panose="02020603050405020304" pitchFamily="18" charset="0"/>
              </a:rPr>
              <a:t> (</a:t>
            </a:r>
            <a:r>
              <a:rPr lang="en-GB" sz="1800" dirty="0" err="1">
                <a:effectLst/>
                <a:ea typeface="Times New Roman" panose="02020603050405020304" pitchFamily="18" charset="0"/>
              </a:rPr>
              <a:t>ToS</a:t>
            </a:r>
            <a:r>
              <a:rPr lang="en-GB" sz="1800" dirty="0">
                <a:effectLst/>
                <a:ea typeface="Times New Roman" panose="02020603050405020304" pitchFamily="18" charset="0"/>
              </a:rPr>
              <a:t>); and you have to be absolutely sure you are comfortable with it. Parts of section 11 of the </a:t>
            </a:r>
            <a:r>
              <a:rPr lang="en-GB" sz="1800" dirty="0" err="1">
                <a:effectLst/>
                <a:ea typeface="Times New Roman" panose="02020603050405020304" pitchFamily="18" charset="0"/>
              </a:rPr>
              <a:t>ToS</a:t>
            </a:r>
            <a:r>
              <a:rPr lang="en-GB" sz="1800" dirty="0">
                <a:effectLst/>
                <a:ea typeface="Times New Roman" panose="02020603050405020304" pitchFamily="18" charset="0"/>
              </a:rPr>
              <a:t> states thus:</a:t>
            </a:r>
          </a:p>
          <a:p>
            <a:r>
              <a:rPr lang="en-GB" sz="1800" i="1" dirty="0">
                <a:effectLst/>
                <a:ea typeface="Times New Roman" panose="02020603050405020304" pitchFamily="18" charset="0"/>
              </a:rPr>
              <a:t>“By submitting, posting or displaying the content you give Google a perpetual, irrevocable, worldwide, royalty-free, and non-exclusive license to reproduce, adapt, modify, translate, publish, publicly perform, publicly display and distribute any Content which you submit, post or display on or through, the Services. This license is for the sole purpose of enabling Google to display, distribute and promote the Services and may be revoked for certain Services as defined in the Additional Terms of those Services. You agree that this license includes a right for Google to make such Content available to other companies, organizations or individuals with whom Google has relationships for the provision of syndicated services, and to use such Content in connection with the provision of those services.”</a:t>
            </a:r>
            <a:endParaRPr lang="en-GB" sz="1800" dirty="0">
              <a:effectLst/>
              <a:ea typeface="Times New Roman" panose="02020603050405020304" pitchFamily="18" charset="0"/>
            </a:endParaRPr>
          </a:p>
          <a:p>
            <a:pPr>
              <a:lnSpc>
                <a:spcPct val="107000"/>
              </a:lnSpc>
              <a:spcAft>
                <a:spcPts val="800"/>
              </a:spcAft>
            </a:pPr>
            <a:r>
              <a:rPr lang="en-GB" sz="1800" dirty="0">
                <a:effectLst/>
                <a:ea typeface="Calibri" panose="020F0502020204030204" pitchFamily="34" charset="0"/>
                <a:cs typeface="Times New Roman" panose="02020603050405020304" pitchFamily="18" charset="0"/>
              </a:rPr>
              <a:t>Google Drive security revolves around protecting your Google account from unauthorized access and making sure that your sharing settings are right.</a:t>
            </a:r>
          </a:p>
          <a:p>
            <a:pPr marL="0" indent="0">
              <a:lnSpc>
                <a:spcPct val="107000"/>
              </a:lnSpc>
              <a:spcAft>
                <a:spcPts val="800"/>
              </a:spcAft>
              <a:buNone/>
            </a:pPr>
            <a:r>
              <a:rPr lang="en-GB" sz="1800" dirty="0">
                <a:effectLst/>
                <a:ea typeface="Calibri" panose="020F0502020204030204" pitchFamily="34" charset="0"/>
                <a:cs typeface="Times New Roman" panose="02020603050405020304" pitchFamily="18" charset="0"/>
              </a:rPr>
              <a:t>Be aware of Greeks providing free services! Microsoft and Google are old acquaintances, but not my best friends…</a:t>
            </a:r>
          </a:p>
          <a:p>
            <a:pPr lvl="1">
              <a:lnSpc>
                <a:spcPct val="107000"/>
              </a:lnSpc>
              <a:spcAft>
                <a:spcPts val="800"/>
              </a:spcAft>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676898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96943E7-E13D-87D4-53B5-015F9FE2C51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74139" y="1825625"/>
            <a:ext cx="5643722" cy="4351338"/>
          </a:xfrm>
        </p:spPr>
      </p:pic>
    </p:spTree>
    <p:extLst>
      <p:ext uri="{BB962C8B-B14F-4D97-AF65-F5344CB8AC3E}">
        <p14:creationId xmlns:p14="http://schemas.microsoft.com/office/powerpoint/2010/main" val="75654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D5303-B26C-4DBB-46C5-E55CD280EF5E}"/>
              </a:ext>
            </a:extLst>
          </p:cNvPr>
          <p:cNvSpPr>
            <a:spLocks noGrp="1"/>
          </p:cNvSpPr>
          <p:nvPr>
            <p:ph type="title"/>
          </p:nvPr>
        </p:nvSpPr>
        <p:spPr>
          <a:xfrm>
            <a:off x="838200" y="365125"/>
            <a:ext cx="10515600" cy="795765"/>
          </a:xfrm>
        </p:spPr>
        <p:txBody>
          <a:bodyPr/>
          <a:lstStyle/>
          <a:p>
            <a:r>
              <a:rPr lang="en-GB" dirty="0"/>
              <a:t>What websites can glean from you</a:t>
            </a:r>
          </a:p>
        </p:txBody>
      </p:sp>
      <p:sp>
        <p:nvSpPr>
          <p:cNvPr id="3" name="Content Placeholder 2">
            <a:extLst>
              <a:ext uri="{FF2B5EF4-FFF2-40B4-BE49-F238E27FC236}">
                <a16:creationId xmlns:a16="http://schemas.microsoft.com/office/drawing/2014/main" id="{CDCDF307-B07E-804E-9977-A6C3CF68EB2D}"/>
              </a:ext>
            </a:extLst>
          </p:cNvPr>
          <p:cNvSpPr>
            <a:spLocks noGrp="1"/>
          </p:cNvSpPr>
          <p:nvPr>
            <p:ph idx="1"/>
          </p:nvPr>
        </p:nvSpPr>
        <p:spPr>
          <a:xfrm>
            <a:off x="838200" y="1160890"/>
            <a:ext cx="10515600" cy="5016073"/>
          </a:xfrm>
        </p:spPr>
        <p:txBody>
          <a:bodyPr>
            <a:normAutofit lnSpcReduction="10000"/>
          </a:bodyPr>
          <a:lstStyle/>
          <a:p>
            <a:pPr>
              <a:lnSpc>
                <a:spcPct val="107000"/>
              </a:lnSpc>
              <a:spcAft>
                <a:spcPts val="800"/>
              </a:spcAft>
            </a:pPr>
            <a:r>
              <a:rPr lang="en-GB" sz="2600" dirty="0"/>
              <a:t>Cookies</a:t>
            </a:r>
          </a:p>
          <a:p>
            <a:pPr marL="457200" lvl="1" indent="0">
              <a:lnSpc>
                <a:spcPct val="107000"/>
              </a:lnSpc>
              <a:spcAft>
                <a:spcPts val="800"/>
              </a:spcAft>
              <a:buNone/>
            </a:pPr>
            <a:r>
              <a:rPr lang="en-GB" sz="1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https://www.cookiepro.com/blog/website-tracking/</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lnSpc>
                <a:spcPct val="107000"/>
              </a:lnSpc>
              <a:spcAft>
                <a:spcPts val="800"/>
              </a:spcAft>
              <a:buNone/>
            </a:pPr>
            <a:r>
              <a:rPr lang="en-GB" sz="1400" dirty="0">
                <a:effectLst/>
                <a:latin typeface="Calibri" panose="020F0502020204030204" pitchFamily="34" charset="0"/>
                <a:ea typeface="Calibri" panose="020F0502020204030204" pitchFamily="34" charset="0"/>
                <a:cs typeface="Times New Roman" panose="02020603050405020304" pitchFamily="18" charset="0"/>
                <a:hlinkClick r:id="rId3"/>
              </a:rPr>
              <a:t>https://panopticlick.eff.org/</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lnSpc>
                <a:spcPct val="107000"/>
              </a:lnSpc>
              <a:spcAft>
                <a:spcPts val="800"/>
              </a:spcAft>
              <a:buNone/>
            </a:pPr>
            <a:r>
              <a:rPr lang="en-GB" sz="1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https://privacy.net/analyzer/</a:t>
            </a:r>
            <a:endParaRPr lang="en-GB" sz="1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lnSpc>
                <a:spcPct val="107000"/>
              </a:lnSpc>
              <a:spcAft>
                <a:spcPts val="800"/>
              </a:spcAft>
              <a:buNone/>
            </a:pPr>
            <a:r>
              <a:rPr lang="en-GB" sz="1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5"/>
              </a:rPr>
              <a:t>https://gizmodo.com/heres-all-the-data-collected-from-you-as-you-browse-the-1820779304</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t>Private browsing?</a:t>
            </a:r>
          </a:p>
          <a:p>
            <a:pPr marL="457200" lvl="1" indent="0">
              <a:buNone/>
            </a:pPr>
            <a:r>
              <a:rPr lang="en-GB" sz="1400" dirty="0">
                <a:effectLst/>
                <a:latin typeface="Calibri" panose="020F0502020204030204" pitchFamily="34" charset="0"/>
                <a:ea typeface="Calibri" panose="020F0502020204030204" pitchFamily="34" charset="0"/>
                <a:cs typeface="Times New Roman" panose="02020603050405020304" pitchFamily="18" charset="0"/>
              </a:rPr>
              <a:t>One thing that won't help is invoking Internet Explorer's InPrivate mode, or the corresponding privacy mode in other browsers. The purpose of private browsing is to let you surf the Web with no local record of browsing history. It doesn't affect the information your browser sends out.</a:t>
            </a:r>
          </a:p>
          <a:p>
            <a:r>
              <a:rPr lang="en-GB" dirty="0"/>
              <a:t>Ad blockers</a:t>
            </a:r>
          </a:p>
          <a:p>
            <a:pPr lvl="1"/>
            <a:r>
              <a:rPr lang="en-GB" sz="2000" dirty="0" err="1"/>
              <a:t>Ghostery</a:t>
            </a:r>
            <a:r>
              <a:rPr lang="en-GB" sz="2000" dirty="0"/>
              <a:t> – also private browser</a:t>
            </a:r>
          </a:p>
          <a:p>
            <a:pPr lvl="1"/>
            <a:r>
              <a:rPr lang="en-GB" sz="2000" dirty="0" err="1"/>
              <a:t>Adblock</a:t>
            </a:r>
            <a:r>
              <a:rPr lang="en-GB" sz="2000" dirty="0"/>
              <a:t> plus</a:t>
            </a:r>
          </a:p>
          <a:p>
            <a:pPr lvl="1"/>
            <a:r>
              <a:rPr lang="en-GB" sz="2000" dirty="0"/>
              <a:t>Can affect website functionality</a:t>
            </a:r>
          </a:p>
          <a:p>
            <a:r>
              <a:rPr lang="en-GB" dirty="0">
                <a:hlinkClick r:id="rId6"/>
              </a:rPr>
              <a:t>https://www.pcmag.com/how-to/how-to-stay-anonymous-online</a:t>
            </a:r>
            <a:r>
              <a:rPr lang="en-GB" dirty="0"/>
              <a:t> </a:t>
            </a:r>
          </a:p>
        </p:txBody>
      </p:sp>
    </p:spTree>
    <p:extLst>
      <p:ext uri="{BB962C8B-B14F-4D97-AF65-F5344CB8AC3E}">
        <p14:creationId xmlns:p14="http://schemas.microsoft.com/office/powerpoint/2010/main" val="2276904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5632765A-1665-68E5-EA59-A5620E319EF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43050" y="1721141"/>
            <a:ext cx="8858250" cy="2754362"/>
          </a:xfrm>
        </p:spPr>
      </p:pic>
    </p:spTree>
    <p:extLst>
      <p:ext uri="{BB962C8B-B14F-4D97-AF65-F5344CB8AC3E}">
        <p14:creationId xmlns:p14="http://schemas.microsoft.com/office/powerpoint/2010/main" val="40898213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5D55E-1C37-1A05-DB66-A5B4228BF06E}"/>
              </a:ext>
            </a:extLst>
          </p:cNvPr>
          <p:cNvSpPr>
            <a:spLocks noGrp="1"/>
          </p:cNvSpPr>
          <p:nvPr>
            <p:ph type="title"/>
          </p:nvPr>
        </p:nvSpPr>
        <p:spPr>
          <a:xfrm>
            <a:off x="838200" y="365125"/>
            <a:ext cx="10515600" cy="819619"/>
          </a:xfrm>
        </p:spPr>
        <p:txBody>
          <a:bodyPr/>
          <a:lstStyle/>
          <a:p>
            <a:r>
              <a:rPr lang="en-GB" sz="4400" dirty="0">
                <a:effectLst/>
                <a:latin typeface="Calibri" panose="020F0502020204030204" pitchFamily="34" charset="0"/>
                <a:ea typeface="Calibri" panose="020F0502020204030204" pitchFamily="34" charset="0"/>
                <a:cs typeface="Times New Roman" panose="02020603050405020304" pitchFamily="18" charset="0"/>
              </a:rPr>
              <a:t>Scam checks</a:t>
            </a:r>
            <a:endParaRPr lang="en-GB" dirty="0"/>
          </a:p>
        </p:txBody>
      </p:sp>
      <p:sp>
        <p:nvSpPr>
          <p:cNvPr id="3" name="Content Placeholder 2">
            <a:extLst>
              <a:ext uri="{FF2B5EF4-FFF2-40B4-BE49-F238E27FC236}">
                <a16:creationId xmlns:a16="http://schemas.microsoft.com/office/drawing/2014/main" id="{572D3E99-48A6-C45A-5FD3-1D950579A144}"/>
              </a:ext>
            </a:extLst>
          </p:cNvPr>
          <p:cNvSpPr>
            <a:spLocks noGrp="1"/>
          </p:cNvSpPr>
          <p:nvPr>
            <p:ph idx="1"/>
          </p:nvPr>
        </p:nvSpPr>
        <p:spPr>
          <a:xfrm>
            <a:off x="838200" y="1097280"/>
            <a:ext cx="10515600" cy="5079683"/>
          </a:xfrm>
        </p:spPr>
        <p:txBody>
          <a:bodyPr/>
          <a:lstStyle/>
          <a:p>
            <a:r>
              <a:rPr lang="en-GB" sz="2000" dirty="0">
                <a:effectLst/>
                <a:ea typeface="Calibri" panose="020F0502020204030204" pitchFamily="34" charset="0"/>
                <a:cs typeface="Times New Roman" panose="02020603050405020304" pitchFamily="18" charset="0"/>
              </a:rPr>
              <a:t>Antivirus and Internet Security</a:t>
            </a:r>
          </a:p>
          <a:p>
            <a:pPr marL="457200" lvl="1" indent="0">
              <a:buNone/>
            </a:pPr>
            <a:r>
              <a:rPr lang="en-GB" sz="1800" dirty="0">
                <a:ea typeface="Calibri" panose="020F0502020204030204" pitchFamily="34" charset="0"/>
                <a:cs typeface="Times New Roman" panose="02020603050405020304" pitchFamily="18" charset="0"/>
              </a:rPr>
              <a:t>Might save your bacon – alert you to scam sites, questionable downloads and their activities</a:t>
            </a:r>
            <a:endParaRPr lang="en-GB" sz="1800" dirty="0"/>
          </a:p>
          <a:p>
            <a:r>
              <a:rPr lang="en-GB" sz="2000" dirty="0"/>
              <a:t>Check the address of the sender/website</a:t>
            </a:r>
          </a:p>
          <a:p>
            <a:pPr marL="457200" lvl="1" indent="0">
              <a:buNone/>
            </a:pPr>
            <a:r>
              <a:rPr lang="en-GB" sz="1800" dirty="0"/>
              <a:t>Hover on links in preview</a:t>
            </a:r>
          </a:p>
          <a:p>
            <a:pPr marL="457200" lvl="1" indent="0">
              <a:buNone/>
            </a:pPr>
            <a:r>
              <a:rPr lang="en-GB" sz="1800" dirty="0">
                <a:effectLst/>
                <a:ea typeface="Calibri" panose="020F0502020204030204" pitchFamily="34" charset="0"/>
                <a:cs typeface="Times New Roman" panose="02020603050405020304" pitchFamily="18" charset="0"/>
              </a:rPr>
              <a:t>However Nationwide.co.uk uses nationwide-communications.co.uk…</a:t>
            </a:r>
          </a:p>
          <a:p>
            <a:pPr marL="457200" lvl="1" indent="0">
              <a:buNone/>
            </a:pPr>
            <a:r>
              <a:rPr lang="en-GB" sz="1800" dirty="0">
                <a:effectLst/>
                <a:ea typeface="Calibri" panose="020F0502020204030204" pitchFamily="34" charset="0"/>
                <a:cs typeface="Times New Roman" panose="02020603050405020304" pitchFamily="18" charset="0"/>
              </a:rPr>
              <a:t>Russelleandbromley.com versus russellandbromley.co.uk</a:t>
            </a:r>
            <a:endParaRPr lang="en-GB" sz="1800" dirty="0"/>
          </a:p>
          <a:p>
            <a:r>
              <a:rPr lang="en-GB" sz="2000" b="1" u="sng" dirty="0">
                <a:solidFill>
                  <a:srgbClr val="0563C1"/>
                </a:solidFill>
                <a:effectLst/>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getsafeonline.org/</a:t>
            </a:r>
            <a:r>
              <a:rPr lang="en-GB" sz="2000" b="1" u="sng" dirty="0" err="1">
                <a:solidFill>
                  <a:srgbClr val="0563C1"/>
                </a:solidFill>
                <a:effectLst/>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checkawebsite</a:t>
            </a:r>
            <a:endParaRPr lang="en-GB" sz="2000" dirty="0">
              <a:effectLst/>
              <a:ea typeface="Calibri" panose="020F0502020204030204" pitchFamily="34" charset="0"/>
              <a:cs typeface="Times New Roman" panose="02020603050405020304" pitchFamily="18" charset="0"/>
            </a:endParaRPr>
          </a:p>
          <a:p>
            <a:pPr marL="457200" lvl="1" indent="0">
              <a:lnSpc>
                <a:spcPct val="107000"/>
              </a:lnSpc>
              <a:spcAft>
                <a:spcPts val="800"/>
              </a:spcAft>
              <a:buNone/>
            </a:pPr>
            <a:r>
              <a:rPr lang="en-GB" sz="1800" dirty="0">
                <a:effectLst/>
                <a:ea typeface="Calibri" panose="020F0502020204030204" pitchFamily="34" charset="0"/>
                <a:cs typeface="Times New Roman" panose="02020603050405020304" pitchFamily="18" charset="0"/>
              </a:rPr>
              <a:t>Russelleandbromley.com russellandbromley.co.uk</a:t>
            </a:r>
          </a:p>
          <a:p>
            <a:r>
              <a:rPr lang="en-GB" sz="2000" dirty="0">
                <a:effectLst/>
                <a:ea typeface="Calibri" panose="020F0502020204030204" pitchFamily="34" charset="0"/>
                <a:cs typeface="Times New Roman" panose="02020603050405020304" pitchFamily="18" charset="0"/>
              </a:rPr>
              <a:t>Don’t reuse/share passwords!</a:t>
            </a:r>
          </a:p>
          <a:p>
            <a:pPr marL="457200" lvl="1" indent="0">
              <a:lnSpc>
                <a:spcPct val="107000"/>
              </a:lnSpc>
              <a:spcAft>
                <a:spcPts val="800"/>
              </a:spcAft>
              <a:buNone/>
            </a:pPr>
            <a:r>
              <a:rPr lang="en-GB" sz="1800" dirty="0">
                <a:ea typeface="Calibri" panose="020F0502020204030204" pitchFamily="34" charset="0"/>
                <a:cs typeface="Times New Roman" panose="02020603050405020304" pitchFamily="18" charset="0"/>
              </a:rPr>
              <a:t>Check your ‘favourites’ </a:t>
            </a:r>
            <a:r>
              <a:rPr lang="en-GB" sz="1800" dirty="0">
                <a:ea typeface="Calibri" panose="020F0502020204030204" pitchFamily="34" charset="0"/>
                <a:cs typeface="Times New Roman" panose="02020603050405020304" pitchFamily="18" charset="0"/>
                <a:hlinkClick r:id="rId3"/>
              </a:rPr>
              <a:t>https://haveibeenpwned.com/Passwords</a:t>
            </a:r>
            <a:endParaRPr lang="en-GB" sz="1800" dirty="0">
              <a:ea typeface="Calibri" panose="020F0502020204030204" pitchFamily="34" charset="0"/>
              <a:cs typeface="Times New Roman" panose="02020603050405020304" pitchFamily="18" charset="0"/>
            </a:endParaRPr>
          </a:p>
          <a:p>
            <a:pPr marL="457200" lvl="1" indent="0">
              <a:lnSpc>
                <a:spcPct val="107000"/>
              </a:lnSpc>
              <a:spcAft>
                <a:spcPts val="800"/>
              </a:spcAft>
              <a:buNone/>
            </a:pPr>
            <a:r>
              <a:rPr lang="en-GB" sz="1800" dirty="0">
                <a:ea typeface="Calibri" panose="020F0502020204030204" pitchFamily="34" charset="0"/>
                <a:cs typeface="Times New Roman" panose="02020603050405020304" pitchFamily="18" charset="0"/>
              </a:rPr>
              <a:t>How to create a secure password without writing it down</a:t>
            </a:r>
          </a:p>
          <a:p>
            <a:pPr marL="457200" lvl="1" indent="0">
              <a:lnSpc>
                <a:spcPct val="107000"/>
              </a:lnSpc>
              <a:spcAft>
                <a:spcPts val="800"/>
              </a:spcAft>
              <a:buNone/>
            </a:pPr>
            <a:r>
              <a:rPr lang="en-GB" sz="1800" dirty="0">
                <a:ea typeface="Calibri" panose="020F0502020204030204" pitchFamily="34" charset="0"/>
                <a:cs typeface="Times New Roman" panose="02020603050405020304" pitchFamily="18" charset="0"/>
              </a:rPr>
              <a:t>Password managers? Eggs in one basket…</a:t>
            </a:r>
          </a:p>
        </p:txBody>
      </p:sp>
    </p:spTree>
    <p:extLst>
      <p:ext uri="{BB962C8B-B14F-4D97-AF65-F5344CB8AC3E}">
        <p14:creationId xmlns:p14="http://schemas.microsoft.com/office/powerpoint/2010/main" val="12955789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5384473-567F-3A96-D158-7B63A526236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95108" y="1825625"/>
            <a:ext cx="5801784" cy="4351338"/>
          </a:xfrm>
        </p:spPr>
      </p:pic>
    </p:spTree>
    <p:extLst>
      <p:ext uri="{BB962C8B-B14F-4D97-AF65-F5344CB8AC3E}">
        <p14:creationId xmlns:p14="http://schemas.microsoft.com/office/powerpoint/2010/main" val="38449121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229A8-BAD3-8F13-FEE3-2E875E15AD54}"/>
              </a:ext>
            </a:extLst>
          </p:cNvPr>
          <p:cNvSpPr>
            <a:spLocks noGrp="1"/>
          </p:cNvSpPr>
          <p:nvPr>
            <p:ph type="title"/>
          </p:nvPr>
        </p:nvSpPr>
        <p:spPr>
          <a:xfrm>
            <a:off x="838200" y="365125"/>
            <a:ext cx="10515600" cy="779863"/>
          </a:xfrm>
        </p:spPr>
        <p:txBody>
          <a:bodyPr/>
          <a:lstStyle/>
          <a:p>
            <a:r>
              <a:rPr lang="en-GB" dirty="0"/>
              <a:t>And of course the mobile phone is secure…</a:t>
            </a:r>
          </a:p>
        </p:txBody>
      </p:sp>
      <p:sp>
        <p:nvSpPr>
          <p:cNvPr id="3" name="Content Placeholder 2">
            <a:extLst>
              <a:ext uri="{FF2B5EF4-FFF2-40B4-BE49-F238E27FC236}">
                <a16:creationId xmlns:a16="http://schemas.microsoft.com/office/drawing/2014/main" id="{046A9D21-1C04-D20C-91D9-66301C2AEF71}"/>
              </a:ext>
            </a:extLst>
          </p:cNvPr>
          <p:cNvSpPr>
            <a:spLocks noGrp="1"/>
          </p:cNvSpPr>
          <p:nvPr>
            <p:ph idx="1"/>
          </p:nvPr>
        </p:nvSpPr>
        <p:spPr>
          <a:xfrm>
            <a:off x="838200" y="1025718"/>
            <a:ext cx="10515600" cy="5151245"/>
          </a:xfrm>
        </p:spPr>
        <p:txBody>
          <a:bodyPr>
            <a:normAutofit/>
          </a:bodyPr>
          <a:lstStyle/>
          <a:p>
            <a:pPr marL="0" indent="0">
              <a:lnSpc>
                <a:spcPct val="107000"/>
              </a:lnSpc>
              <a:spcAft>
                <a:spcPts val="800"/>
              </a:spcAft>
              <a:buNone/>
            </a:pPr>
            <a:r>
              <a:rPr lang="en-GB" sz="1800" u="sng" dirty="0">
                <a:solidFill>
                  <a:srgbClr val="0563C1"/>
                </a:solidFill>
                <a:effectLst/>
                <a:ea typeface="Calibri" panose="020F0502020204030204" pitchFamily="34" charset="0"/>
                <a:cs typeface="Times New Roman" panose="02020603050405020304" pitchFamily="18" charset="0"/>
                <a:hlinkClick r:id="rId2"/>
              </a:rPr>
              <a:t>https://consoltech.com/blog/less-secure-apps/</a:t>
            </a:r>
            <a:endParaRPr lang="en-GB" sz="18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2400" dirty="0">
                <a:effectLst/>
                <a:ea typeface="Times New Roman" panose="02020603050405020304" pitchFamily="18" charset="0"/>
                <a:cs typeface="Times New Roman" panose="02020603050405020304" pitchFamily="18" charset="0"/>
              </a:rPr>
              <a:t>When it comes to mobile app security, the statistics are shocking:</a:t>
            </a:r>
            <a:endParaRPr lang="en-GB" sz="24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2400" dirty="0">
                <a:effectLst/>
                <a:ea typeface="Times New Roman" panose="02020603050405020304" pitchFamily="18" charset="0"/>
                <a:cs typeface="Times New Roman" panose="02020603050405020304" pitchFamily="18" charset="0"/>
              </a:rPr>
              <a:t>Almost three-quarters of apps would not pass even a basic security test.</a:t>
            </a:r>
            <a:endParaRPr lang="en-GB" sz="24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sz="2400" dirty="0">
                <a:effectLst/>
                <a:ea typeface="Times New Roman" panose="02020603050405020304" pitchFamily="18" charset="0"/>
                <a:cs typeface="Times New Roman" panose="02020603050405020304" pitchFamily="18" charset="0"/>
              </a:rPr>
              <a:t>83 percent of apps have at least one security flaw.</a:t>
            </a:r>
            <a:endParaRPr lang="en-GB" sz="24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GB" sz="2400" dirty="0">
                <a:effectLst/>
                <a:ea typeface="Times New Roman" panose="02020603050405020304" pitchFamily="18" charset="0"/>
                <a:cs typeface="Times New Roman" panose="02020603050405020304" pitchFamily="18" charset="0"/>
              </a:rPr>
              <a:t>Mobile security vulnerabilities are found in 91 percent and 95 percent of </a:t>
            </a:r>
            <a:r>
              <a:rPr lang="en-GB" sz="2400" dirty="0" err="1">
                <a:effectLst/>
                <a:ea typeface="Times New Roman" panose="02020603050405020304" pitchFamily="18" charset="0"/>
                <a:cs typeface="Times New Roman" panose="02020603050405020304" pitchFamily="18" charset="0"/>
              </a:rPr>
              <a:t>IoS</a:t>
            </a:r>
            <a:r>
              <a:rPr lang="en-GB" sz="2400" dirty="0">
                <a:effectLst/>
                <a:ea typeface="Times New Roman" panose="02020603050405020304" pitchFamily="18" charset="0"/>
                <a:cs typeface="Times New Roman" panose="02020603050405020304" pitchFamily="18" charset="0"/>
              </a:rPr>
              <a:t> and Android apps, respectively.</a:t>
            </a:r>
            <a:endParaRPr lang="en-GB" sz="24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1800" dirty="0">
                <a:effectLst/>
                <a:ea typeface="Calibri" panose="020F0502020204030204" pitchFamily="34" charset="0"/>
                <a:cs typeface="Times New Roman" panose="02020603050405020304" pitchFamily="18" charset="0"/>
              </a:rPr>
              <a:t> </a:t>
            </a:r>
            <a:r>
              <a:rPr lang="en-GB" sz="1800" u="sng" dirty="0">
                <a:solidFill>
                  <a:srgbClr val="0563C1"/>
                </a:solidFill>
                <a:effectLst/>
                <a:ea typeface="Calibri" panose="020F0502020204030204" pitchFamily="34" charset="0"/>
                <a:cs typeface="Times New Roman" panose="02020603050405020304" pitchFamily="18" charset="0"/>
                <a:hlinkClick r:id="rId3"/>
              </a:rPr>
              <a:t> https://ico.org.uk/media/your-data-matters/documents/1446/smartphone-securityv5.pdf</a:t>
            </a:r>
            <a:endParaRPr lang="en-GB" sz="1800" dirty="0">
              <a:effectLst/>
              <a:ea typeface="Calibri" panose="020F0502020204030204" pitchFamily="34" charset="0"/>
              <a:cs typeface="Times New Roman" panose="02020603050405020304" pitchFamily="18" charset="0"/>
            </a:endParaRPr>
          </a:p>
          <a:p>
            <a:pPr>
              <a:lnSpc>
                <a:spcPct val="107000"/>
              </a:lnSpc>
              <a:spcAft>
                <a:spcPts val="800"/>
              </a:spcAft>
            </a:pPr>
            <a:r>
              <a:rPr lang="en-GB" sz="2400" dirty="0">
                <a:effectLst/>
                <a:ea typeface="Calibri" panose="020F0502020204030204" pitchFamily="34" charset="0"/>
                <a:cs typeface="Times New Roman" panose="02020603050405020304" pitchFamily="18" charset="0"/>
              </a:rPr>
              <a:t>Use Google Play Protect to help keep your apps safe and your data private</a:t>
            </a:r>
          </a:p>
          <a:p>
            <a:pPr>
              <a:lnSpc>
                <a:spcPct val="107000"/>
              </a:lnSpc>
              <a:spcAft>
                <a:spcPts val="800"/>
              </a:spcAft>
            </a:pPr>
            <a:r>
              <a:rPr lang="en-GB" sz="1800" u="sng" dirty="0">
                <a:solidFill>
                  <a:srgbClr val="0563C1"/>
                </a:solidFill>
                <a:effectLst/>
                <a:ea typeface="Calibri" panose="020F0502020204030204" pitchFamily="34" charset="0"/>
                <a:cs typeface="Times New Roman" panose="02020603050405020304" pitchFamily="18" charset="0"/>
                <a:hlinkClick r:id="rId4"/>
              </a:rPr>
              <a:t>https://support.google.com/accounts/answer/2812853?hl=en#zippy=%2Chow-google-resets-permissions-for-unused-apps</a:t>
            </a:r>
            <a:endParaRPr lang="en-GB" sz="1800" dirty="0">
              <a:effectLst/>
              <a:ea typeface="Calibri" panose="020F0502020204030204" pitchFamily="34" charset="0"/>
              <a:cs typeface="Times New Roman" panose="02020603050405020304" pitchFamily="18" charset="0"/>
            </a:endParaRP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594474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a:extLst>
              <a:ext uri="{FF2B5EF4-FFF2-40B4-BE49-F238E27FC236}">
                <a16:creationId xmlns:a16="http://schemas.microsoft.com/office/drawing/2014/main" id="{43B60ABC-70C2-A1AD-3DB1-6E0FBAC7457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04394" y="1825625"/>
            <a:ext cx="5183211" cy="4351338"/>
          </a:xfrm>
        </p:spPr>
      </p:pic>
    </p:spTree>
    <p:extLst>
      <p:ext uri="{BB962C8B-B14F-4D97-AF65-F5344CB8AC3E}">
        <p14:creationId xmlns:p14="http://schemas.microsoft.com/office/powerpoint/2010/main" val="15075255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19E46-A029-F70F-AD55-440082F5C70A}"/>
              </a:ext>
            </a:extLst>
          </p:cNvPr>
          <p:cNvSpPr>
            <a:spLocks noGrp="1"/>
          </p:cNvSpPr>
          <p:nvPr>
            <p:ph type="title"/>
          </p:nvPr>
        </p:nvSpPr>
        <p:spPr/>
        <p:txBody>
          <a:bodyPr/>
          <a:lstStyle/>
          <a:p>
            <a:r>
              <a:rPr lang="en-GB" dirty="0"/>
              <a:t>Are you listening, Moriarty?</a:t>
            </a:r>
          </a:p>
        </p:txBody>
      </p:sp>
      <p:sp>
        <p:nvSpPr>
          <p:cNvPr id="3" name="Content Placeholder 2">
            <a:extLst>
              <a:ext uri="{FF2B5EF4-FFF2-40B4-BE49-F238E27FC236}">
                <a16:creationId xmlns:a16="http://schemas.microsoft.com/office/drawing/2014/main" id="{E3E9C5C0-19D1-990C-9C99-D2D885221BA9}"/>
              </a:ext>
            </a:extLst>
          </p:cNvPr>
          <p:cNvSpPr>
            <a:spLocks noGrp="1"/>
          </p:cNvSpPr>
          <p:nvPr>
            <p:ph idx="1"/>
          </p:nvPr>
        </p:nvSpPr>
        <p:spPr/>
        <p:txBody>
          <a:bodyPr/>
          <a:lstStyle/>
          <a:p>
            <a:pPr marL="0" indent="0">
              <a:buNone/>
            </a:pPr>
            <a:r>
              <a:rPr lang="en-GB" sz="2400" dirty="0"/>
              <a:t>We use free </a:t>
            </a:r>
            <a:r>
              <a:rPr lang="en-GB" sz="2400" dirty="0" err="1"/>
              <a:t>wifi</a:t>
            </a:r>
            <a:r>
              <a:rPr lang="en-GB" sz="2400" dirty="0"/>
              <a:t> in coffee shops without thinking</a:t>
            </a:r>
          </a:p>
          <a:p>
            <a:pPr marL="0" indent="0">
              <a:buNone/>
            </a:pPr>
            <a:r>
              <a:rPr lang="en-GB" sz="2400" dirty="0"/>
              <a:t>We click on QR codes</a:t>
            </a:r>
          </a:p>
          <a:p>
            <a:pPr marL="0" indent="0">
              <a:buNone/>
            </a:pPr>
            <a:r>
              <a:rPr lang="en-GB" sz="2400" dirty="0"/>
              <a:t>We use cheap Chinese cameras plumbed into our </a:t>
            </a:r>
            <a:r>
              <a:rPr lang="en-GB" sz="2400" dirty="0" err="1"/>
              <a:t>wifi</a:t>
            </a:r>
            <a:r>
              <a:rPr lang="en-GB" sz="2400" dirty="0"/>
              <a:t> (security details provided) and the pictures are passed to our phones via Chinese servers using a free service…</a:t>
            </a:r>
          </a:p>
          <a:p>
            <a:pPr marL="0" indent="0">
              <a:buNone/>
            </a:pPr>
            <a:r>
              <a:rPr lang="en-GB" sz="2400" dirty="0"/>
              <a:t>We happily have Siri, Alexa and Cortana listening to everything we say…!</a:t>
            </a:r>
          </a:p>
          <a:p>
            <a:pPr marL="0" indent="0">
              <a:buNone/>
            </a:pPr>
            <a:r>
              <a:rPr lang="en-GB" sz="2400" dirty="0"/>
              <a:t>“Alexa – why do have such a bad record with my relationships?”</a:t>
            </a:r>
          </a:p>
          <a:p>
            <a:pPr marL="0" indent="0">
              <a:buNone/>
            </a:pPr>
            <a:r>
              <a:rPr lang="en-GB" sz="2400" dirty="0"/>
              <a:t>“I’m Siri…”</a:t>
            </a:r>
          </a:p>
          <a:p>
            <a:pPr marL="0" indent="0">
              <a:buNone/>
            </a:pPr>
            <a:endParaRPr lang="en-GB" dirty="0"/>
          </a:p>
          <a:p>
            <a:pPr marL="0" indent="0">
              <a:buNone/>
            </a:pPr>
            <a:r>
              <a:rPr lang="en-GB" dirty="0"/>
              <a:t>Maybe we get what we deserve</a:t>
            </a:r>
          </a:p>
        </p:txBody>
      </p:sp>
    </p:spTree>
    <p:extLst>
      <p:ext uri="{BB962C8B-B14F-4D97-AF65-F5344CB8AC3E}">
        <p14:creationId xmlns:p14="http://schemas.microsoft.com/office/powerpoint/2010/main" val="3649055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B036B764-D847-E131-BC58-EF5146DB0D8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49934" y="1278533"/>
            <a:ext cx="4731026" cy="4300933"/>
          </a:xfrm>
        </p:spPr>
      </p:pic>
    </p:spTree>
    <p:extLst>
      <p:ext uri="{BB962C8B-B14F-4D97-AF65-F5344CB8AC3E}">
        <p14:creationId xmlns:p14="http://schemas.microsoft.com/office/powerpoint/2010/main" val="42826686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81BCDD29-8A71-86C1-7705-E2E5BF032E9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81350" y="1881981"/>
            <a:ext cx="5829300" cy="4238625"/>
          </a:xfrm>
        </p:spPr>
      </p:pic>
    </p:spTree>
    <p:extLst>
      <p:ext uri="{BB962C8B-B14F-4D97-AF65-F5344CB8AC3E}">
        <p14:creationId xmlns:p14="http://schemas.microsoft.com/office/powerpoint/2010/main" val="3611739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7DAF6-4AE3-CD3C-CB1F-ADD749A1DAB4}"/>
              </a:ext>
            </a:extLst>
          </p:cNvPr>
          <p:cNvSpPr>
            <a:spLocks noGrp="1"/>
          </p:cNvSpPr>
          <p:nvPr>
            <p:ph type="title"/>
          </p:nvPr>
        </p:nvSpPr>
        <p:spPr>
          <a:xfrm>
            <a:off x="838200" y="365125"/>
            <a:ext cx="10515600" cy="779863"/>
          </a:xfrm>
        </p:spPr>
        <p:txBody>
          <a:bodyPr/>
          <a:lstStyle/>
          <a:p>
            <a:r>
              <a:rPr lang="en-GB" dirty="0"/>
              <a:t>How did we get here?</a:t>
            </a:r>
          </a:p>
        </p:txBody>
      </p:sp>
      <p:sp>
        <p:nvSpPr>
          <p:cNvPr id="3" name="Content Placeholder 2">
            <a:extLst>
              <a:ext uri="{FF2B5EF4-FFF2-40B4-BE49-F238E27FC236}">
                <a16:creationId xmlns:a16="http://schemas.microsoft.com/office/drawing/2014/main" id="{E658DE6D-8C6C-9E51-F2D0-238328935832}"/>
              </a:ext>
            </a:extLst>
          </p:cNvPr>
          <p:cNvSpPr>
            <a:spLocks noGrp="1"/>
          </p:cNvSpPr>
          <p:nvPr>
            <p:ph idx="1"/>
          </p:nvPr>
        </p:nvSpPr>
        <p:spPr>
          <a:xfrm>
            <a:off x="838200" y="1144988"/>
            <a:ext cx="10515600" cy="5031975"/>
          </a:xfrm>
        </p:spPr>
        <p:txBody>
          <a:bodyPr>
            <a:normAutofit lnSpcReduction="10000"/>
          </a:bodyPr>
          <a:lstStyle/>
          <a:p>
            <a:pPr marL="0" indent="0">
              <a:lnSpc>
                <a:spcPct val="107000"/>
              </a:lnSpc>
              <a:spcAft>
                <a:spcPts val="800"/>
              </a:spcAft>
              <a:buNone/>
            </a:pPr>
            <a:r>
              <a:rPr lang="en-GB" sz="2000" dirty="0">
                <a:effectLst/>
                <a:latin typeface="Calibri" panose="020F0502020204030204" pitchFamily="34" charset="0"/>
                <a:ea typeface="Calibri" panose="020F0502020204030204" pitchFamily="34" charset="0"/>
                <a:cs typeface="Times New Roman" panose="02020603050405020304" pitchFamily="18" charset="0"/>
              </a:rPr>
              <a:t>It started with magazine competitions and junk mail -&gt; marketing lists</a:t>
            </a:r>
          </a:p>
          <a:p>
            <a:pPr>
              <a:lnSpc>
                <a:spcPct val="107000"/>
              </a:lnSpc>
              <a:spcAft>
                <a:spcPts val="80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Addresses (Mailing preference)</a:t>
            </a:r>
          </a:p>
          <a:p>
            <a:pPr>
              <a:lnSpc>
                <a:spcPct val="107000"/>
              </a:lnSpc>
              <a:spcAft>
                <a:spcPts val="80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Telephone numbers (TPS)</a:t>
            </a:r>
          </a:p>
          <a:p>
            <a:pPr>
              <a:lnSpc>
                <a:spcPct val="107000"/>
              </a:lnSpc>
              <a:spcAft>
                <a:spcPts val="80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Emails (</a:t>
            </a:r>
            <a:r>
              <a:rPr lang="en-GB" sz="2000" dirty="0" err="1">
                <a:effectLst/>
                <a:latin typeface="Calibri" panose="020F0502020204030204" pitchFamily="34" charset="0"/>
                <a:ea typeface="Calibri" panose="020F0502020204030204" pitchFamily="34" charset="0"/>
                <a:cs typeface="Times New Roman" panose="02020603050405020304" pitchFamily="18" charset="0"/>
              </a:rPr>
              <a:t>Opt</a:t>
            </a:r>
            <a:r>
              <a:rPr lang="en-GB" sz="2000" dirty="0">
                <a:effectLst/>
                <a:latin typeface="Calibri" panose="020F0502020204030204" pitchFamily="34" charset="0"/>
                <a:ea typeface="Calibri" panose="020F0502020204030204" pitchFamily="34" charset="0"/>
                <a:cs typeface="Times New Roman" panose="02020603050405020304" pitchFamily="18" charset="0"/>
              </a:rPr>
              <a:t> in rules). Anyone with your email in their contact list would publicise it if compromised. Use throwaway emails (Hotmail, Gmail) or ‘named’ emails for different firms </a:t>
            </a:r>
            <a:r>
              <a:rPr lang="en-GB" sz="2000" dirty="0" err="1">
                <a:effectLst/>
                <a:latin typeface="Calibri" panose="020F0502020204030204" pitchFamily="34" charset="0"/>
                <a:ea typeface="Calibri" panose="020F0502020204030204" pitchFamily="34" charset="0"/>
                <a:cs typeface="Times New Roman" panose="02020603050405020304" pitchFamily="18" charset="0"/>
              </a:rPr>
              <a:t>eg</a:t>
            </a:r>
            <a:r>
              <a:rPr lang="en-GB" sz="2000" dirty="0">
                <a:effectLst/>
                <a:latin typeface="Calibri" panose="020F0502020204030204" pitchFamily="34" charset="0"/>
                <a:ea typeface="Calibri" panose="020F0502020204030204" pitchFamily="34" charset="0"/>
                <a:cs typeface="Times New Roman" panose="02020603050405020304" pitchFamily="18" charset="0"/>
              </a:rPr>
              <a:t>: </a:t>
            </a:r>
            <a:r>
              <a:rPr lang="en-GB" sz="2000" dirty="0">
                <a:effectLst/>
                <a:latin typeface="Calibri" panose="020F0502020204030204" pitchFamily="34" charset="0"/>
                <a:ea typeface="Calibri" panose="020F0502020204030204" pitchFamily="34" charset="0"/>
                <a:cs typeface="Times New Roman" panose="02020603050405020304" pitchFamily="18" charset="0"/>
                <a:hlinkClick r:id="rId2"/>
              </a:rPr>
              <a:t>scammer@searingsolutions.com</a:t>
            </a:r>
            <a:r>
              <a:rPr lang="en-GB" sz="2000" dirty="0">
                <a:effectLst/>
                <a:latin typeface="Calibri" panose="020F0502020204030204" pitchFamily="34" charset="0"/>
                <a:ea typeface="Calibri" panose="020F0502020204030204" pitchFamily="34" charset="0"/>
                <a:cs typeface="Times New Roman" panose="02020603050405020304" pitchFamily="18" charset="0"/>
              </a:rPr>
              <a:t> if you are techie.</a:t>
            </a:r>
          </a:p>
          <a:p>
            <a:pPr>
              <a:lnSpc>
                <a:spcPct val="107000"/>
              </a:lnSpc>
              <a:spcAft>
                <a:spcPts val="80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Social media accounts (including Linked-in). ‘Number of ‘friends’ and ‘contacts’. Facebook sucks up contact lists.</a:t>
            </a:r>
          </a:p>
          <a:p>
            <a:pPr>
              <a:lnSpc>
                <a:spcPct val="107000"/>
              </a:lnSpc>
              <a:spcAft>
                <a:spcPts val="80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Face tagging… Now I see why cameras are covered by DPA as your face can be used to identify you.</a:t>
            </a:r>
          </a:p>
          <a:p>
            <a:pPr marL="0" indent="0">
              <a:lnSpc>
                <a:spcPct val="107000"/>
              </a:lnSpc>
              <a:spcAft>
                <a:spcPts val="800"/>
              </a:spcAft>
              <a:buNone/>
            </a:pPr>
            <a:r>
              <a:rPr lang="en-GB" sz="2000" dirty="0">
                <a:effectLst/>
                <a:latin typeface="Calibri" panose="020F0502020204030204" pitchFamily="34" charset="0"/>
                <a:ea typeface="Calibri" panose="020F0502020204030204" pitchFamily="34" charset="0"/>
                <a:cs typeface="Times New Roman" panose="02020603050405020304" pitchFamily="18" charset="0"/>
              </a:rPr>
              <a:t>… Yet we resist identity cards!</a:t>
            </a:r>
          </a:p>
          <a:p>
            <a:endParaRPr lang="en-GB" dirty="0"/>
          </a:p>
        </p:txBody>
      </p:sp>
    </p:spTree>
    <p:extLst>
      <p:ext uri="{BB962C8B-B14F-4D97-AF65-F5344CB8AC3E}">
        <p14:creationId xmlns:p14="http://schemas.microsoft.com/office/powerpoint/2010/main" val="2409064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7677465-B3A2-A8FF-0D31-BE64B3BAAC8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86125" y="2020094"/>
            <a:ext cx="5619750" cy="3962400"/>
          </a:xfrm>
        </p:spPr>
      </p:pic>
    </p:spTree>
    <p:extLst>
      <p:ext uri="{BB962C8B-B14F-4D97-AF65-F5344CB8AC3E}">
        <p14:creationId xmlns:p14="http://schemas.microsoft.com/office/powerpoint/2010/main" val="2732722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4242B-E55B-9BD7-4D75-70413029235D}"/>
              </a:ext>
            </a:extLst>
          </p:cNvPr>
          <p:cNvSpPr>
            <a:spLocks noGrp="1"/>
          </p:cNvSpPr>
          <p:nvPr>
            <p:ph type="title"/>
          </p:nvPr>
        </p:nvSpPr>
        <p:spPr>
          <a:xfrm>
            <a:off x="838200" y="365126"/>
            <a:ext cx="10515600" cy="1018402"/>
          </a:xfrm>
        </p:spPr>
        <p:txBody>
          <a:bodyPr/>
          <a:lstStyle/>
          <a:p>
            <a:r>
              <a:rPr lang="en-GB" dirty="0"/>
              <a:t>It’s all Marketing’s fault</a:t>
            </a:r>
          </a:p>
        </p:txBody>
      </p:sp>
      <p:sp>
        <p:nvSpPr>
          <p:cNvPr id="3" name="Content Placeholder 2">
            <a:extLst>
              <a:ext uri="{FF2B5EF4-FFF2-40B4-BE49-F238E27FC236}">
                <a16:creationId xmlns:a16="http://schemas.microsoft.com/office/drawing/2014/main" id="{01F497B4-F00B-E29C-6089-1376B20C1771}"/>
              </a:ext>
            </a:extLst>
          </p:cNvPr>
          <p:cNvSpPr>
            <a:spLocks noGrp="1"/>
          </p:cNvSpPr>
          <p:nvPr>
            <p:ph idx="1"/>
          </p:nvPr>
        </p:nvSpPr>
        <p:spPr/>
        <p:txBody>
          <a:bodyPr/>
          <a:lstStyle/>
          <a:p>
            <a:r>
              <a:rPr lang="en-GB" sz="3200" dirty="0"/>
              <a:t>Loyalty cards to analyse purchase patterns to identify new products and target customers and market niches</a:t>
            </a:r>
          </a:p>
          <a:p>
            <a:r>
              <a:rPr lang="en-GB" sz="3200" dirty="0"/>
              <a:t>Tempt you to expand the ‘relationship’</a:t>
            </a:r>
          </a:p>
          <a:p>
            <a:r>
              <a:rPr lang="en-GB" sz="3200" dirty="0"/>
              <a:t>Tokens for products you don’t currently buy but might do</a:t>
            </a:r>
          </a:p>
          <a:p>
            <a:r>
              <a:rPr lang="en-GB" sz="3200" dirty="0"/>
              <a:t>Targeted adverts</a:t>
            </a:r>
          </a:p>
          <a:p>
            <a:r>
              <a:rPr lang="en-GB" sz="3200" dirty="0"/>
              <a:t>‘Free’ products (to reel you in)</a:t>
            </a:r>
          </a:p>
          <a:p>
            <a:endParaRPr lang="en-GB" dirty="0"/>
          </a:p>
        </p:txBody>
      </p:sp>
    </p:spTree>
    <p:extLst>
      <p:ext uri="{BB962C8B-B14F-4D97-AF65-F5344CB8AC3E}">
        <p14:creationId xmlns:p14="http://schemas.microsoft.com/office/powerpoint/2010/main" val="2213369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a:extLst>
              <a:ext uri="{FF2B5EF4-FFF2-40B4-BE49-F238E27FC236}">
                <a16:creationId xmlns:a16="http://schemas.microsoft.com/office/drawing/2014/main" id="{C8D208A8-5E12-9A0A-2393-74A38827202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56957" y="1825625"/>
            <a:ext cx="4678086" cy="4351338"/>
          </a:xfrm>
        </p:spPr>
      </p:pic>
    </p:spTree>
    <p:extLst>
      <p:ext uri="{BB962C8B-B14F-4D97-AF65-F5344CB8AC3E}">
        <p14:creationId xmlns:p14="http://schemas.microsoft.com/office/powerpoint/2010/main" val="1900746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4866D-7C07-848D-5FAC-3FFACB270B0A}"/>
              </a:ext>
            </a:extLst>
          </p:cNvPr>
          <p:cNvSpPr>
            <a:spLocks noGrp="1"/>
          </p:cNvSpPr>
          <p:nvPr>
            <p:ph type="title"/>
          </p:nvPr>
        </p:nvSpPr>
        <p:spPr>
          <a:xfrm>
            <a:off x="838200" y="365125"/>
            <a:ext cx="10515600" cy="803717"/>
          </a:xfrm>
        </p:spPr>
        <p:txBody>
          <a:bodyPr/>
          <a:lstStyle/>
          <a:p>
            <a:r>
              <a:rPr lang="en-GB" dirty="0"/>
              <a:t>Unintended(?) consequences</a:t>
            </a:r>
          </a:p>
        </p:txBody>
      </p:sp>
      <p:sp>
        <p:nvSpPr>
          <p:cNvPr id="3" name="Content Placeholder 2">
            <a:extLst>
              <a:ext uri="{FF2B5EF4-FFF2-40B4-BE49-F238E27FC236}">
                <a16:creationId xmlns:a16="http://schemas.microsoft.com/office/drawing/2014/main" id="{1B260FB1-31FD-DBFC-DA05-4CA19DE69980}"/>
              </a:ext>
            </a:extLst>
          </p:cNvPr>
          <p:cNvSpPr>
            <a:spLocks noGrp="1"/>
          </p:cNvSpPr>
          <p:nvPr>
            <p:ph idx="1"/>
          </p:nvPr>
        </p:nvSpPr>
        <p:spPr>
          <a:xfrm>
            <a:off x="838200" y="1296063"/>
            <a:ext cx="10515600" cy="4880900"/>
          </a:xfrm>
        </p:spPr>
        <p:txBody>
          <a:bodyPr>
            <a:normAutofit fontScale="85000" lnSpcReduction="20000"/>
          </a:bodyPr>
          <a:lstStyle/>
          <a:p>
            <a:r>
              <a:rPr lang="en-GB" dirty="0"/>
              <a:t>Smart meters for tailored tariffs </a:t>
            </a:r>
          </a:p>
          <a:p>
            <a:pPr lvl="1"/>
            <a:r>
              <a:rPr lang="en-GB" dirty="0"/>
              <a:t>as yet unavailable – old Economy 7 anyone?</a:t>
            </a:r>
          </a:p>
          <a:p>
            <a:pPr lvl="1"/>
            <a:r>
              <a:rPr lang="en-GB" dirty="0"/>
              <a:t>Are you at home?</a:t>
            </a:r>
          </a:p>
          <a:p>
            <a:r>
              <a:rPr lang="en-GB" sz="2800" dirty="0">
                <a:effectLst/>
                <a:latin typeface="Calibri" panose="020F0502020204030204" pitchFamily="34" charset="0"/>
                <a:ea typeface="Calibri" panose="020F0502020204030204" pitchFamily="34" charset="0"/>
                <a:cs typeface="Times New Roman" panose="02020603050405020304" pitchFamily="18" charset="0"/>
              </a:rPr>
              <a:t>Credit card travel notification</a:t>
            </a:r>
          </a:p>
          <a:p>
            <a:r>
              <a:rPr lang="en-GB" dirty="0"/>
              <a:t>Credit industry accumulation of data ‘for responsible lending’ (avoiding bad debts)</a:t>
            </a:r>
          </a:p>
          <a:p>
            <a:pPr lvl="1"/>
            <a:r>
              <a:rPr lang="en-GB" dirty="0"/>
              <a:t>Borrow more to improve your score</a:t>
            </a:r>
          </a:p>
          <a:p>
            <a:r>
              <a:rPr lang="en-GB" dirty="0"/>
              <a:t>Data acquisition – metadata, combining many sources, despite data protection principles</a:t>
            </a:r>
          </a:p>
          <a:p>
            <a:pPr lvl="1"/>
            <a:r>
              <a:rPr lang="en-GB" dirty="0"/>
              <a:t>Every little helps…</a:t>
            </a:r>
          </a:p>
          <a:p>
            <a:r>
              <a:rPr lang="en-GB" dirty="0"/>
              <a:t>‘Big data’ – supposedly anonymised</a:t>
            </a:r>
          </a:p>
          <a:p>
            <a:r>
              <a:rPr lang="en-GB" dirty="0"/>
              <a:t>‘Big Pharma’ use of NHS data </a:t>
            </a:r>
          </a:p>
          <a:p>
            <a:pPr lvl="1"/>
            <a:r>
              <a:rPr lang="en-GB" dirty="0"/>
              <a:t>The useful sharing of records between NHS functions doesn’t work!</a:t>
            </a:r>
          </a:p>
          <a:p>
            <a:r>
              <a:rPr lang="en-GB" dirty="0"/>
              <a:t>Covid tracking = Covid passports</a:t>
            </a:r>
          </a:p>
          <a:p>
            <a:pPr lvl="1"/>
            <a:r>
              <a:rPr lang="en-GB" dirty="0"/>
              <a:t>Duplication of systems and data</a:t>
            </a:r>
          </a:p>
          <a:p>
            <a:endParaRPr lang="en-GB" dirty="0"/>
          </a:p>
        </p:txBody>
      </p:sp>
    </p:spTree>
    <p:extLst>
      <p:ext uri="{BB962C8B-B14F-4D97-AF65-F5344CB8AC3E}">
        <p14:creationId xmlns:p14="http://schemas.microsoft.com/office/powerpoint/2010/main" val="1796668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312669D8-C565-9D90-BEDF-D3D88621CB7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67422" y="1825625"/>
            <a:ext cx="3657155" cy="4351338"/>
          </a:xfrm>
        </p:spPr>
      </p:pic>
    </p:spTree>
    <p:extLst>
      <p:ext uri="{BB962C8B-B14F-4D97-AF65-F5344CB8AC3E}">
        <p14:creationId xmlns:p14="http://schemas.microsoft.com/office/powerpoint/2010/main" val="1545394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D22F7-8D75-C771-CD64-8EB07D33F467}"/>
              </a:ext>
            </a:extLst>
          </p:cNvPr>
          <p:cNvSpPr>
            <a:spLocks noGrp="1"/>
          </p:cNvSpPr>
          <p:nvPr>
            <p:ph type="title"/>
          </p:nvPr>
        </p:nvSpPr>
        <p:spPr>
          <a:xfrm>
            <a:off x="838200" y="365126"/>
            <a:ext cx="10515600" cy="748058"/>
          </a:xfrm>
        </p:spPr>
        <p:txBody>
          <a:bodyPr/>
          <a:lstStyle/>
          <a:p>
            <a:r>
              <a:rPr lang="en-GB" dirty="0"/>
              <a:t>Security and scams</a:t>
            </a:r>
          </a:p>
        </p:txBody>
      </p:sp>
      <p:sp>
        <p:nvSpPr>
          <p:cNvPr id="3" name="Content Placeholder 2">
            <a:extLst>
              <a:ext uri="{FF2B5EF4-FFF2-40B4-BE49-F238E27FC236}">
                <a16:creationId xmlns:a16="http://schemas.microsoft.com/office/drawing/2014/main" id="{16429E73-2AF1-1E9B-C7DC-1C2C0039CC82}"/>
              </a:ext>
            </a:extLst>
          </p:cNvPr>
          <p:cNvSpPr>
            <a:spLocks noGrp="1"/>
          </p:cNvSpPr>
          <p:nvPr>
            <p:ph idx="1"/>
          </p:nvPr>
        </p:nvSpPr>
        <p:spPr>
          <a:xfrm>
            <a:off x="838200" y="1232452"/>
            <a:ext cx="10515600" cy="4944511"/>
          </a:xfrm>
        </p:spPr>
        <p:txBody>
          <a:bodyPr>
            <a:normAutofit fontScale="62500" lnSpcReduction="20000"/>
          </a:bodyPr>
          <a:lstStyle/>
          <a:p>
            <a:pPr>
              <a:lnSpc>
                <a:spcPct val="107000"/>
              </a:lnSpc>
              <a:spcAft>
                <a:spcPts val="800"/>
              </a:spcAft>
            </a:pPr>
            <a:r>
              <a:rPr lang="en-GB" sz="3700" dirty="0">
                <a:effectLst/>
                <a:latin typeface="Calibri" panose="020F0502020204030204" pitchFamily="34" charset="0"/>
                <a:ea typeface="Calibri" panose="020F0502020204030204" pitchFamily="34" charset="0"/>
                <a:cs typeface="Times New Roman" panose="02020603050405020304" pitchFamily="18" charset="0"/>
              </a:rPr>
              <a:t>Identity theft – multi-factor authentication requires yet more personal data (Facebook experience)</a:t>
            </a:r>
          </a:p>
          <a:p>
            <a:pPr>
              <a:lnSpc>
                <a:spcPct val="107000"/>
              </a:lnSpc>
              <a:spcAft>
                <a:spcPts val="800"/>
              </a:spcAft>
            </a:pPr>
            <a:r>
              <a:rPr lang="en-GB" sz="3700" dirty="0">
                <a:effectLst/>
                <a:latin typeface="Calibri" panose="020F0502020204030204" pitchFamily="34" charset="0"/>
                <a:ea typeface="Calibri" panose="020F0502020204030204" pitchFamily="34" charset="0"/>
                <a:cs typeface="Times New Roman" panose="02020603050405020304" pitchFamily="18" charset="0"/>
              </a:rPr>
              <a:t>No digital identifier as yet, but many similar unique identifiers (passport number, birth certificate, NHS number, National Insurance, Government gateway ID).</a:t>
            </a:r>
          </a:p>
          <a:p>
            <a:pPr>
              <a:lnSpc>
                <a:spcPct val="107000"/>
              </a:lnSpc>
              <a:spcAft>
                <a:spcPts val="800"/>
              </a:spcAft>
            </a:pPr>
            <a:r>
              <a:rPr lang="en-GB" sz="3700" dirty="0">
                <a:effectLst/>
                <a:latin typeface="Calibri" panose="020F0502020204030204" pitchFamily="34" charset="0"/>
                <a:ea typeface="Calibri" panose="020F0502020204030204" pitchFamily="34" charset="0"/>
                <a:cs typeface="Times New Roman" panose="02020603050405020304" pitchFamily="18" charset="0"/>
              </a:rPr>
              <a:t>Telephone call recording – supposedly turned off for credit card and ID authentication details.</a:t>
            </a:r>
          </a:p>
          <a:p>
            <a:pPr>
              <a:lnSpc>
                <a:spcPct val="107000"/>
              </a:lnSpc>
              <a:spcAft>
                <a:spcPts val="800"/>
              </a:spcAft>
            </a:pPr>
            <a:r>
              <a:rPr lang="en-GB" sz="3700" dirty="0">
                <a:effectLst/>
                <a:latin typeface="Calibri" panose="020F0502020204030204" pitchFamily="34" charset="0"/>
                <a:ea typeface="Calibri" panose="020F0502020204030204" pitchFamily="34" charset="0"/>
                <a:cs typeface="Times New Roman" panose="02020603050405020304" pitchFamily="18" charset="0"/>
              </a:rPr>
              <a:t>Are credit card details (verification number) written down when giving them over the phone?</a:t>
            </a:r>
          </a:p>
          <a:p>
            <a:pPr marL="457200" lvl="1" indent="0">
              <a:lnSpc>
                <a:spcPct val="107000"/>
              </a:lnSpc>
              <a:spcAft>
                <a:spcPts val="800"/>
              </a:spcAft>
              <a:buNone/>
            </a:pPr>
            <a:r>
              <a:rPr lang="en-GB" sz="3300" dirty="0">
                <a:effectLst/>
                <a:latin typeface="Calibri" panose="020F0502020204030204" pitchFamily="34" charset="0"/>
                <a:ea typeface="Calibri" panose="020F0502020204030204" pitchFamily="34" charset="0"/>
                <a:cs typeface="Times New Roman" panose="02020603050405020304" pitchFamily="18" charset="0"/>
              </a:rPr>
              <a:t>I was told my card was compromised because someone knew my account number! </a:t>
            </a:r>
          </a:p>
          <a:p>
            <a:pPr>
              <a:lnSpc>
                <a:spcPct val="107000"/>
              </a:lnSpc>
              <a:spcAft>
                <a:spcPts val="800"/>
              </a:spcAft>
            </a:pPr>
            <a:r>
              <a:rPr lang="en-GB" sz="3700" dirty="0">
                <a:latin typeface="Calibri" panose="020F0502020204030204" pitchFamily="34" charset="0"/>
                <a:ea typeface="Calibri" panose="020F0502020204030204" pitchFamily="34" charset="0"/>
                <a:cs typeface="Times New Roman" panose="02020603050405020304" pitchFamily="18" charset="0"/>
              </a:rPr>
              <a:t>Touch proximity cards</a:t>
            </a:r>
          </a:p>
          <a:p>
            <a:pPr>
              <a:lnSpc>
                <a:spcPct val="107000"/>
              </a:lnSpc>
              <a:spcAft>
                <a:spcPts val="800"/>
              </a:spcAft>
            </a:pPr>
            <a:r>
              <a:rPr lang="en-GB" sz="3700" dirty="0">
                <a:effectLst/>
                <a:latin typeface="Calibri" panose="020F0502020204030204" pitchFamily="34" charset="0"/>
                <a:ea typeface="Calibri" panose="020F0502020204030204" pitchFamily="34" charset="0"/>
                <a:cs typeface="Times New Roman" panose="02020603050405020304" pitchFamily="18" charset="0"/>
              </a:rPr>
              <a:t>Use of mobile for everything…</a:t>
            </a:r>
          </a:p>
          <a:p>
            <a:endParaRPr lang="en-GB" dirty="0"/>
          </a:p>
        </p:txBody>
      </p:sp>
    </p:spTree>
    <p:extLst>
      <p:ext uri="{BB962C8B-B14F-4D97-AF65-F5344CB8AC3E}">
        <p14:creationId xmlns:p14="http://schemas.microsoft.com/office/powerpoint/2010/main" val="18131937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1163</Words>
  <Application>Microsoft Office PowerPoint</Application>
  <PresentationFormat>Widescreen</PresentationFormat>
  <Paragraphs>91</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Symbol</vt:lpstr>
      <vt:lpstr>Office Theme</vt:lpstr>
      <vt:lpstr>I’m a nonentity – get me out of here!</vt:lpstr>
      <vt:lpstr>PowerPoint Presentation</vt:lpstr>
      <vt:lpstr>How did we get here?</vt:lpstr>
      <vt:lpstr>PowerPoint Presentation</vt:lpstr>
      <vt:lpstr>It’s all Marketing’s fault</vt:lpstr>
      <vt:lpstr>PowerPoint Presentation</vt:lpstr>
      <vt:lpstr>Unintended(?) consequences</vt:lpstr>
      <vt:lpstr>PowerPoint Presentation</vt:lpstr>
      <vt:lpstr>Security and scams</vt:lpstr>
      <vt:lpstr>PowerPoint Presentation</vt:lpstr>
      <vt:lpstr>What can you do to stem the flow?</vt:lpstr>
      <vt:lpstr>PowerPoint Presentation</vt:lpstr>
      <vt:lpstr>What websites can glean from you</vt:lpstr>
      <vt:lpstr>PowerPoint Presentation</vt:lpstr>
      <vt:lpstr>Scam checks</vt:lpstr>
      <vt:lpstr>PowerPoint Presentation</vt:lpstr>
      <vt:lpstr>And of course the mobile phone is secure…</vt:lpstr>
      <vt:lpstr>PowerPoint Presentation</vt:lpstr>
      <vt:lpstr>Are you listening, Moriarty?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 a nonentity – get me out of here!</dc:title>
  <dc:creator>keith</dc:creator>
  <cp:lastModifiedBy>keith</cp:lastModifiedBy>
  <cp:revision>4</cp:revision>
  <dcterms:created xsi:type="dcterms:W3CDTF">2022-11-21T18:40:52Z</dcterms:created>
  <dcterms:modified xsi:type="dcterms:W3CDTF">2022-11-22T04:29:18Z</dcterms:modified>
</cp:coreProperties>
</file>