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971FC4-57CA-4B56-94F9-CE515D3B2227}">
  <a:tblStyle styleId="{62971FC4-57CA-4B56-94F9-CE515D3B222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4BEC4C6-2A0F-4D07-B30A-F1A688FBBD0D}" styleName="Table_1">
    <a:wholeTbl>
      <a:tcTxStyle>
        <a:font>
          <a:latin typeface="Arial"/>
          <a:ea typeface="Arial"/>
          <a:cs typeface="Arial"/>
        </a:font>
        <a:srgbClr val="000000"/>
      </a:tcTxStyle>
      <a:tcStyle>
        <a:tcBdr>
          <a:left>
            <a:ln cap="flat" cmpd="sng" w="12700">
              <a:solidFill>
                <a:srgbClr val="CCCCCC"/>
              </a:solidFill>
              <a:prstDash val="solid"/>
              <a:round/>
              <a:headEnd len="sm" w="sm" type="none"/>
              <a:tailEnd len="sm" w="sm" type="none"/>
            </a:ln>
          </a:left>
          <a:right>
            <a:ln cap="flat" cmpd="sng" w="12700">
              <a:solidFill>
                <a:srgbClr val="CCCCCC"/>
              </a:solidFill>
              <a:prstDash val="solid"/>
              <a:round/>
              <a:headEnd len="sm" w="sm" type="none"/>
              <a:tailEnd len="sm" w="sm" type="none"/>
            </a:ln>
          </a:right>
          <a:top>
            <a:ln cap="flat" cmpd="sng" w="12700">
              <a:solidFill>
                <a:srgbClr val="CCCCCC"/>
              </a:solidFill>
              <a:prstDash val="solid"/>
              <a:round/>
              <a:headEnd len="sm" w="sm" type="none"/>
              <a:tailEnd len="sm" w="sm" type="none"/>
            </a:ln>
          </a:top>
          <a:bottom>
            <a:ln cap="flat" cmpd="sng" w="12700">
              <a:solidFill>
                <a:srgbClr val="CCCCCC"/>
              </a:solidFill>
              <a:prstDash val="solid"/>
              <a:round/>
              <a:headEnd len="sm" w="sm" type="none"/>
              <a:tailEnd len="sm" w="sm" type="none"/>
            </a:ln>
          </a:bottom>
          <a:insideH>
            <a:ln cap="flat" cmpd="sng" w="12700">
              <a:solidFill>
                <a:srgbClr val="CCCCCC"/>
              </a:solidFill>
              <a:prstDash val="solid"/>
              <a:round/>
              <a:headEnd len="sm" w="sm" type="none"/>
              <a:tailEnd len="sm" w="sm" type="none"/>
            </a:ln>
          </a:insideH>
          <a:insideV>
            <a:ln cap="flat" cmpd="sng" w="12700">
              <a:solidFill>
                <a:srgbClr val="CCCCCC"/>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0cc46790c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0cc46790c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0cc46790c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0cc46790c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cc46790c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0cc46790c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14d8a8971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14d8a8971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14d8a8971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14d8a8971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14d8a8971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14d8a8971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14d8a8971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14d8a8971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13b312d35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13b312d35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14d8a8971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14d8a8971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150c6eae1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150c6eae1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194b4a88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194b4a88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0cc46790c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0cc46790c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194b4a88f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194b4a88f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194b4a88f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194b4a88f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194b4a88f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194b4a88f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150c6eae1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150c6eae1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0cc46790c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0cc46790c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0cca81d1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0cca81d1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13b312d35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13b312d35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13b312d35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13b312d35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14d8a8971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14d8a8971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0cca81d17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0cca81d17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cc46790c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cc46790c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hyperlink" Target="http://www.office.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www.office.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96000" y="489325"/>
            <a:ext cx="8532900" cy="17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GB" sz="1800">
                <a:solidFill>
                  <a:schemeClr val="dk2"/>
                </a:solidFill>
              </a:rPr>
              <a:t>Shape of Things to Come: Competing Clouds and restriction of </a:t>
            </a:r>
            <a:endParaRPr sz="1800">
              <a:solidFill>
                <a:schemeClr val="dk2"/>
              </a:solidFill>
            </a:endParaRPr>
          </a:p>
          <a:p>
            <a:pPr indent="0" lvl="0" marL="0" rtl="0" algn="ctr">
              <a:spcBef>
                <a:spcPts val="0"/>
              </a:spcBef>
              <a:spcAft>
                <a:spcPts val="0"/>
              </a:spcAft>
              <a:buNone/>
            </a:pPr>
            <a:r>
              <a:rPr lang="en-GB" sz="1800">
                <a:solidFill>
                  <a:schemeClr val="dk2"/>
                </a:solidFill>
              </a:rPr>
              <a:t>associated free Apps?</a:t>
            </a:r>
            <a:endParaRPr sz="1800">
              <a:solidFill>
                <a:schemeClr val="dk2"/>
              </a:solidFill>
            </a:endParaRPr>
          </a:p>
          <a:p>
            <a:pPr indent="0" lvl="0" marL="0" rtl="0" algn="ctr">
              <a:spcBef>
                <a:spcPts val="0"/>
              </a:spcBef>
              <a:spcAft>
                <a:spcPts val="0"/>
              </a:spcAft>
              <a:buNone/>
            </a:pPr>
            <a:r>
              <a:t/>
            </a:r>
            <a:endParaRPr sz="1800">
              <a:solidFill>
                <a:schemeClr val="dk2"/>
              </a:solidFill>
            </a:endParaRPr>
          </a:p>
          <a:p>
            <a:pPr indent="0" lvl="0" marL="0" rtl="0" algn="ctr">
              <a:spcBef>
                <a:spcPts val="0"/>
              </a:spcBef>
              <a:spcAft>
                <a:spcPts val="0"/>
              </a:spcAft>
              <a:buNone/>
            </a:pPr>
            <a:r>
              <a:t/>
            </a:r>
            <a:endParaRPr sz="1800">
              <a:solidFill>
                <a:schemeClr val="dk2"/>
              </a:solidFill>
            </a:endParaRPr>
          </a:p>
          <a:p>
            <a:pPr indent="0" lvl="0" marL="0" rtl="0" algn="ctr">
              <a:spcBef>
                <a:spcPts val="0"/>
              </a:spcBef>
              <a:spcAft>
                <a:spcPts val="0"/>
              </a:spcAft>
              <a:buNone/>
            </a:pPr>
            <a:r>
              <a:t/>
            </a:r>
            <a:endParaRPr sz="1800">
              <a:solidFill>
                <a:schemeClr val="dk2"/>
              </a:solidFill>
            </a:endParaRPr>
          </a:p>
          <a:p>
            <a:pPr indent="0" lvl="0" marL="0" rtl="0" algn="ctr">
              <a:spcBef>
                <a:spcPts val="0"/>
              </a:spcBef>
              <a:spcAft>
                <a:spcPts val="0"/>
              </a:spcAft>
              <a:buNone/>
            </a:pPr>
            <a:r>
              <a:t/>
            </a:r>
            <a:endParaRPr sz="1800">
              <a:solidFill>
                <a:schemeClr val="dk2"/>
              </a:solidFill>
            </a:endParaRPr>
          </a:p>
          <a:p>
            <a:pPr indent="0" lvl="0" marL="0" rtl="0" algn="ctr">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ctr">
              <a:spcBef>
                <a:spcPts val="0"/>
              </a:spcBef>
              <a:spcAft>
                <a:spcPts val="0"/>
              </a:spcAft>
              <a:buNone/>
            </a:pPr>
            <a:r>
              <a:t/>
            </a:r>
            <a:endParaRPr sz="1800">
              <a:solidFill>
                <a:schemeClr val="dk2"/>
              </a:solidFill>
              <a:highlight>
                <a:srgbClr val="CFE2F3"/>
              </a:highlight>
            </a:endParaRPr>
          </a:p>
        </p:txBody>
      </p:sp>
      <p:sp>
        <p:nvSpPr>
          <p:cNvPr id="55" name="Google Shape;55;p13"/>
          <p:cNvSpPr txBox="1"/>
          <p:nvPr/>
        </p:nvSpPr>
        <p:spPr>
          <a:xfrm>
            <a:off x="1229775" y="2840575"/>
            <a:ext cx="7143900" cy="134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dk2"/>
                </a:solidFill>
              </a:rPr>
              <a:t>Following the Apple and Google/Chrome examples, </a:t>
            </a:r>
            <a:r>
              <a:rPr b="1" i="1" lang="en-GB" sz="1800">
                <a:solidFill>
                  <a:schemeClr val="dk2"/>
                </a:solidFill>
              </a:rPr>
              <a:t>Microsoft </a:t>
            </a:r>
            <a:r>
              <a:rPr lang="en-GB" sz="1800">
                <a:solidFill>
                  <a:schemeClr val="dk2"/>
                </a:solidFill>
              </a:rPr>
              <a:t>are now playing the “exclusive” game….</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2" title="Sacrificial1 in OneDrive.png"/>
          <p:cNvPicPr preferRelativeResize="0"/>
          <p:nvPr/>
        </p:nvPicPr>
        <p:blipFill>
          <a:blip r:embed="rId3">
            <a:alphaModFix/>
          </a:blip>
          <a:stretch>
            <a:fillRect/>
          </a:stretch>
        </p:blipFill>
        <p:spPr>
          <a:xfrm>
            <a:off x="152400" y="152400"/>
            <a:ext cx="8839200" cy="47748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3"/>
          <p:cNvPicPr preferRelativeResize="0"/>
          <p:nvPr/>
        </p:nvPicPr>
        <p:blipFill>
          <a:blip r:embed="rId3">
            <a:alphaModFix/>
          </a:blip>
          <a:stretch>
            <a:fillRect/>
          </a:stretch>
        </p:blipFill>
        <p:spPr>
          <a:xfrm>
            <a:off x="152400" y="152400"/>
            <a:ext cx="8602133" cy="4838700"/>
          </a:xfrm>
          <a:prstGeom prst="rect">
            <a:avLst/>
          </a:prstGeom>
          <a:noFill/>
          <a:ln>
            <a:noFill/>
          </a:ln>
        </p:spPr>
      </p:pic>
      <p:sp>
        <p:nvSpPr>
          <p:cNvPr id="117" name="Google Shape;117;p23"/>
          <p:cNvSpPr txBox="1"/>
          <p:nvPr/>
        </p:nvSpPr>
        <p:spPr>
          <a:xfrm>
            <a:off x="3103025" y="2554825"/>
            <a:ext cx="465600" cy="2328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4" title="Screenshot_20241113-175607.jpg"/>
          <p:cNvPicPr preferRelativeResize="0"/>
          <p:nvPr/>
        </p:nvPicPr>
        <p:blipFill>
          <a:blip r:embed="rId3">
            <a:alphaModFix/>
          </a:blip>
          <a:stretch>
            <a:fillRect/>
          </a:stretch>
        </p:blipFill>
        <p:spPr>
          <a:xfrm>
            <a:off x="0" y="46575"/>
            <a:ext cx="7741920" cy="4838700"/>
          </a:xfrm>
          <a:prstGeom prst="rect">
            <a:avLst/>
          </a:prstGeom>
          <a:noFill/>
          <a:ln>
            <a:noFill/>
          </a:ln>
        </p:spPr>
      </p:pic>
      <p:cxnSp>
        <p:nvCxnSpPr>
          <p:cNvPr id="123" name="Google Shape;123;p24"/>
          <p:cNvCxnSpPr/>
          <p:nvPr/>
        </p:nvCxnSpPr>
        <p:spPr>
          <a:xfrm flipH="1">
            <a:off x="5960375" y="1549400"/>
            <a:ext cx="2190900" cy="1524000"/>
          </a:xfrm>
          <a:prstGeom prst="straightConnector1">
            <a:avLst/>
          </a:prstGeom>
          <a:noFill/>
          <a:ln cap="flat" cmpd="sng" w="9525">
            <a:solidFill>
              <a:srgbClr val="FFFF00"/>
            </a:solidFill>
            <a:prstDash val="solid"/>
            <a:round/>
            <a:headEnd len="med" w="med" type="none"/>
            <a:tailEnd len="med" w="med" type="triangle"/>
          </a:ln>
        </p:spPr>
      </p:cxnSp>
      <p:cxnSp>
        <p:nvCxnSpPr>
          <p:cNvPr id="124" name="Google Shape;124;p24"/>
          <p:cNvCxnSpPr/>
          <p:nvPr/>
        </p:nvCxnSpPr>
        <p:spPr>
          <a:xfrm flipH="1">
            <a:off x="5177325" y="1866900"/>
            <a:ext cx="3005700" cy="2074200"/>
          </a:xfrm>
          <a:prstGeom prst="straightConnector1">
            <a:avLst/>
          </a:prstGeom>
          <a:noFill/>
          <a:ln cap="flat" cmpd="sng" w="9525">
            <a:solidFill>
              <a:srgbClr val="FFFF00"/>
            </a:solidFill>
            <a:prstDash val="solid"/>
            <a:round/>
            <a:headEnd len="med" w="med" type="none"/>
            <a:tailEnd len="med" w="med" type="triangle"/>
          </a:ln>
        </p:spPr>
      </p:cxnSp>
      <p:sp>
        <p:nvSpPr>
          <p:cNvPr id="125" name="Google Shape;125;p24"/>
          <p:cNvSpPr txBox="1"/>
          <p:nvPr/>
        </p:nvSpPr>
        <p:spPr>
          <a:xfrm>
            <a:off x="8056025" y="1073150"/>
            <a:ext cx="1164300" cy="19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u="sng">
                <a:solidFill>
                  <a:schemeClr val="dk2"/>
                </a:solidFill>
              </a:rPr>
              <a:t>My Android tablet </a:t>
            </a:r>
            <a:r>
              <a:rPr lang="en-GB" sz="1800">
                <a:solidFill>
                  <a:schemeClr val="dk2"/>
                </a:solidFill>
              </a:rPr>
              <a:t>with optional browsers</a:t>
            </a:r>
            <a:endParaRPr sz="1800">
              <a:solidFill>
                <a:schemeClr val="dk2"/>
              </a:solidFill>
            </a:endParaRPr>
          </a:p>
        </p:txBody>
      </p:sp>
      <p:sp>
        <p:nvSpPr>
          <p:cNvPr id="126" name="Google Shape;126;p24"/>
          <p:cNvSpPr txBox="1"/>
          <p:nvPr/>
        </p:nvSpPr>
        <p:spPr>
          <a:xfrm>
            <a:off x="891125" y="1126075"/>
            <a:ext cx="1883700" cy="9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Google &amp; MS apps downloaded</a:t>
            </a:r>
            <a:endParaRPr sz="1800">
              <a:solidFill>
                <a:schemeClr val="dk2"/>
              </a:solidFill>
            </a:endParaRPr>
          </a:p>
        </p:txBody>
      </p:sp>
      <p:cxnSp>
        <p:nvCxnSpPr>
          <p:cNvPr id="127" name="Google Shape;127;p24"/>
          <p:cNvCxnSpPr/>
          <p:nvPr/>
        </p:nvCxnSpPr>
        <p:spPr>
          <a:xfrm>
            <a:off x="1568450" y="2194975"/>
            <a:ext cx="296400" cy="1608600"/>
          </a:xfrm>
          <a:prstGeom prst="straightConnector1">
            <a:avLst/>
          </a:prstGeom>
          <a:noFill/>
          <a:ln cap="flat" cmpd="sng" w="9525">
            <a:solidFill>
              <a:srgbClr val="FFFF00"/>
            </a:solidFill>
            <a:prstDash val="solid"/>
            <a:round/>
            <a:headEnd len="med" w="med" type="none"/>
            <a:tailEnd len="med" w="med" type="triangle"/>
          </a:ln>
        </p:spPr>
      </p:cxnSp>
      <p:cxnSp>
        <p:nvCxnSpPr>
          <p:cNvPr id="128" name="Google Shape;128;p24"/>
          <p:cNvCxnSpPr>
            <a:stCxn id="126" idx="2"/>
          </p:cNvCxnSpPr>
          <p:nvPr/>
        </p:nvCxnSpPr>
        <p:spPr>
          <a:xfrm>
            <a:off x="1832975" y="2089075"/>
            <a:ext cx="1111200" cy="1735800"/>
          </a:xfrm>
          <a:prstGeom prst="straightConnector1">
            <a:avLst/>
          </a:prstGeom>
          <a:noFill/>
          <a:ln cap="flat" cmpd="sng" w="9525">
            <a:solidFill>
              <a:srgbClr val="FFFF00"/>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5" title="Screenshot_20241112-213010.jpg"/>
          <p:cNvPicPr preferRelativeResize="0"/>
          <p:nvPr/>
        </p:nvPicPr>
        <p:blipFill>
          <a:blip r:embed="rId3">
            <a:alphaModFix/>
          </a:blip>
          <a:stretch>
            <a:fillRect/>
          </a:stretch>
        </p:blipFill>
        <p:spPr>
          <a:xfrm>
            <a:off x="1602325" y="141825"/>
            <a:ext cx="7480301" cy="4675176"/>
          </a:xfrm>
          <a:prstGeom prst="rect">
            <a:avLst/>
          </a:prstGeom>
          <a:noFill/>
          <a:ln>
            <a:noFill/>
          </a:ln>
        </p:spPr>
      </p:pic>
      <p:sp>
        <p:nvSpPr>
          <p:cNvPr id="134" name="Google Shape;134;p25"/>
          <p:cNvSpPr txBox="1"/>
          <p:nvPr/>
        </p:nvSpPr>
        <p:spPr>
          <a:xfrm>
            <a:off x="-82550" y="0"/>
            <a:ext cx="1511400" cy="38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Creating a slideshow (.pptx) in MS 365 online at https:\\</a:t>
            </a:r>
            <a:r>
              <a:rPr lang="en-GB" sz="1800" u="sng">
                <a:solidFill>
                  <a:schemeClr val="hlink"/>
                </a:solidFill>
                <a:hlinkClick r:id="rId4"/>
              </a:rPr>
              <a:t>www.office.com</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i="1" lang="en-GB" sz="1800" u="sng">
                <a:solidFill>
                  <a:schemeClr val="dk2"/>
                </a:solidFill>
                <a:latin typeface="Comic Sans MS"/>
                <a:ea typeface="Comic Sans MS"/>
                <a:cs typeface="Comic Sans MS"/>
                <a:sym typeface="Comic Sans MS"/>
              </a:rPr>
              <a:t>Using Edge browser on my tablet</a:t>
            </a:r>
            <a:endParaRPr i="1" sz="1800" u="sng">
              <a:solidFill>
                <a:schemeClr val="dk2"/>
              </a:solidFill>
              <a:latin typeface="Comic Sans MS"/>
              <a:ea typeface="Comic Sans MS"/>
              <a:cs typeface="Comic Sans MS"/>
              <a:sym typeface="Comic Sans MS"/>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cxnSp>
        <p:nvCxnSpPr>
          <p:cNvPr id="135" name="Google Shape;135;p25"/>
          <p:cNvCxnSpPr/>
          <p:nvPr/>
        </p:nvCxnSpPr>
        <p:spPr>
          <a:xfrm rot="10800000">
            <a:off x="7431750" y="1020375"/>
            <a:ext cx="550200" cy="2571600"/>
          </a:xfrm>
          <a:prstGeom prst="straightConnector1">
            <a:avLst/>
          </a:prstGeom>
          <a:noFill/>
          <a:ln cap="flat" cmpd="sng" w="9525">
            <a:solidFill>
              <a:schemeClr val="dk2"/>
            </a:solidFill>
            <a:prstDash val="solid"/>
            <a:round/>
            <a:headEnd len="med" w="med" type="none"/>
            <a:tailEnd len="med" w="med" type="triangle"/>
          </a:ln>
        </p:spPr>
      </p:cxnSp>
      <p:sp>
        <p:nvSpPr>
          <p:cNvPr id="136" name="Google Shape;136;p25"/>
          <p:cNvSpPr txBox="1"/>
          <p:nvPr/>
        </p:nvSpPr>
        <p:spPr>
          <a:xfrm>
            <a:off x="1907125" y="4036550"/>
            <a:ext cx="2518800" cy="1159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Clicking “File” on the MS ribbon  gives a drop down menu, as usual</a:t>
            </a:r>
            <a:endParaRPr sz="1800">
              <a:solidFill>
                <a:schemeClr val="dk2"/>
              </a:solidFill>
            </a:endParaRPr>
          </a:p>
        </p:txBody>
      </p:sp>
      <p:cxnSp>
        <p:nvCxnSpPr>
          <p:cNvPr id="137" name="Google Shape;137;p25"/>
          <p:cNvCxnSpPr/>
          <p:nvPr/>
        </p:nvCxnSpPr>
        <p:spPr>
          <a:xfrm rot="10800000">
            <a:off x="2478625" y="1517750"/>
            <a:ext cx="687900" cy="2518800"/>
          </a:xfrm>
          <a:prstGeom prst="straightConnector1">
            <a:avLst/>
          </a:prstGeom>
          <a:noFill/>
          <a:ln cap="flat" cmpd="sng" w="9525">
            <a:solidFill>
              <a:schemeClr val="dk2"/>
            </a:solidFill>
            <a:prstDash val="solid"/>
            <a:round/>
            <a:headEnd len="med" w="med" type="none"/>
            <a:tailEnd len="med" w="med" type="triangle"/>
          </a:ln>
        </p:spPr>
      </p:cxnSp>
      <p:sp>
        <p:nvSpPr>
          <p:cNvPr id="138" name="Google Shape;138;p25"/>
          <p:cNvSpPr txBox="1"/>
          <p:nvPr/>
        </p:nvSpPr>
        <p:spPr>
          <a:xfrm>
            <a:off x="7770275" y="3581400"/>
            <a:ext cx="1566300" cy="9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chemeClr val="dk2"/>
                </a:solidFill>
              </a:rPr>
              <a:t>Download available as .pptx</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nvSpPr>
        <p:spPr>
          <a:xfrm>
            <a:off x="838200" y="194725"/>
            <a:ext cx="7778700" cy="32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Opening MS 365 online (at </a:t>
            </a:r>
            <a:r>
              <a:rPr lang="en-GB" sz="1800" u="sng">
                <a:solidFill>
                  <a:schemeClr val="hlink"/>
                </a:solidFill>
                <a:hlinkClick r:id="rId3"/>
              </a:rPr>
              <a:t>www.office.com</a:t>
            </a:r>
            <a:r>
              <a:rPr lang="en-GB" sz="1800">
                <a:solidFill>
                  <a:schemeClr val="dk2"/>
                </a:solidFill>
              </a:rPr>
              <a:t>) </a:t>
            </a:r>
            <a:r>
              <a:rPr i="1" lang="en-GB" sz="1800" u="sng">
                <a:solidFill>
                  <a:schemeClr val="dk2"/>
                </a:solidFill>
                <a:latin typeface="Comic Sans MS"/>
                <a:ea typeface="Comic Sans MS"/>
                <a:cs typeface="Comic Sans MS"/>
                <a:sym typeface="Comic Sans MS"/>
              </a:rPr>
              <a:t>in Chrome browser</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Gets you to sign in to your MS account a second time to view the file webpage (where your OneDrive files are viewable)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AND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b="1" i="1" lang="en-GB" sz="1800">
                <a:solidFill>
                  <a:schemeClr val="dk2"/>
                </a:solidFill>
              </a:rPr>
              <a:t>No Download option </a:t>
            </a:r>
            <a:r>
              <a:rPr lang="en-GB" sz="1800">
                <a:solidFill>
                  <a:schemeClr val="dk2"/>
                </a:solidFill>
              </a:rPr>
              <a:t>- only share as a .pdf or.odp file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44" name="Google Shape;144;p26"/>
          <p:cNvSpPr txBox="1"/>
          <p:nvPr/>
        </p:nvSpPr>
        <p:spPr>
          <a:xfrm>
            <a:off x="8331200" y="1919825"/>
            <a:ext cx="9144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7" title="Screenshot_20241112-213708.jpg"/>
          <p:cNvPicPr preferRelativeResize="0"/>
          <p:nvPr/>
        </p:nvPicPr>
        <p:blipFill>
          <a:blip r:embed="rId3">
            <a:alphaModFix/>
          </a:blip>
          <a:stretch>
            <a:fillRect/>
          </a:stretch>
        </p:blipFill>
        <p:spPr>
          <a:xfrm>
            <a:off x="5666325" y="247650"/>
            <a:ext cx="3024189" cy="4838702"/>
          </a:xfrm>
          <a:prstGeom prst="rect">
            <a:avLst/>
          </a:prstGeom>
          <a:noFill/>
          <a:ln>
            <a:noFill/>
          </a:ln>
        </p:spPr>
      </p:pic>
      <p:pic>
        <p:nvPicPr>
          <p:cNvPr id="150" name="Google Shape;150;p27" title="Screenshot_20241114-152745.jpg"/>
          <p:cNvPicPr preferRelativeResize="0"/>
          <p:nvPr/>
        </p:nvPicPr>
        <p:blipFill>
          <a:blip r:embed="rId4">
            <a:alphaModFix/>
          </a:blip>
          <a:stretch>
            <a:fillRect/>
          </a:stretch>
        </p:blipFill>
        <p:spPr>
          <a:xfrm>
            <a:off x="152400" y="152400"/>
            <a:ext cx="3024189" cy="4838702"/>
          </a:xfrm>
          <a:prstGeom prst="rect">
            <a:avLst/>
          </a:prstGeom>
          <a:noFill/>
          <a:ln>
            <a:noFill/>
          </a:ln>
        </p:spPr>
      </p:pic>
      <p:sp>
        <p:nvSpPr>
          <p:cNvPr id="151" name="Google Shape;151;p27"/>
          <p:cNvSpPr txBox="1"/>
          <p:nvPr/>
        </p:nvSpPr>
        <p:spPr>
          <a:xfrm>
            <a:off x="3676725" y="0"/>
            <a:ext cx="1989600" cy="35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Opening the MS app version of powerpoint: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V Basic app version of .pptx, automatically saved in OneDrive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 NO download option.</a:t>
            </a:r>
            <a:endParaRPr sz="1800">
              <a:solidFill>
                <a:schemeClr val="dk2"/>
              </a:solidFill>
            </a:endParaRPr>
          </a:p>
        </p:txBody>
      </p:sp>
      <p:cxnSp>
        <p:nvCxnSpPr>
          <p:cNvPr id="152" name="Google Shape;152;p27"/>
          <p:cNvCxnSpPr/>
          <p:nvPr/>
        </p:nvCxnSpPr>
        <p:spPr>
          <a:xfrm flipH="1" rot="10800000">
            <a:off x="4595275" y="861600"/>
            <a:ext cx="1227600" cy="3291300"/>
          </a:xfrm>
          <a:prstGeom prst="straightConnector1">
            <a:avLst/>
          </a:prstGeom>
          <a:noFill/>
          <a:ln cap="flat" cmpd="sng" w="9525">
            <a:solidFill>
              <a:schemeClr val="dk2"/>
            </a:solidFill>
            <a:prstDash val="solid"/>
            <a:round/>
            <a:headEnd len="med" w="med" type="none"/>
            <a:tailEnd len="med" w="med" type="triangle"/>
          </a:ln>
        </p:spPr>
      </p:cxnSp>
      <p:cxnSp>
        <p:nvCxnSpPr>
          <p:cNvPr id="153" name="Google Shape;153;p27"/>
          <p:cNvCxnSpPr/>
          <p:nvPr/>
        </p:nvCxnSpPr>
        <p:spPr>
          <a:xfrm rot="10800000">
            <a:off x="1377850" y="586325"/>
            <a:ext cx="3111600" cy="3619500"/>
          </a:xfrm>
          <a:prstGeom prst="straightConnector1">
            <a:avLst/>
          </a:prstGeom>
          <a:noFill/>
          <a:ln cap="flat" cmpd="sng" w="9525">
            <a:solidFill>
              <a:schemeClr val="dk2"/>
            </a:solidFill>
            <a:prstDash val="solid"/>
            <a:round/>
            <a:headEnd len="med" w="med" type="none"/>
            <a:tailEnd len="med" w="med" type="triangle"/>
          </a:ln>
        </p:spPr>
      </p:cxnSp>
      <p:sp>
        <p:nvSpPr>
          <p:cNvPr id="154" name="Google Shape;154;p27"/>
          <p:cNvSpPr txBox="1"/>
          <p:nvPr/>
        </p:nvSpPr>
        <p:spPr>
          <a:xfrm>
            <a:off x="3282950" y="4152900"/>
            <a:ext cx="2391900" cy="8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Clicking File redirects you to this new webpage </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nvSpPr>
        <p:spPr>
          <a:xfrm>
            <a:off x="727175" y="966625"/>
            <a:ext cx="7715400" cy="168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rPr>
              <a:t>What about Uploads? (ie opening a .pptx previously downloaded to local drive)</a:t>
            </a:r>
            <a:endParaRPr sz="24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9"/>
          <p:cNvPicPr preferRelativeResize="0"/>
          <p:nvPr/>
        </p:nvPicPr>
        <p:blipFill>
          <a:blip r:embed="rId3">
            <a:alphaModFix/>
          </a:blip>
          <a:stretch>
            <a:fillRect/>
          </a:stretch>
        </p:blipFill>
        <p:spPr>
          <a:xfrm>
            <a:off x="78325" y="374650"/>
            <a:ext cx="4493676" cy="3922099"/>
          </a:xfrm>
          <a:prstGeom prst="rect">
            <a:avLst/>
          </a:prstGeom>
          <a:noFill/>
          <a:ln cap="flat" cmpd="sng" w="9525">
            <a:solidFill>
              <a:schemeClr val="dk1"/>
            </a:solidFill>
            <a:prstDash val="solid"/>
            <a:round/>
            <a:headEnd len="sm" w="sm" type="none"/>
            <a:tailEnd len="sm" w="sm" type="none"/>
          </a:ln>
        </p:spPr>
      </p:pic>
      <p:pic>
        <p:nvPicPr>
          <p:cNvPr id="165" name="Google Shape;165;p29"/>
          <p:cNvPicPr preferRelativeResize="0"/>
          <p:nvPr/>
        </p:nvPicPr>
        <p:blipFill>
          <a:blip r:embed="rId4">
            <a:alphaModFix/>
          </a:blip>
          <a:stretch>
            <a:fillRect/>
          </a:stretch>
        </p:blipFill>
        <p:spPr>
          <a:xfrm>
            <a:off x="5177375" y="374650"/>
            <a:ext cx="3788824" cy="3922100"/>
          </a:xfrm>
          <a:prstGeom prst="rect">
            <a:avLst/>
          </a:prstGeom>
          <a:noFill/>
          <a:ln cap="flat" cmpd="sng" w="9525">
            <a:solidFill>
              <a:schemeClr val="dk1"/>
            </a:solidFill>
            <a:prstDash val="solid"/>
            <a:round/>
            <a:headEnd len="sm" w="sm" type="none"/>
            <a:tailEnd len="sm" w="sm" type="none"/>
          </a:ln>
        </p:spPr>
      </p:pic>
      <p:sp>
        <p:nvSpPr>
          <p:cNvPr id="166" name="Google Shape;166;p29"/>
          <p:cNvSpPr txBox="1"/>
          <p:nvPr/>
        </p:nvSpPr>
        <p:spPr>
          <a:xfrm>
            <a:off x="78325" y="4296750"/>
            <a:ext cx="9226500" cy="8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800">
                <a:solidFill>
                  <a:schemeClr val="dk2"/>
                </a:solidFill>
              </a:rPr>
              <a:t>On the tablet -</a:t>
            </a:r>
            <a:r>
              <a:rPr lang="en-GB" sz="1800">
                <a:solidFill>
                  <a:schemeClr val="dk2"/>
                </a:solidFill>
              </a:rPr>
              <a:t> still available to open in either format without losing file. </a:t>
            </a:r>
            <a:r>
              <a:rPr i="1" lang="en-GB" sz="1800">
                <a:solidFill>
                  <a:schemeClr val="dk2"/>
                </a:solidFill>
              </a:rPr>
              <a:t>On Chromebook</a:t>
            </a:r>
            <a:r>
              <a:rPr lang="en-GB" sz="1800">
                <a:solidFill>
                  <a:schemeClr val="dk2"/>
                </a:solidFill>
              </a:rPr>
              <a:t> - No - the file will be deleted from Downloads, </a:t>
            </a:r>
            <a:r>
              <a:rPr b="1" lang="en-GB" sz="1800" u="sng">
                <a:solidFill>
                  <a:schemeClr val="dk2"/>
                </a:solidFill>
              </a:rPr>
              <a:t>IF</a:t>
            </a:r>
            <a:r>
              <a:rPr lang="en-GB" sz="1800">
                <a:solidFill>
                  <a:schemeClr val="dk2"/>
                </a:solidFill>
              </a:rPr>
              <a:t> I double-click!  But…. (see next slide)</a:t>
            </a:r>
            <a:endParaRPr sz="1800">
              <a:solidFill>
                <a:schemeClr val="dk2"/>
              </a:solidFill>
            </a:endParaRPr>
          </a:p>
        </p:txBody>
      </p:sp>
      <p:cxnSp>
        <p:nvCxnSpPr>
          <p:cNvPr id="167" name="Google Shape;167;p29"/>
          <p:cNvCxnSpPr/>
          <p:nvPr/>
        </p:nvCxnSpPr>
        <p:spPr>
          <a:xfrm flipH="1" rot="10800000">
            <a:off x="1335625" y="3613075"/>
            <a:ext cx="444600" cy="751500"/>
          </a:xfrm>
          <a:prstGeom prst="straightConnector1">
            <a:avLst/>
          </a:prstGeom>
          <a:noFill/>
          <a:ln cap="flat" cmpd="sng" w="9525">
            <a:solidFill>
              <a:schemeClr val="dk2"/>
            </a:solidFill>
            <a:prstDash val="solid"/>
            <a:round/>
            <a:headEnd len="med" w="med" type="none"/>
            <a:tailEnd len="med" w="med" type="triangle"/>
          </a:ln>
        </p:spPr>
      </p:cxnSp>
      <p:cxnSp>
        <p:nvCxnSpPr>
          <p:cNvPr id="168" name="Google Shape;168;p29"/>
          <p:cNvCxnSpPr/>
          <p:nvPr/>
        </p:nvCxnSpPr>
        <p:spPr>
          <a:xfrm rot="10800000">
            <a:off x="7632775" y="3433175"/>
            <a:ext cx="201000" cy="867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0" title="20241115_165958.jpg"/>
          <p:cNvPicPr preferRelativeResize="0"/>
          <p:nvPr/>
        </p:nvPicPr>
        <p:blipFill>
          <a:blip r:embed="rId3">
            <a:alphaModFix/>
          </a:blip>
          <a:stretch>
            <a:fillRect/>
          </a:stretch>
        </p:blipFill>
        <p:spPr>
          <a:xfrm>
            <a:off x="2692400" y="152400"/>
            <a:ext cx="6451599" cy="4838700"/>
          </a:xfrm>
          <a:prstGeom prst="rect">
            <a:avLst/>
          </a:prstGeom>
          <a:noFill/>
          <a:ln>
            <a:noFill/>
          </a:ln>
        </p:spPr>
      </p:pic>
      <p:sp>
        <p:nvSpPr>
          <p:cNvPr id="174" name="Google Shape;174;p30"/>
          <p:cNvSpPr txBox="1"/>
          <p:nvPr/>
        </p:nvSpPr>
        <p:spPr>
          <a:xfrm>
            <a:off x="224375" y="152400"/>
            <a:ext cx="2233200" cy="48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Right click on the MS .pptx file in Downloads and the option “Open With” offers Google Slides ie upload to Drive in Google format.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Goes for all other MS office files in Downloads where MS Edge installed on a chromebook </a:t>
            </a:r>
            <a:endParaRPr sz="18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nvSpPr>
        <p:spPr>
          <a:xfrm>
            <a:off x="404900" y="299550"/>
            <a:ext cx="8550600" cy="36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rPr>
              <a:t>BUT</a:t>
            </a:r>
            <a:r>
              <a:rPr lang="en-GB" sz="1800">
                <a:solidFill>
                  <a:schemeClr val="dk2"/>
                </a:solidFill>
              </a:rPr>
              <a:t> just as Chrome(book) has been compelled to integrate Microsoft OneDrive into its File manager and opens MS Office files by moving them into OneDrive and sync’ing with the OneDrive cloud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b="1" lang="en-GB" sz="1800">
                <a:solidFill>
                  <a:schemeClr val="dk2"/>
                </a:solidFill>
              </a:rPr>
              <a:t>SO </a:t>
            </a:r>
            <a:r>
              <a:rPr lang="en-GB" sz="1800">
                <a:solidFill>
                  <a:schemeClr val="dk2"/>
                </a:solidFill>
              </a:rPr>
              <a:t> Microsoft Windows has been compelled to allow Chrome’s My Drive into its File manager if you choose to download the app “Drive for Desktop” when files can then be directly opened and sync’ed to the My Drive Cloud.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(Loading “Drive for desktop” as follows for a MS Windows laptop…   NB It is not available in Microsoft Store!)</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title="Sacrificial1 being downloaded.png"/>
          <p:cNvPicPr preferRelativeResize="0"/>
          <p:nvPr/>
        </p:nvPicPr>
        <p:blipFill>
          <a:blip r:embed="rId3">
            <a:alphaModFix/>
          </a:blip>
          <a:stretch>
            <a:fillRect/>
          </a:stretch>
        </p:blipFill>
        <p:spPr>
          <a:xfrm>
            <a:off x="1162662" y="0"/>
            <a:ext cx="6818678" cy="5143501"/>
          </a:xfrm>
          <a:prstGeom prst="rect">
            <a:avLst/>
          </a:prstGeom>
          <a:noFill/>
          <a:ln>
            <a:noFill/>
          </a:ln>
        </p:spPr>
      </p:pic>
      <p:cxnSp>
        <p:nvCxnSpPr>
          <p:cNvPr id="61" name="Google Shape;61;p14"/>
          <p:cNvCxnSpPr/>
          <p:nvPr/>
        </p:nvCxnSpPr>
        <p:spPr>
          <a:xfrm flipH="1">
            <a:off x="5051925" y="1619075"/>
            <a:ext cx="2182200" cy="624600"/>
          </a:xfrm>
          <a:prstGeom prst="straightConnector1">
            <a:avLst/>
          </a:prstGeom>
          <a:noFill/>
          <a:ln cap="flat" cmpd="sng" w="9525">
            <a:solidFill>
              <a:schemeClr val="dk2"/>
            </a:solidFill>
            <a:prstDash val="solid"/>
            <a:round/>
            <a:headEnd len="med" w="med" type="none"/>
            <a:tailEnd len="med" w="med" type="triangle"/>
          </a:ln>
        </p:spPr>
      </p:cxnSp>
      <p:sp>
        <p:nvSpPr>
          <p:cNvPr id="62" name="Google Shape;62;p14"/>
          <p:cNvSpPr txBox="1"/>
          <p:nvPr/>
        </p:nvSpPr>
        <p:spPr>
          <a:xfrm>
            <a:off x="4434300" y="3962775"/>
            <a:ext cx="4631400" cy="786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2"/>
                </a:solidFill>
              </a:rPr>
              <a:t>When I want to download a google format file to a USB stick or my Downloads, I choose the Microsoft version.</a:t>
            </a:r>
            <a:endParaRPr b="1" sz="1100">
              <a:solidFill>
                <a:schemeClr val="dk2"/>
              </a:solidFill>
            </a:endParaRPr>
          </a:p>
        </p:txBody>
      </p:sp>
      <p:cxnSp>
        <p:nvCxnSpPr>
          <p:cNvPr id="63" name="Google Shape;63;p14"/>
          <p:cNvCxnSpPr/>
          <p:nvPr/>
        </p:nvCxnSpPr>
        <p:spPr>
          <a:xfrm flipH="1" rot="10800000">
            <a:off x="309025" y="353525"/>
            <a:ext cx="751500" cy="1185300"/>
          </a:xfrm>
          <a:prstGeom prst="straightConnector1">
            <a:avLst/>
          </a:prstGeom>
          <a:noFill/>
          <a:ln cap="flat" cmpd="sng" w="9525">
            <a:solidFill>
              <a:schemeClr val="dk2"/>
            </a:solidFill>
            <a:prstDash val="solid"/>
            <a:round/>
            <a:headEnd len="med" w="med" type="none"/>
            <a:tailEnd len="med" w="med" type="triangle"/>
          </a:ln>
        </p:spPr>
      </p:cxnSp>
      <p:sp>
        <p:nvSpPr>
          <p:cNvPr id="64" name="Google Shape;64;p14"/>
          <p:cNvSpPr txBox="1"/>
          <p:nvPr/>
        </p:nvSpPr>
        <p:spPr>
          <a:xfrm>
            <a:off x="160875" y="1655225"/>
            <a:ext cx="952500" cy="17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This is the symbol for Google Slides. It’s web-based and does not require an app</a:t>
            </a:r>
            <a:endParaRPr sz="12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2"/>
          <p:cNvPicPr preferRelativeResize="0"/>
          <p:nvPr/>
        </p:nvPicPr>
        <p:blipFill>
          <a:blip r:embed="rId3">
            <a:alphaModFix/>
          </a:blip>
          <a:stretch>
            <a:fillRect/>
          </a:stretch>
        </p:blipFill>
        <p:spPr>
          <a:xfrm>
            <a:off x="152400" y="152400"/>
            <a:ext cx="8320095" cy="4838699"/>
          </a:xfrm>
          <a:prstGeom prst="rect">
            <a:avLst/>
          </a:prstGeom>
          <a:noFill/>
          <a:ln>
            <a:noFill/>
          </a:ln>
        </p:spPr>
      </p:pic>
      <p:cxnSp>
        <p:nvCxnSpPr>
          <p:cNvPr id="185" name="Google Shape;185;p32"/>
          <p:cNvCxnSpPr/>
          <p:nvPr/>
        </p:nvCxnSpPr>
        <p:spPr>
          <a:xfrm>
            <a:off x="5038150" y="2760200"/>
            <a:ext cx="1135800" cy="172800"/>
          </a:xfrm>
          <a:prstGeom prst="straightConnector1">
            <a:avLst/>
          </a:prstGeom>
          <a:noFill/>
          <a:ln cap="flat" cmpd="sng" w="9525">
            <a:solidFill>
              <a:schemeClr val="dk2"/>
            </a:solidFill>
            <a:prstDash val="solid"/>
            <a:round/>
            <a:headEnd len="med" w="med" type="none"/>
            <a:tailEnd len="med" w="med" type="triangle"/>
          </a:ln>
        </p:spPr>
      </p:cxnSp>
      <p:sp>
        <p:nvSpPr>
          <p:cNvPr id="186" name="Google Shape;186;p32"/>
          <p:cNvSpPr txBox="1"/>
          <p:nvPr/>
        </p:nvSpPr>
        <p:spPr>
          <a:xfrm>
            <a:off x="0" y="2060700"/>
            <a:ext cx="1162200" cy="2921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2"/>
                </a:solidFill>
              </a:rPr>
              <a:t>To get the .exe file, open a tab with a Google Chrome function - such as Search - and sign into your Google account (top right avatar).  Select a MS file from your Drive list and Right Click. Choose “Open with/Apps on your computer” when this notice is shown.</a:t>
            </a:r>
            <a:endParaRPr sz="10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3"/>
          <p:cNvPicPr preferRelativeResize="0"/>
          <p:nvPr/>
        </p:nvPicPr>
        <p:blipFill>
          <a:blip r:embed="rId3">
            <a:alphaModFix/>
          </a:blip>
          <a:stretch>
            <a:fillRect/>
          </a:stretch>
        </p:blipFill>
        <p:spPr>
          <a:xfrm>
            <a:off x="152400" y="152400"/>
            <a:ext cx="7741920"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152400" y="152400"/>
            <a:ext cx="8003306"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nvSpPr>
        <p:spPr>
          <a:xfrm>
            <a:off x="563025" y="501650"/>
            <a:ext cx="8265600" cy="39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2"/>
                </a:solidFill>
              </a:rPr>
              <a:t>Conclusions</a:t>
            </a:r>
            <a:r>
              <a:rPr lang="en-GB" sz="1800">
                <a:solidFill>
                  <a:schemeClr val="dk2"/>
                </a:solidFill>
              </a:rPr>
              <a: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Microsoft will make it increasingly troublesome to create or use their formats without either (or both)</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GB" sz="1800">
                <a:solidFill>
                  <a:schemeClr val="dk2"/>
                </a:solidFill>
              </a:rPr>
              <a:t>Using MS Edge as browser</a:t>
            </a:r>
            <a:endParaRPr sz="1800">
              <a:solidFill>
                <a:schemeClr val="dk2"/>
              </a:solidFill>
            </a:endParaRPr>
          </a:p>
          <a:p>
            <a:pPr indent="0" lvl="0" marL="45720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GB" sz="1800">
                <a:solidFill>
                  <a:schemeClr val="dk2"/>
                </a:solidFill>
              </a:rPr>
              <a:t>Paying for a MS 365 subscription (currently £60pa) for download manipulation ie creating and using their formats on your hard drive.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GB" sz="1800">
                <a:solidFill>
                  <a:schemeClr val="dk2"/>
                </a:solidFill>
              </a:rPr>
              <a:t>Google (Chrome) however, will encourage those with Windows laptops to use </a:t>
            </a:r>
            <a:r>
              <a:rPr i="1" lang="en-GB" sz="1800">
                <a:solidFill>
                  <a:schemeClr val="dk2"/>
                </a:solidFill>
              </a:rPr>
              <a:t>their</a:t>
            </a:r>
            <a:r>
              <a:rPr lang="en-GB" sz="1800">
                <a:solidFill>
                  <a:schemeClr val="dk2"/>
                </a:solidFill>
              </a:rPr>
              <a:t> free apps, additional functions and migrate to My Drive, (by downloading “Drive for desktop”)  while maintaining users’ access to Microsoft apps and cloud.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nvSpPr>
        <p:spPr>
          <a:xfrm>
            <a:off x="0" y="1698125"/>
            <a:ext cx="8504100" cy="389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lnSpc>
                <a:spcPct val="150000"/>
              </a:lnSpc>
              <a:spcBef>
                <a:spcPts val="1100"/>
              </a:spcBef>
              <a:spcAft>
                <a:spcPts val="0"/>
              </a:spcAft>
              <a:buNone/>
            </a:pPr>
            <a:r>
              <a:rPr lang="en-GB" sz="1550">
                <a:solidFill>
                  <a:srgbClr val="202124"/>
                </a:solidFill>
                <a:highlight>
                  <a:srgbClr val="FFFFFF"/>
                </a:highlight>
              </a:rPr>
              <a:t>Google's format files, such as Google Docs, Sheets, and Slides, are specifically designed for online collaboration and editing within the Google Workspace ecosystem. They are not intended to be transmitted directly between devices or used offline without the Google platform.</a:t>
            </a:r>
            <a:endParaRPr sz="1550">
              <a:solidFill>
                <a:srgbClr val="202124"/>
              </a:solidFill>
              <a:highlight>
                <a:srgbClr val="FFFFFF"/>
              </a:highlight>
            </a:endParaRPr>
          </a:p>
          <a:p>
            <a:pPr indent="0" lvl="0" marL="0" rtl="0" algn="l">
              <a:lnSpc>
                <a:spcPct val="150000"/>
              </a:lnSpc>
              <a:spcBef>
                <a:spcPts val="1100"/>
              </a:spcBef>
              <a:spcAft>
                <a:spcPts val="0"/>
              </a:spcAft>
              <a:buNone/>
            </a:pPr>
            <a:r>
              <a:t/>
            </a:r>
            <a:endParaRPr sz="1550">
              <a:solidFill>
                <a:srgbClr val="202124"/>
              </a:solidFill>
              <a:highlight>
                <a:srgbClr val="FFFFFF"/>
              </a:highlight>
            </a:endParaRPr>
          </a:p>
          <a:p>
            <a:pPr indent="0" lvl="0" marL="0" rtl="0" algn="l">
              <a:lnSpc>
                <a:spcPct val="150000"/>
              </a:lnSpc>
              <a:spcBef>
                <a:spcPts val="1100"/>
              </a:spcBef>
              <a:spcAft>
                <a:spcPts val="0"/>
              </a:spcAft>
              <a:buNone/>
            </a:pPr>
            <a:r>
              <a:rPr lang="en-GB" sz="1550">
                <a:solidFill>
                  <a:srgbClr val="202124"/>
                </a:solidFill>
                <a:highlight>
                  <a:srgbClr val="FFFFFF"/>
                </a:highlight>
              </a:rPr>
              <a:t>…</a:t>
            </a:r>
            <a:r>
              <a:rPr lang="en-GB" sz="1650">
                <a:solidFill>
                  <a:srgbClr val="202124"/>
                </a:solidFill>
                <a:highlight>
                  <a:srgbClr val="FFFFFF"/>
                </a:highlight>
              </a:rPr>
              <a:t> If you want to work on the document offline, the best approach is to export the file in a standard format like Microsoft Word, Excel, or PowerPoint.</a:t>
            </a:r>
            <a:endParaRPr sz="2050">
              <a:solidFill>
                <a:srgbClr val="202124"/>
              </a:solidFill>
              <a:highlight>
                <a:srgbClr val="FFFFFF"/>
              </a:highlight>
            </a:endParaRPr>
          </a:p>
          <a:p>
            <a:pPr indent="0" lvl="0" marL="0" rtl="0" algn="l">
              <a:lnSpc>
                <a:spcPct val="150000"/>
              </a:lnSpc>
              <a:spcBef>
                <a:spcPts val="1100"/>
              </a:spcBef>
              <a:spcAft>
                <a:spcPts val="0"/>
              </a:spcAft>
              <a:buNone/>
            </a:pPr>
            <a:r>
              <a:t/>
            </a:r>
            <a:endParaRPr sz="1550">
              <a:solidFill>
                <a:srgbClr val="202124"/>
              </a:solidFill>
              <a:highlight>
                <a:srgbClr val="FFFFFF"/>
              </a:highlight>
            </a:endParaRPr>
          </a:p>
          <a:p>
            <a:pPr indent="0" lvl="0" marL="0" rtl="0" algn="l">
              <a:lnSpc>
                <a:spcPct val="150000"/>
              </a:lnSpc>
              <a:spcBef>
                <a:spcPts val="1100"/>
              </a:spcBef>
              <a:spcAft>
                <a:spcPts val="1100"/>
              </a:spcAft>
              <a:buNone/>
            </a:pPr>
            <a:r>
              <a:t/>
            </a:r>
            <a:endParaRPr sz="1550">
              <a:solidFill>
                <a:srgbClr val="202124"/>
              </a:solidFill>
              <a:highlight>
                <a:srgbClr val="FFFFFF"/>
              </a:highlight>
            </a:endParaRPr>
          </a:p>
        </p:txBody>
      </p:sp>
      <p:pic>
        <p:nvPicPr>
          <p:cNvPr id="70" name="Google Shape;70;p15"/>
          <p:cNvPicPr preferRelativeResize="0"/>
          <p:nvPr/>
        </p:nvPicPr>
        <p:blipFill>
          <a:blip r:embed="rId3">
            <a:alphaModFix/>
          </a:blip>
          <a:stretch>
            <a:fillRect/>
          </a:stretch>
        </p:blipFill>
        <p:spPr>
          <a:xfrm>
            <a:off x="0" y="0"/>
            <a:ext cx="2857500" cy="1600200"/>
          </a:xfrm>
          <a:prstGeom prst="rect">
            <a:avLst/>
          </a:prstGeom>
          <a:noFill/>
          <a:ln>
            <a:noFill/>
          </a:ln>
        </p:spPr>
      </p:pic>
      <p:sp>
        <p:nvSpPr>
          <p:cNvPr id="71" name="Google Shape;71;p15"/>
          <p:cNvSpPr txBox="1"/>
          <p:nvPr/>
        </p:nvSpPr>
        <p:spPr>
          <a:xfrm>
            <a:off x="3220350" y="152500"/>
            <a:ext cx="5403300" cy="10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highlight>
                  <a:srgbClr val="F3F3F3"/>
                </a:highlight>
              </a:rPr>
              <a:t>Why can't google format files be used for transmission?</a:t>
            </a:r>
            <a:endParaRPr sz="1800">
              <a:solidFill>
                <a:schemeClr val="dk2"/>
              </a:solidFill>
              <a:highlight>
                <a:srgbClr val="F3F3F3"/>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nvSpPr>
        <p:spPr>
          <a:xfrm>
            <a:off x="729300" y="1233125"/>
            <a:ext cx="8167800" cy="3368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100"/>
              </a:spcBef>
              <a:spcAft>
                <a:spcPts val="0"/>
              </a:spcAft>
              <a:buClr>
                <a:schemeClr val="dk1"/>
              </a:buClr>
              <a:buSzPts val="1100"/>
              <a:buFont typeface="Arial"/>
              <a:buNone/>
            </a:pPr>
            <a:r>
              <a:rPr b="1" lang="en-GB" sz="1650">
                <a:solidFill>
                  <a:srgbClr val="202124"/>
                </a:solidFill>
                <a:highlight>
                  <a:srgbClr val="FFFFFF"/>
                </a:highlight>
              </a:rPr>
              <a:t>Modern File Formats:</a:t>
            </a:r>
            <a:endParaRPr b="1" sz="1650">
              <a:solidFill>
                <a:srgbClr val="202124"/>
              </a:solidFill>
              <a:highlight>
                <a:srgbClr val="FFFFFF"/>
              </a:highlight>
            </a:endParaRPr>
          </a:p>
          <a:p>
            <a:pPr indent="-333375" lvl="0" marL="457200" rtl="0" algn="l">
              <a:lnSpc>
                <a:spcPct val="150000"/>
              </a:lnSpc>
              <a:spcBef>
                <a:spcPts val="1100"/>
              </a:spcBef>
              <a:spcAft>
                <a:spcPts val="0"/>
              </a:spcAft>
              <a:buClr>
                <a:srgbClr val="202124"/>
              </a:buClr>
              <a:buSzPts val="1650"/>
              <a:buChar char="●"/>
            </a:pPr>
            <a:r>
              <a:rPr b="1" lang="en-GB" sz="1650">
                <a:solidFill>
                  <a:srgbClr val="202124"/>
                </a:solidFill>
                <a:highlight>
                  <a:srgbClr val="FFFFFF"/>
                </a:highlight>
              </a:rPr>
              <a:t>Open XML formats:</a:t>
            </a:r>
            <a:r>
              <a:rPr lang="en-GB" sz="1650">
                <a:solidFill>
                  <a:srgbClr val="202124"/>
                </a:solidFill>
                <a:highlight>
                  <a:srgbClr val="FFFFFF"/>
                </a:highlight>
              </a:rPr>
              <a:t> Microsoft adopted the Open XML format (DOCX, XLSX, PPTX) as the default for its Office applications, promoting interoperability with other software.</a:t>
            </a:r>
            <a:endParaRPr sz="1650">
              <a:solidFill>
                <a:srgbClr val="202124"/>
              </a:solidFill>
              <a:highlight>
                <a:srgbClr val="FFFFFF"/>
              </a:highlight>
            </a:endParaRPr>
          </a:p>
          <a:p>
            <a:pPr indent="-333375" lvl="0" marL="457200" rtl="0" algn="l">
              <a:lnSpc>
                <a:spcPct val="150000"/>
              </a:lnSpc>
              <a:spcBef>
                <a:spcPts val="0"/>
              </a:spcBef>
              <a:spcAft>
                <a:spcPts val="0"/>
              </a:spcAft>
              <a:buClr>
                <a:srgbClr val="202124"/>
              </a:buClr>
              <a:buSzPts val="1650"/>
              <a:buChar char="●"/>
            </a:pPr>
            <a:r>
              <a:rPr b="1" lang="en-GB" sz="1650">
                <a:solidFill>
                  <a:srgbClr val="202124"/>
                </a:solidFill>
                <a:highlight>
                  <a:srgbClr val="FFFFFF"/>
                </a:highlight>
              </a:rPr>
              <a:t>Cross-platform compatibility:</a:t>
            </a:r>
            <a:r>
              <a:rPr lang="en-GB" sz="1650">
                <a:solidFill>
                  <a:srgbClr val="202124"/>
                </a:solidFill>
                <a:highlight>
                  <a:srgbClr val="FFFFFF"/>
                </a:highlight>
              </a:rPr>
              <a:t> Microsoft has been working to improve cross-platform compatibility of its file formats, making it easier to share files with users of different operating systems.</a:t>
            </a:r>
            <a:endParaRPr sz="1650">
              <a:solidFill>
                <a:srgbClr val="202124"/>
              </a:solidFill>
              <a:highlight>
                <a:srgbClr val="FFFFFF"/>
              </a:highlight>
            </a:endParaRPr>
          </a:p>
          <a:p>
            <a:pPr indent="0" lvl="0" marL="0" rtl="0" algn="l">
              <a:spcBef>
                <a:spcPts val="0"/>
              </a:spcBef>
              <a:spcAft>
                <a:spcPts val="0"/>
              </a:spcAft>
              <a:buNone/>
            </a:pPr>
            <a:r>
              <a:t/>
            </a:r>
            <a:endParaRPr sz="1800">
              <a:solidFill>
                <a:schemeClr val="dk2"/>
              </a:solidFill>
            </a:endParaRPr>
          </a:p>
        </p:txBody>
      </p:sp>
      <p:sp>
        <p:nvSpPr>
          <p:cNvPr id="77" name="Google Shape;77;p16"/>
          <p:cNvSpPr txBox="1"/>
          <p:nvPr/>
        </p:nvSpPr>
        <p:spPr>
          <a:xfrm>
            <a:off x="904725" y="285825"/>
            <a:ext cx="77820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u="sng">
                <a:solidFill>
                  <a:schemeClr val="dk2"/>
                </a:solidFill>
              </a:rPr>
              <a:t>By Contrast,</a:t>
            </a:r>
            <a:r>
              <a:rPr lang="en-GB" sz="1800">
                <a:solidFill>
                  <a:schemeClr val="dk2"/>
                </a:solidFill>
              </a:rPr>
              <a:t> Microsoft has developed:</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graphicFrame>
        <p:nvGraphicFramePr>
          <p:cNvPr id="82" name="Google Shape;82;p17"/>
          <p:cNvGraphicFramePr/>
          <p:nvPr/>
        </p:nvGraphicFramePr>
        <p:xfrm>
          <a:off x="1299100" y="642275"/>
          <a:ext cx="3000000" cy="3000000"/>
        </p:xfrm>
        <a:graphic>
          <a:graphicData uri="http://schemas.openxmlformats.org/drawingml/2006/table">
            <a:tbl>
              <a:tblPr>
                <a:noFill/>
                <a:tableStyleId>{62971FC4-57CA-4B56-94F9-CE515D3B2227}</a:tableStyleId>
              </a:tblPr>
              <a:tblGrid>
                <a:gridCol w="885825"/>
                <a:gridCol w="733425"/>
                <a:gridCol w="1514475"/>
                <a:gridCol w="390525"/>
                <a:gridCol w="657225"/>
                <a:gridCol w="1619250"/>
                <a:gridCol w="1515100"/>
              </a:tblGrid>
              <a:tr h="514350">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500"/>
                        <a:t>Apple</a:t>
                      </a:r>
                      <a:r>
                        <a:rPr lang="en-GB" sz="1000"/>
                        <a:t>( apps required on i-Pad) </a:t>
                      </a:r>
                      <a:r>
                        <a:rPr lang="en-GB" sz="1600"/>
                        <a:t>i-Cloud</a:t>
                      </a:r>
                      <a:endParaRPr sz="16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500"/>
                        <a:t>(Google/Android) </a:t>
                      </a:r>
                      <a:r>
                        <a:rPr lang="en-GB" sz="1700"/>
                        <a:t>Drive</a:t>
                      </a:r>
                      <a:endParaRPr sz="17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t>Documents</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(.pages)</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.docx (MS Word)</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(gdoc)</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.docx (MS Word)</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.pdf</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.pdf</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.rtf ( Rich Text Format)</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GB" sz="1000">
                          <a:solidFill>
                            <a:srgbClr val="CC0000"/>
                          </a:solidFill>
                        </a:rPr>
                        <a:t>.rtf</a:t>
                      </a:r>
                      <a:endParaRPr i="1" sz="1000">
                        <a:solidFill>
                          <a:srgbClr val="CC0000"/>
                        </a:solidFill>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.txt (V Basic text file)</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.txt</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3524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.odt (OpenOffice document)</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.html (zipped) (hypertext webpage language)</a:t>
                      </a:r>
                      <a:endParaRPr sz="1000"/>
                    </a:p>
                  </a:txBody>
                  <a:tcPr marT="19050" marB="19050" marR="91425" marL="9142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t>Spreadsheets</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(.numbers)</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.xlsx (MS Excel)</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(gsheet)</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.xlsx (MS Excel)</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.pdf</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.ods (OpenOffice spreadsheet)</a:t>
                      </a:r>
                      <a:endParaRPr sz="1000"/>
                    </a:p>
                  </a:txBody>
                  <a:tcPr marT="19050" marB="19050" marR="91425" marL="9142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.html</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GB" sz="1000">
                          <a:solidFill>
                            <a:srgbClr val="CC0000"/>
                          </a:solidFill>
                        </a:rPr>
                        <a:t>.csv (comma separated values)</a:t>
                      </a:r>
                      <a:endParaRPr i="1" sz="1000">
                        <a:solidFill>
                          <a:srgbClr val="CC0000"/>
                        </a:solidFill>
                      </a:endParaRPr>
                    </a:p>
                  </a:txBody>
                  <a:tcPr marT="19050" marB="19050" marR="91425" marL="9142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i="1" lang="en-GB" sz="1000">
                          <a:solidFill>
                            <a:srgbClr val="CC0000"/>
                          </a:solidFill>
                        </a:rPr>
                        <a:t>Formats noted in red only available from Chromebook</a:t>
                      </a:r>
                      <a:endParaRPr i="1" sz="1000">
                        <a:solidFill>
                          <a:srgbClr val="CC0000"/>
                        </a:solidFill>
                      </a:endParaRPr>
                    </a:p>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bl>
          </a:graphicData>
        </a:graphic>
      </p:graphicFrame>
      <p:sp>
        <p:nvSpPr>
          <p:cNvPr id="83" name="Google Shape;83;p17"/>
          <p:cNvSpPr txBox="1"/>
          <p:nvPr/>
        </p:nvSpPr>
        <p:spPr>
          <a:xfrm>
            <a:off x="1037600" y="115775"/>
            <a:ext cx="77931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2"/>
                </a:solidFill>
              </a:rPr>
              <a:t>Download formats for common office file types</a:t>
            </a:r>
            <a:endParaRPr b="1"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graphicFrame>
        <p:nvGraphicFramePr>
          <p:cNvPr id="88" name="Google Shape;88;p18"/>
          <p:cNvGraphicFramePr/>
          <p:nvPr/>
        </p:nvGraphicFramePr>
        <p:xfrm>
          <a:off x="1699925" y="742450"/>
          <a:ext cx="3000000" cy="3000000"/>
        </p:xfrm>
        <a:graphic>
          <a:graphicData uri="http://schemas.openxmlformats.org/drawingml/2006/table">
            <a:tbl>
              <a:tblPr>
                <a:noFill/>
                <a:tableStyleId>{62971FC4-57CA-4B56-94F9-CE515D3B2227}</a:tableStyleId>
              </a:tblPr>
              <a:tblGrid>
                <a:gridCol w="885825"/>
                <a:gridCol w="733425"/>
                <a:gridCol w="1514475"/>
                <a:gridCol w="390525"/>
                <a:gridCol w="657225"/>
                <a:gridCol w="1619250"/>
                <a:gridCol w="292100"/>
              </a:tblGrid>
              <a:tr h="514350">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500"/>
                        <a:t>Apple</a:t>
                      </a:r>
                      <a:r>
                        <a:rPr lang="en-GB" sz="1000"/>
                        <a:t>( apps required on i-Pad) </a:t>
                      </a:r>
                      <a:r>
                        <a:rPr lang="en-GB" sz="1600"/>
                        <a:t>i-Cloud</a:t>
                      </a:r>
                      <a:endParaRPr sz="16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500"/>
                        <a:t>(Google/Android) </a:t>
                      </a:r>
                      <a:r>
                        <a:rPr lang="en-GB" sz="1700"/>
                        <a:t>Drive</a:t>
                      </a:r>
                      <a:endParaRPr sz="17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t>Presentations</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(.key)</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.pptx (MS Powerpoint)</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(gslides)</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.pptx (MS Powerpoint)</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.pdf</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.odp (OpenOffice Presentation)</a:t>
                      </a:r>
                      <a:endParaRPr sz="1000"/>
                    </a:p>
                  </a:txBody>
                  <a:tcPr marT="19050" marB="19050" marR="91425" marL="9142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.txt</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GB" sz="1000">
                          <a:solidFill>
                            <a:srgbClr val="CC0000"/>
                          </a:solidFill>
                        </a:rPr>
                        <a:t>.jpg (image)</a:t>
                      </a:r>
                      <a:endParaRPr i="1" sz="1000">
                        <a:solidFill>
                          <a:srgbClr val="CC0000"/>
                        </a:solidFill>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GB" sz="1000">
                          <a:solidFill>
                            <a:srgbClr val="CC0000"/>
                          </a:solidFill>
                        </a:rPr>
                        <a:t>.png (basic image)</a:t>
                      </a:r>
                      <a:endParaRPr i="1" sz="1000">
                        <a:solidFill>
                          <a:srgbClr val="CC0000"/>
                        </a:solidFill>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3524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t>Music</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i-Tunes</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.mp3 (MS music)</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.mp3</a:t>
                      </a:r>
                      <a:endParaRPr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GB" sz="1000">
                          <a:solidFill>
                            <a:srgbClr val="CC0000"/>
                          </a:solidFill>
                        </a:rPr>
                        <a:t>Formats noted in red only available from Chromebook</a:t>
                      </a:r>
                      <a:endParaRPr i="1" sz="1000">
                        <a:solidFill>
                          <a:srgbClr val="CC0000"/>
                        </a:solidFill>
                      </a:endParaRPr>
                    </a:p>
                  </a:txBody>
                  <a:tcPr marT="19050" marB="19050" marR="91425" marL="9142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bl>
          </a:graphicData>
        </a:graphic>
      </p:graphicFrame>
      <p:sp>
        <p:nvSpPr>
          <p:cNvPr id="89" name="Google Shape;89;p18"/>
          <p:cNvSpPr txBox="1"/>
          <p:nvPr/>
        </p:nvSpPr>
        <p:spPr>
          <a:xfrm>
            <a:off x="1182325" y="126925"/>
            <a:ext cx="7459200" cy="4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chemeClr val="dk2"/>
                </a:solidFill>
              </a:rPr>
              <a:t>Download formats for common office file types (cont.)</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graphicFrame>
        <p:nvGraphicFramePr>
          <p:cNvPr id="94" name="Google Shape;94;p19"/>
          <p:cNvGraphicFramePr/>
          <p:nvPr/>
        </p:nvGraphicFramePr>
        <p:xfrm>
          <a:off x="976438" y="74475"/>
          <a:ext cx="3000000" cy="3000000"/>
        </p:xfrm>
        <a:graphic>
          <a:graphicData uri="http://schemas.openxmlformats.org/drawingml/2006/table">
            <a:tbl>
              <a:tblPr>
                <a:noFill/>
                <a:tableStyleId>{14BEC4C6-2A0F-4D07-B30A-F1A688FBBD0D}</a:tableStyleId>
              </a:tblPr>
              <a:tblGrid>
                <a:gridCol w="895350"/>
                <a:gridCol w="533400"/>
                <a:gridCol w="2628900"/>
                <a:gridCol w="3133475"/>
              </a:tblGrid>
              <a:tr h="12700">
                <a:tc>
                  <a:txBody>
                    <a:bodyPr/>
                    <a:lstStyle/>
                    <a:p>
                      <a:pPr indent="0" lvl="0" marL="0" rtl="0" algn="l">
                        <a:spcBef>
                          <a:spcPts val="0"/>
                        </a:spcBef>
                        <a:spcAft>
                          <a:spcPts val="0"/>
                        </a:spcAft>
                        <a:buNone/>
                      </a:pPr>
                      <a:r>
                        <a:t/>
                      </a:r>
                      <a:endParaRPr sz="1100"/>
                    </a:p>
                  </a:txBody>
                  <a:tcPr marT="63500" marB="63500" marR="63500" marL="63500"/>
                </a:tc>
                <a:tc>
                  <a:txBody>
                    <a:bodyPr/>
                    <a:lstStyle/>
                    <a:p>
                      <a:pPr indent="0" lvl="0" marL="0" rtl="0" algn="l">
                        <a:spcBef>
                          <a:spcPts val="0"/>
                        </a:spcBef>
                        <a:spcAft>
                          <a:spcPts val="0"/>
                        </a:spcAft>
                        <a:buNone/>
                      </a:pPr>
                      <a:r>
                        <a:t/>
                      </a:r>
                      <a:endParaRPr sz="1100"/>
                    </a:p>
                  </a:txBody>
                  <a:tcPr marT="63500" marB="63500" marR="63500" marL="63500"/>
                </a:tc>
                <a:tc>
                  <a:txBody>
                    <a:bodyPr/>
                    <a:lstStyle/>
                    <a:p>
                      <a:pPr indent="0" lvl="0" marL="0" rtl="0" algn="l">
                        <a:spcBef>
                          <a:spcPts val="0"/>
                        </a:spcBef>
                        <a:spcAft>
                          <a:spcPts val="0"/>
                        </a:spcAft>
                        <a:buNone/>
                      </a:pPr>
                      <a:r>
                        <a:rPr lang="en-GB" sz="1500"/>
                        <a:t>MS Microsoft OneDrive</a:t>
                      </a:r>
                      <a:endParaRPr sz="1500"/>
                    </a:p>
                    <a:p>
                      <a:pPr indent="0" lvl="0" marL="0" rtl="0" algn="l">
                        <a:spcBef>
                          <a:spcPts val="0"/>
                        </a:spcBef>
                        <a:spcAft>
                          <a:spcPts val="0"/>
                        </a:spcAft>
                        <a:buNone/>
                      </a:pPr>
                      <a:r>
                        <a:rPr lang="en-GB" sz="1500"/>
                        <a:t>D’loaded to Chrome browser</a:t>
                      </a:r>
                      <a:endParaRPr sz="1500"/>
                    </a:p>
                  </a:txBody>
                  <a:tcPr marT="63500" marB="63500" marR="63500" marL="63500">
                    <a:lnB cap="flat" cmpd="sng" w="76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1500"/>
                        <a:t>MS Microsoft OneDrive</a:t>
                      </a:r>
                      <a:endParaRPr sz="1500"/>
                    </a:p>
                    <a:p>
                      <a:pPr indent="0" lvl="0" marL="0" rtl="0" algn="l">
                        <a:spcBef>
                          <a:spcPts val="0"/>
                        </a:spcBef>
                        <a:spcAft>
                          <a:spcPts val="0"/>
                        </a:spcAft>
                        <a:buNone/>
                      </a:pPr>
                      <a:r>
                        <a:rPr lang="en-GB" sz="1500"/>
                        <a:t>D’loaded to Edge browser</a:t>
                      </a:r>
                      <a:endParaRPr sz="1500"/>
                    </a:p>
                  </a:txBody>
                  <a:tcPr marT="63500" marB="63500" marR="63500" marL="63500">
                    <a:lnB cap="flat" cmpd="sng" w="7625">
                      <a:solidFill>
                        <a:srgbClr val="B7B7B7"/>
                      </a:solidFill>
                      <a:prstDash val="solid"/>
                      <a:round/>
                      <a:headEnd len="sm" w="sm" type="none"/>
                      <a:tailEnd len="sm" w="sm" type="none"/>
                    </a:lnB>
                  </a:tcPr>
                </a:tc>
              </a:tr>
              <a:tr h="12700">
                <a:tc>
                  <a:txBody>
                    <a:bodyPr/>
                    <a:lstStyle/>
                    <a:p>
                      <a:pPr indent="0" lvl="0" marL="0" rtl="0" algn="l">
                        <a:spcBef>
                          <a:spcPts val="0"/>
                        </a:spcBef>
                        <a:spcAft>
                          <a:spcPts val="0"/>
                        </a:spcAft>
                        <a:buNone/>
                      </a:pPr>
                      <a:r>
                        <a:rPr lang="en-GB" sz="1000"/>
                        <a:t>Documents</a:t>
                      </a:r>
                      <a:endParaRPr sz="1000"/>
                    </a:p>
                  </a:txBody>
                  <a:tcPr marT="63500" marB="63500" marR="63500" marL="63500"/>
                </a:tc>
                <a:tc>
                  <a:txBody>
                    <a:bodyPr/>
                    <a:lstStyle/>
                    <a:p>
                      <a:pPr indent="0" lvl="0" marL="0" rtl="0" algn="l">
                        <a:spcBef>
                          <a:spcPts val="0"/>
                        </a:spcBef>
                        <a:spcAft>
                          <a:spcPts val="0"/>
                        </a:spcAft>
                        <a:buNone/>
                      </a:pPr>
                      <a:r>
                        <a:rPr lang="en-GB" sz="1000"/>
                        <a:t>(.docx)</a:t>
                      </a:r>
                      <a:endParaRPr sz="1100"/>
                    </a:p>
                  </a:txBody>
                  <a:tcPr marT="63500" marB="63500" marR="63500" marL="63500">
                    <a:lnR cap="flat" cmpd="sng" w="7625">
                      <a:solidFill>
                        <a:srgbClr val="B7B7B7"/>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2700">
                <a:tc>
                  <a:txBody>
                    <a:bodyPr/>
                    <a:lstStyle/>
                    <a:p>
                      <a:pPr indent="0" lvl="0" marL="0" rtl="0" algn="l">
                        <a:spcBef>
                          <a:spcPts val="0"/>
                        </a:spcBef>
                        <a:spcAft>
                          <a:spcPts val="0"/>
                        </a:spcAft>
                        <a:buNone/>
                      </a:pPr>
                      <a:r>
                        <a:t/>
                      </a:r>
                      <a:endParaRPr sz="1100"/>
                    </a:p>
                  </a:txBody>
                  <a:tcPr marT="63500" marB="63500" marR="63500" marL="63500"/>
                </a:tc>
                <a:tc>
                  <a:txBody>
                    <a:bodyPr/>
                    <a:lstStyle/>
                    <a:p>
                      <a:pPr indent="0" lvl="0" marL="0" rtl="0" algn="l">
                        <a:spcBef>
                          <a:spcPts val="0"/>
                        </a:spcBef>
                        <a:spcAft>
                          <a:spcPts val="0"/>
                        </a:spcAft>
                        <a:buNone/>
                      </a:pPr>
                      <a:r>
                        <a:t/>
                      </a:r>
                      <a:endParaRPr sz="1100"/>
                    </a:p>
                  </a:txBody>
                  <a:tcPr marT="63500" marB="63500" marR="63500" marL="63500">
                    <a:lnR cap="flat" cmpd="sng" w="7625">
                      <a:solidFill>
                        <a:srgbClr val="B7B7B7"/>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1000"/>
                        <a:t>.pdf</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2700">
                <a:tc>
                  <a:txBody>
                    <a:bodyPr/>
                    <a:lstStyle/>
                    <a:p>
                      <a:pPr indent="0" lvl="0" marL="0" rtl="0" algn="l">
                        <a:spcBef>
                          <a:spcPts val="0"/>
                        </a:spcBef>
                        <a:spcAft>
                          <a:spcPts val="0"/>
                        </a:spcAft>
                        <a:buNone/>
                      </a:pPr>
                      <a:r>
                        <a:t/>
                      </a:r>
                      <a:endParaRPr sz="1100"/>
                    </a:p>
                  </a:txBody>
                  <a:tcPr marT="63500" marB="63500" marR="63500" marL="63500"/>
                </a:tc>
                <a:tc>
                  <a:txBody>
                    <a:bodyPr/>
                    <a:lstStyle/>
                    <a:p>
                      <a:pPr indent="0" lvl="0" marL="0" rtl="0" algn="l">
                        <a:spcBef>
                          <a:spcPts val="0"/>
                        </a:spcBef>
                        <a:spcAft>
                          <a:spcPts val="0"/>
                        </a:spcAft>
                        <a:buNone/>
                      </a:pPr>
                      <a:r>
                        <a:t/>
                      </a:r>
                      <a:endParaRPr sz="1100"/>
                    </a:p>
                  </a:txBody>
                  <a:tcPr marT="63500" marB="63500" marR="63500" marL="63500">
                    <a:lnR cap="flat" cmpd="sng" w="7625">
                      <a:solidFill>
                        <a:srgbClr val="B7B7B7"/>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1000"/>
                        <a:t>.odt</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2700">
                <a:tc>
                  <a:txBody>
                    <a:bodyPr/>
                    <a:lstStyle/>
                    <a:p>
                      <a:pPr indent="0" lvl="0" marL="0" rtl="0" algn="l">
                        <a:spcBef>
                          <a:spcPts val="0"/>
                        </a:spcBef>
                        <a:spcAft>
                          <a:spcPts val="0"/>
                        </a:spcAft>
                        <a:buNone/>
                      </a:pPr>
                      <a:r>
                        <a:t/>
                      </a:r>
                      <a:endParaRPr sz="1100"/>
                    </a:p>
                  </a:txBody>
                  <a:tcPr marT="63500" marB="63500" marR="63500" marL="63500"/>
                </a:tc>
                <a:tc>
                  <a:txBody>
                    <a:bodyPr/>
                    <a:lstStyle/>
                    <a:p>
                      <a:pPr indent="0" lvl="0" marL="0" rtl="0" algn="l">
                        <a:spcBef>
                          <a:spcPts val="0"/>
                        </a:spcBef>
                        <a:spcAft>
                          <a:spcPts val="0"/>
                        </a:spcAft>
                        <a:buNone/>
                      </a:pPr>
                      <a:r>
                        <a:t/>
                      </a:r>
                      <a:endParaRPr sz="1100"/>
                    </a:p>
                  </a:txBody>
                  <a:tcPr marT="63500" marB="63500" marR="63500" marL="63500">
                    <a:lnR cap="flat" cmpd="sng" w="7625">
                      <a:solidFill>
                        <a:srgbClr val="B7B7B7"/>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2700">
                <a:tc>
                  <a:txBody>
                    <a:bodyPr/>
                    <a:lstStyle/>
                    <a:p>
                      <a:pPr indent="0" lvl="0" marL="0" rtl="0" algn="l">
                        <a:spcBef>
                          <a:spcPts val="0"/>
                        </a:spcBef>
                        <a:spcAft>
                          <a:spcPts val="0"/>
                        </a:spcAft>
                        <a:buNone/>
                      </a:pPr>
                      <a:r>
                        <a:t/>
                      </a:r>
                      <a:endParaRPr sz="1100"/>
                    </a:p>
                  </a:txBody>
                  <a:tcPr marT="63500" marB="63500" marR="63500" marL="63500">
                    <a:lnB cap="flat" cmpd="sng" w="76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R cap="flat" cmpd="sng" w="7625">
                      <a:solidFill>
                        <a:srgbClr val="B7B7B7"/>
                      </a:solidFill>
                      <a:prstDash val="solid"/>
                      <a:round/>
                      <a:headEnd len="sm" w="sm" type="none"/>
                      <a:tailEnd len="sm" w="sm" type="none"/>
                    </a:lnR>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GB" sz="1000"/>
                        <a:t>Spreadsheets</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(.xls)</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2700">
                <a:tc>
                  <a:txBody>
                    <a:bodyPr/>
                    <a:lstStyle/>
                    <a:p>
                      <a:pPr indent="0" lvl="0" marL="0" rtl="0" algn="l">
                        <a:spcBef>
                          <a:spcPts val="0"/>
                        </a:spcBef>
                        <a:spcAft>
                          <a:spcPts val="0"/>
                        </a:spcAft>
                        <a:buNone/>
                      </a:pPr>
                      <a:r>
                        <a:t/>
                      </a:r>
                      <a:endParaRPr sz="1100"/>
                    </a:p>
                  </a:txBody>
                  <a:tcPr marT="63500" marB="63500" marR="63500" marL="63500">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.pdf</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2700">
                <a:tc>
                  <a:txBody>
                    <a:bodyPr/>
                    <a:lstStyle/>
                    <a:p>
                      <a:pPr indent="0" lvl="0" marL="0" rtl="0" algn="l">
                        <a:spcBef>
                          <a:spcPts val="0"/>
                        </a:spcBef>
                        <a:spcAft>
                          <a:spcPts val="0"/>
                        </a:spcAft>
                        <a:buNone/>
                      </a:pPr>
                      <a:r>
                        <a:t/>
                      </a:r>
                      <a:endParaRPr sz="1100"/>
                    </a:p>
                  </a:txBody>
                  <a:tcPr marT="63500" marB="63500" marR="63500" marL="63500">
                    <a:lnR cap="flat" cmpd="sng" w="7625">
                      <a:solidFill>
                        <a:srgbClr val="B7B7B7"/>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.csv</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2700">
                <a:tc>
                  <a:txBody>
                    <a:bodyPr/>
                    <a:lstStyle/>
                    <a:p>
                      <a:pPr indent="0" lvl="0" marL="0" rtl="0" algn="l">
                        <a:spcBef>
                          <a:spcPts val="0"/>
                        </a:spcBef>
                        <a:spcAft>
                          <a:spcPts val="0"/>
                        </a:spcAft>
                        <a:buNone/>
                      </a:pPr>
                      <a:r>
                        <a:t/>
                      </a:r>
                      <a:endParaRPr sz="1100"/>
                    </a:p>
                  </a:txBody>
                  <a:tcPr marT="63500" marB="63500" marR="63500" marL="63500">
                    <a:lnB cap="flat" cmpd="sng" w="76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GB" sz="1000"/>
                        <a:t>Presentations</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(.pptx)</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.pptx            </a:t>
                      </a:r>
                      <a:r>
                        <a:rPr lang="en-GB" sz="1800"/>
                        <a:t>😀</a:t>
                      </a:r>
                      <a:endParaRPr sz="18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.pdf</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.pdf</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.odp</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.odp</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t>(&amp; to MS Images)</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r>
              <a:tr h="177800">
                <a:tc>
                  <a:txBody>
                    <a:bodyPr/>
                    <a:lstStyle/>
                    <a:p>
                      <a:pPr indent="0" lvl="0" marL="0" rtl="0" algn="l">
                        <a:spcBef>
                          <a:spcPts val="0"/>
                        </a:spcBef>
                        <a:spcAft>
                          <a:spcPts val="0"/>
                        </a:spcAft>
                        <a:buNone/>
                      </a:pPr>
                      <a:r>
                        <a:t/>
                      </a:r>
                      <a:endParaRPr sz="1100"/>
                    </a:p>
                  </a:txBody>
                  <a:tcPr marT="63500" marB="63500" marR="63500" marL="63500">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tcPr>
                </a:tc>
                <a:tc>
                  <a:txBody>
                    <a:bodyPr/>
                    <a:lstStyle/>
                    <a:p>
                      <a:pPr indent="0" lvl="0" marL="0" rtl="0" algn="l">
                        <a:lnSpc>
                          <a:spcPct val="115000"/>
                        </a:lnSpc>
                        <a:spcBef>
                          <a:spcPts val="0"/>
                        </a:spcBef>
                        <a:spcAft>
                          <a:spcPts val="0"/>
                        </a:spcAft>
                        <a:buNone/>
                      </a:pPr>
                      <a:r>
                        <a:t/>
                      </a:r>
                      <a:endParaRPr sz="10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b="1" lang="en-GB" sz="2100">
                          <a:solidFill>
                            <a:srgbClr val="FF00FF"/>
                          </a:solidFill>
                        </a:rPr>
                        <a:t>NB: Without MS 365 subscription</a:t>
                      </a:r>
                      <a:endParaRPr sz="2100"/>
                    </a:p>
                  </a:txBody>
                  <a:tcPr marT="25400" marB="25400" marR="25400" marL="25400" anchor="b">
                    <a:lnL cap="flat" cmpd="sng" w="7625">
                      <a:solidFill>
                        <a:srgbClr val="B7B7B7"/>
                      </a:solidFill>
                      <a:prstDash val="solid"/>
                      <a:round/>
                      <a:headEnd len="sm" w="sm" type="none"/>
                      <a:tailEnd len="sm" w="sm" type="none"/>
                    </a:lnL>
                    <a:lnR cap="flat" cmpd="sng" w="7625">
                      <a:solidFill>
                        <a:srgbClr val="B7B7B7"/>
                      </a:solidFill>
                      <a:prstDash val="solid"/>
                      <a:round/>
                      <a:headEnd len="sm" w="sm" type="none"/>
                      <a:tailEnd len="sm" w="sm" type="none"/>
                    </a:lnR>
                    <a:lnT cap="flat" cmpd="sng" w="7625">
                      <a:solidFill>
                        <a:srgbClr val="B7B7B7"/>
                      </a:solidFill>
                      <a:prstDash val="solid"/>
                      <a:round/>
                      <a:headEnd len="sm" w="sm" type="none"/>
                      <a:tailEnd len="sm" w="sm" type="none"/>
                    </a:lnT>
                    <a:lnB cap="flat" cmpd="sng" w="7625">
                      <a:solidFill>
                        <a:srgbClr val="B7B7B7"/>
                      </a:solidFill>
                      <a:prstDash val="solid"/>
                      <a:round/>
                      <a:headEnd len="sm" w="sm" type="none"/>
                      <a:tailEnd len="sm" w="sm" type="none"/>
                    </a:lnB>
                  </a:tcPr>
                </a:tc>
                <a:tc h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0"/>
          <p:cNvPicPr preferRelativeResize="0"/>
          <p:nvPr/>
        </p:nvPicPr>
        <p:blipFill>
          <a:blip r:embed="rId3">
            <a:alphaModFix/>
          </a:blip>
          <a:stretch>
            <a:fillRect/>
          </a:stretch>
        </p:blipFill>
        <p:spPr>
          <a:xfrm>
            <a:off x="152400" y="152400"/>
            <a:ext cx="8839200" cy="39132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1"/>
          <p:cNvPicPr preferRelativeResize="0"/>
          <p:nvPr/>
        </p:nvPicPr>
        <p:blipFill>
          <a:blip r:embed="rId3">
            <a:alphaModFix/>
          </a:blip>
          <a:stretch>
            <a:fillRect/>
          </a:stretch>
        </p:blipFill>
        <p:spPr>
          <a:xfrm>
            <a:off x="270938" y="152400"/>
            <a:ext cx="8602133" cy="4838700"/>
          </a:xfrm>
          <a:prstGeom prst="rect">
            <a:avLst/>
          </a:prstGeom>
          <a:noFill/>
          <a:ln>
            <a:noFill/>
          </a:ln>
        </p:spPr>
      </p:pic>
      <p:sp>
        <p:nvSpPr>
          <p:cNvPr id="105" name="Google Shape;105;p21"/>
          <p:cNvSpPr txBox="1"/>
          <p:nvPr/>
        </p:nvSpPr>
        <p:spPr>
          <a:xfrm>
            <a:off x="3230025" y="2575975"/>
            <a:ext cx="465600" cy="201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chemeClr val="dk2"/>
              </a:solidFill>
              <a:highlight>
                <a:srgbClr val="FF0000"/>
              </a:highlight>
            </a:endParaRPr>
          </a:p>
        </p:txBody>
      </p:sp>
      <p:sp>
        <p:nvSpPr>
          <p:cNvPr id="106" name="Google Shape;106;p21"/>
          <p:cNvSpPr txBox="1"/>
          <p:nvPr/>
        </p:nvSpPr>
        <p:spPr>
          <a:xfrm>
            <a:off x="256125" y="4225"/>
            <a:ext cx="8636100" cy="455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rPr>
              <a:t>After the MS 365 integration, the Chromebook File Explorer shows…. MyDrive AND OneDrive files</a:t>
            </a:r>
            <a:endParaRPr sz="15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