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f72e73c2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f72e73c2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f242fa8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f242fa8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d609ac9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d609ac9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d609ac9e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d609ac9e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c9cf29ab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c9cf29ab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c9cf29ab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c9cf29ab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c9cf29ab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c9cf29ab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c9cf29ab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c9cf29ab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d0736184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d0736184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cd64f16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cd64f1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cd64f16e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cd64f16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cd64f16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cd64f16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986025" y="231350"/>
            <a:ext cx="55407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2"/>
                </a:solidFill>
              </a:rPr>
              <a:t>Rich Communication Services (RCS) messaging/texting </a:t>
            </a:r>
            <a:endParaRPr b="1" sz="1800" u="sng">
              <a:solidFill>
                <a:schemeClr val="dk2"/>
              </a:solidFill>
            </a:endParaRPr>
          </a:p>
          <a:p>
            <a:pPr indent="0" lvl="0" marL="0" rtl="0" algn="ctr">
              <a:spcBef>
                <a:spcPts val="0"/>
              </a:spcBef>
              <a:spcAft>
                <a:spcPts val="0"/>
              </a:spcAft>
              <a:buNone/>
            </a:pPr>
            <a:r>
              <a:rPr b="1" lang="en-GB" sz="1800" u="sng">
                <a:solidFill>
                  <a:schemeClr val="dk2"/>
                </a:solidFill>
              </a:rPr>
              <a:t>vs Short Message Service (SMS)</a:t>
            </a:r>
            <a:endParaRPr b="1" sz="1800" u="sng">
              <a:solidFill>
                <a:schemeClr val="dk2"/>
              </a:solidFill>
            </a:endParaRPr>
          </a:p>
        </p:txBody>
      </p:sp>
      <p:sp>
        <p:nvSpPr>
          <p:cNvPr id="55" name="Google Shape;55;p13"/>
          <p:cNvSpPr txBox="1"/>
          <p:nvPr/>
        </p:nvSpPr>
        <p:spPr>
          <a:xfrm>
            <a:off x="812650" y="1466500"/>
            <a:ext cx="7940100" cy="29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SMS</a:t>
            </a:r>
            <a:r>
              <a:rPr lang="en-GB" sz="1800">
                <a:solidFill>
                  <a:schemeClr val="dk2"/>
                </a:solidFill>
              </a:rPr>
              <a:t> - the original cellular (mobile) text messaging introduced over 2G networks.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GB" sz="1800">
                <a:solidFill>
                  <a:schemeClr val="dk2"/>
                </a:solidFill>
              </a:rPr>
              <a:t>MMS - (Multi-Media Services)  </a:t>
            </a:r>
            <a:r>
              <a:rPr lang="en-GB" sz="1800">
                <a:solidFill>
                  <a:schemeClr val="dk2"/>
                </a:solidFill>
              </a:rPr>
              <a:t>a beefed up version of cellular messaging transmission, enabling images etc to be sent.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b="1" lang="en-GB" sz="1800">
                <a:solidFill>
                  <a:schemeClr val="dk2"/>
                </a:solidFill>
              </a:rPr>
              <a:t>RCS </a:t>
            </a:r>
            <a:r>
              <a:rPr lang="en-GB" sz="1800">
                <a:solidFill>
                  <a:schemeClr val="dk2"/>
                </a:solidFill>
              </a:rPr>
              <a:t>- requires a data link (through cable of various types), although the final transfer to/from the phones may be cellular, when it requires a 5G (sometimes 4G) network.  </a:t>
            </a:r>
            <a:r>
              <a:rPr b="1" lang="en-GB" sz="1800">
                <a:solidFill>
                  <a:schemeClr val="dk2"/>
                </a:solidFill>
              </a:rPr>
              <a:t>WhatsApp, Facebook messenger, NHS app messaging </a:t>
            </a:r>
            <a:r>
              <a:rPr lang="en-GB" sz="1800">
                <a:solidFill>
                  <a:schemeClr val="dk2"/>
                </a:solidFill>
              </a:rPr>
              <a:t>are examples.</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nvSpPr>
        <p:spPr>
          <a:xfrm>
            <a:off x="750900" y="919500"/>
            <a:ext cx="7666800" cy="16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GB" sz="2100">
                <a:solidFill>
                  <a:schemeClr val="dk2"/>
                </a:solidFill>
              </a:rPr>
              <a:t>Smart - Techy things for the Christmas Break?</a:t>
            </a:r>
            <a:endParaRPr sz="21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nvSpPr>
        <p:spPr>
          <a:xfrm>
            <a:off x="909700" y="293100"/>
            <a:ext cx="66963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chemeClr val="dk2"/>
                </a:solidFill>
              </a:rPr>
              <a:t>“Generative” (creative) Artificial Intelligence apps</a:t>
            </a:r>
            <a:endParaRPr sz="1800" u="sng">
              <a:solidFill>
                <a:schemeClr val="dk2"/>
              </a:solidFill>
            </a:endParaRPr>
          </a:p>
        </p:txBody>
      </p:sp>
      <p:sp>
        <p:nvSpPr>
          <p:cNvPr id="130" name="Google Shape;130;p23"/>
          <p:cNvSpPr txBox="1"/>
          <p:nvPr/>
        </p:nvSpPr>
        <p:spPr>
          <a:xfrm>
            <a:off x="1717000" y="1166550"/>
            <a:ext cx="50817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rPr>
              <a:t>Image Creators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Midjourney</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Bing Image Creator</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Adobe Firefly</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Text Creators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ChatGPT</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Bing Chat</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Google Bard</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4"/>
          <p:cNvPicPr preferRelativeResize="0"/>
          <p:nvPr/>
        </p:nvPicPr>
        <p:blipFill>
          <a:blip r:embed="rId3">
            <a:alphaModFix/>
          </a:blip>
          <a:stretch>
            <a:fillRect/>
          </a:stretch>
        </p:blipFill>
        <p:spPr>
          <a:xfrm>
            <a:off x="152400" y="152400"/>
            <a:ext cx="8839200" cy="4024863"/>
          </a:xfrm>
          <a:prstGeom prst="rect">
            <a:avLst/>
          </a:prstGeom>
          <a:noFill/>
          <a:ln>
            <a:noFill/>
          </a:ln>
        </p:spPr>
      </p:pic>
      <p:sp>
        <p:nvSpPr>
          <p:cNvPr id="136" name="Google Shape;136;p24"/>
          <p:cNvSpPr txBox="1"/>
          <p:nvPr/>
        </p:nvSpPr>
        <p:spPr>
          <a:xfrm>
            <a:off x="150950" y="4510250"/>
            <a:ext cx="83814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Also:  the MS Bing AI chat app is closely linked with ChatGPT (OpenAI)</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2472700" y="0"/>
            <a:ext cx="2865876" cy="4948951"/>
          </a:xfrm>
          <a:prstGeom prst="rect">
            <a:avLst/>
          </a:prstGeom>
          <a:noFill/>
          <a:ln>
            <a:noFill/>
          </a:ln>
        </p:spPr>
      </p:pic>
      <p:sp>
        <p:nvSpPr>
          <p:cNvPr id="142" name="Google Shape;142;p25"/>
          <p:cNvSpPr txBox="1"/>
          <p:nvPr/>
        </p:nvSpPr>
        <p:spPr>
          <a:xfrm>
            <a:off x="6573725" y="425450"/>
            <a:ext cx="2187900" cy="44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Bard didn’t rate so high as Bing Chat  in Which? Tests.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Bing is based on the ChatGPT Large Language Model (LLM), unlike Bard.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Bing Chat isn’t hedged round with marketing “points” that have to be earned, unlike Bing Image Creator</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46075"/>
            <a:ext cx="1468450" cy="2214700"/>
          </a:xfrm>
          <a:prstGeom prst="rect">
            <a:avLst/>
          </a:prstGeom>
          <a:noFill/>
          <a:ln>
            <a:noFill/>
          </a:ln>
        </p:spPr>
      </p:pic>
      <p:sp>
        <p:nvSpPr>
          <p:cNvPr id="61" name="Google Shape;61;p14"/>
          <p:cNvSpPr txBox="1"/>
          <p:nvPr/>
        </p:nvSpPr>
        <p:spPr>
          <a:xfrm>
            <a:off x="4818050" y="328400"/>
            <a:ext cx="4164000" cy="16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SMS sent over 2G involves 3 or 4 bandwidths originally set aside for broadcasting. (Cellular transmission: radio waves.)</a:t>
            </a:r>
            <a:endParaRPr sz="1800">
              <a:solidFill>
                <a:schemeClr val="dk2"/>
              </a:solidFill>
            </a:endParaRPr>
          </a:p>
        </p:txBody>
      </p:sp>
      <p:pic>
        <p:nvPicPr>
          <p:cNvPr id="62" name="Google Shape;62;p14"/>
          <p:cNvPicPr preferRelativeResize="0"/>
          <p:nvPr/>
        </p:nvPicPr>
        <p:blipFill>
          <a:blip r:embed="rId4">
            <a:alphaModFix/>
          </a:blip>
          <a:stretch>
            <a:fillRect/>
          </a:stretch>
        </p:blipFill>
        <p:spPr>
          <a:xfrm>
            <a:off x="0" y="2342325"/>
            <a:ext cx="1739000" cy="2648025"/>
          </a:xfrm>
          <a:prstGeom prst="rect">
            <a:avLst/>
          </a:prstGeom>
          <a:noFill/>
          <a:ln>
            <a:noFill/>
          </a:ln>
        </p:spPr>
      </p:pic>
      <p:sp>
        <p:nvSpPr>
          <p:cNvPr id="63" name="Google Shape;63;p14"/>
          <p:cNvSpPr txBox="1"/>
          <p:nvPr/>
        </p:nvSpPr>
        <p:spPr>
          <a:xfrm>
            <a:off x="2868300" y="1775275"/>
            <a:ext cx="6275700" cy="31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Modem conversion from analog (eg images, text, audio) to digital, and its conversion back again at the receiving end, can use an almost unlimited amount of digital “numbers” (bits) for the packets of data.  4G/5G capacity for data is much higher. Frequencies over the phone cable are much wider and faster. RCS utilises the full capacity &amp; speed.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Your phone’s IP (Internet Protocol) address labels the message.   Any digital communication via an IP address counts against your SIM mobile data usage unless all links are via Wi-Fi.</a:t>
            </a:r>
            <a:endParaRPr sz="1800">
              <a:solidFill>
                <a:schemeClr val="dk2"/>
              </a:solidFill>
            </a:endParaRPr>
          </a:p>
        </p:txBody>
      </p:sp>
      <p:pic>
        <p:nvPicPr>
          <p:cNvPr id="64" name="Google Shape;64;p14"/>
          <p:cNvPicPr preferRelativeResize="0"/>
          <p:nvPr/>
        </p:nvPicPr>
        <p:blipFill>
          <a:blip r:embed="rId5">
            <a:alphaModFix/>
          </a:blip>
          <a:stretch>
            <a:fillRect/>
          </a:stretch>
        </p:blipFill>
        <p:spPr>
          <a:xfrm>
            <a:off x="1560325" y="46075"/>
            <a:ext cx="863885" cy="2214699"/>
          </a:xfrm>
          <a:prstGeom prst="rect">
            <a:avLst/>
          </a:prstGeom>
          <a:noFill/>
          <a:ln>
            <a:noFill/>
          </a:ln>
        </p:spPr>
      </p:pic>
      <p:sp>
        <p:nvSpPr>
          <p:cNvPr id="65" name="Google Shape;65;p14"/>
          <p:cNvSpPr txBox="1"/>
          <p:nvPr/>
        </p:nvSpPr>
        <p:spPr>
          <a:xfrm>
            <a:off x="2647725" y="72550"/>
            <a:ext cx="1739100" cy="17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Towers:</a:t>
            </a:r>
            <a:endParaRPr sz="1800">
              <a:solidFill>
                <a:schemeClr val="dk2"/>
              </a:solidFill>
            </a:endParaRPr>
          </a:p>
          <a:p>
            <a:pPr indent="0" lvl="0" marL="0" rtl="0" algn="l">
              <a:spcBef>
                <a:spcPts val="0"/>
              </a:spcBef>
              <a:spcAft>
                <a:spcPts val="0"/>
              </a:spcAft>
              <a:buNone/>
            </a:pPr>
            <a:r>
              <a:rPr lang="en-GB" sz="1800">
                <a:solidFill>
                  <a:schemeClr val="dk2"/>
                </a:solidFill>
              </a:rPr>
              <a:t>Huge Modems!</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102150" y="0"/>
            <a:ext cx="4859526" cy="4838699"/>
          </a:xfrm>
          <a:prstGeom prst="rect">
            <a:avLst/>
          </a:prstGeom>
          <a:noFill/>
          <a:ln>
            <a:noFill/>
          </a:ln>
        </p:spPr>
      </p:pic>
      <p:sp>
        <p:nvSpPr>
          <p:cNvPr id="71" name="Google Shape;71;p15"/>
          <p:cNvSpPr txBox="1"/>
          <p:nvPr/>
        </p:nvSpPr>
        <p:spPr>
          <a:xfrm>
            <a:off x="7111800" y="434250"/>
            <a:ext cx="2032200" cy="15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rPr>
              <a:t>2-way encryption</a:t>
            </a:r>
            <a:endParaRPr sz="15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a:solidFill>
                  <a:schemeClr val="dk2"/>
                </a:solidFill>
              </a:rPr>
              <a:t>Commercial texts can use logos, which are hard to scam.</a:t>
            </a:r>
            <a:endParaRPr>
              <a:solidFill>
                <a:schemeClr val="dk2"/>
              </a:solidFill>
            </a:endParaRPr>
          </a:p>
        </p:txBody>
      </p:sp>
      <p:sp>
        <p:nvSpPr>
          <p:cNvPr id="72" name="Google Shape;72;p15"/>
          <p:cNvSpPr/>
          <p:nvPr/>
        </p:nvSpPr>
        <p:spPr>
          <a:xfrm>
            <a:off x="6564900" y="1087125"/>
            <a:ext cx="1579200" cy="273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txBox="1"/>
          <p:nvPr/>
        </p:nvSpPr>
        <p:spPr>
          <a:xfrm>
            <a:off x="6988375" y="2860450"/>
            <a:ext cx="2155500" cy="20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rPr>
              <a:t>Attach a link and it shows a preview (ie HTML)- like WhatsApp does.</a:t>
            </a:r>
            <a:endParaRPr sz="1500">
              <a:solidFill>
                <a:schemeClr val="dk2"/>
              </a:solidFill>
            </a:endParaRPr>
          </a:p>
          <a:p>
            <a:pPr indent="0" lvl="0" marL="0" rtl="0" algn="l">
              <a:spcBef>
                <a:spcPts val="0"/>
              </a:spcBef>
              <a:spcAft>
                <a:spcPts val="0"/>
              </a:spcAft>
              <a:buNone/>
            </a:pPr>
            <a:r>
              <a:rPr lang="en-GB" sz="1500">
                <a:solidFill>
                  <a:schemeClr val="dk2"/>
                </a:solidFill>
              </a:rPr>
              <a:t>Google photos &amp; Drive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GB" sz="1500">
                <a:solidFill>
                  <a:schemeClr val="dk2"/>
                </a:solidFill>
              </a:rPr>
              <a:t>are already integrated - copy &amp; paste</a:t>
            </a:r>
            <a:endParaRPr sz="1500">
              <a:solidFill>
                <a:schemeClr val="dk2"/>
              </a:solidFill>
            </a:endParaRPr>
          </a:p>
        </p:txBody>
      </p:sp>
      <p:sp>
        <p:nvSpPr>
          <p:cNvPr id="74" name="Google Shape;74;p15"/>
          <p:cNvSpPr/>
          <p:nvPr/>
        </p:nvSpPr>
        <p:spPr>
          <a:xfrm>
            <a:off x="6467850" y="4130875"/>
            <a:ext cx="1535100" cy="273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152400" y="-2902376"/>
            <a:ext cx="3642250" cy="7893473"/>
          </a:xfrm>
          <a:prstGeom prst="rect">
            <a:avLst/>
          </a:prstGeom>
          <a:noFill/>
          <a:ln>
            <a:noFill/>
          </a:ln>
        </p:spPr>
      </p:pic>
      <p:sp>
        <p:nvSpPr>
          <p:cNvPr id="80" name="Google Shape;80;p16"/>
          <p:cNvSpPr txBox="1"/>
          <p:nvPr/>
        </p:nvSpPr>
        <p:spPr>
          <a:xfrm>
            <a:off x="3944650" y="692075"/>
            <a:ext cx="198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1" name="Google Shape;81;p16"/>
          <p:cNvSpPr/>
          <p:nvPr/>
        </p:nvSpPr>
        <p:spPr>
          <a:xfrm>
            <a:off x="3671125" y="692075"/>
            <a:ext cx="1385100" cy="143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 name="Google Shape;82;p16"/>
          <p:cNvPicPr preferRelativeResize="0"/>
          <p:nvPr/>
        </p:nvPicPr>
        <p:blipFill>
          <a:blip r:embed="rId4">
            <a:alphaModFix/>
          </a:blip>
          <a:stretch>
            <a:fillRect/>
          </a:stretch>
        </p:blipFill>
        <p:spPr>
          <a:xfrm>
            <a:off x="4743169" y="-2858775"/>
            <a:ext cx="4189206" cy="7893473"/>
          </a:xfrm>
          <a:prstGeom prst="rect">
            <a:avLst/>
          </a:prstGeom>
          <a:noFill/>
          <a:ln>
            <a:noFill/>
          </a:ln>
        </p:spPr>
      </p:pic>
      <p:sp>
        <p:nvSpPr>
          <p:cNvPr id="83" name="Google Shape;83;p16"/>
          <p:cNvSpPr txBox="1"/>
          <p:nvPr/>
        </p:nvSpPr>
        <p:spPr>
          <a:xfrm>
            <a:off x="4676900" y="1315525"/>
            <a:ext cx="16233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4" name="Google Shape;84;p16"/>
          <p:cNvSpPr/>
          <p:nvPr/>
        </p:nvSpPr>
        <p:spPr>
          <a:xfrm>
            <a:off x="4950375" y="916475"/>
            <a:ext cx="1861500" cy="143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676125" y="-156850"/>
            <a:ext cx="2565401" cy="5559700"/>
          </a:xfrm>
          <a:prstGeom prst="rect">
            <a:avLst/>
          </a:prstGeom>
          <a:noFill/>
          <a:ln>
            <a:noFill/>
          </a:ln>
        </p:spPr>
      </p:pic>
      <p:sp>
        <p:nvSpPr>
          <p:cNvPr id="90" name="Google Shape;90;p17"/>
          <p:cNvSpPr txBox="1"/>
          <p:nvPr/>
        </p:nvSpPr>
        <p:spPr>
          <a:xfrm>
            <a:off x="5682650" y="1130250"/>
            <a:ext cx="3337800" cy="17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Attached pic straight from Google Photos (or Samsung gallery)</a:t>
            </a:r>
            <a:endParaRPr sz="1800">
              <a:solidFill>
                <a:schemeClr val="dk2"/>
              </a:solidFill>
            </a:endParaRPr>
          </a:p>
        </p:txBody>
      </p:sp>
      <p:cxnSp>
        <p:nvCxnSpPr>
          <p:cNvPr id="91" name="Google Shape;91;p17"/>
          <p:cNvCxnSpPr/>
          <p:nvPr/>
        </p:nvCxnSpPr>
        <p:spPr>
          <a:xfrm flipH="1">
            <a:off x="4209325" y="2127200"/>
            <a:ext cx="1623300" cy="246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52400" y="152400"/>
            <a:ext cx="4136300" cy="2312700"/>
          </a:xfrm>
          <a:prstGeom prst="rect">
            <a:avLst/>
          </a:prstGeom>
          <a:noFill/>
          <a:ln>
            <a:noFill/>
          </a:ln>
        </p:spPr>
      </p:pic>
      <p:sp>
        <p:nvSpPr>
          <p:cNvPr id="97" name="Google Shape;97;p18"/>
          <p:cNvSpPr txBox="1"/>
          <p:nvPr/>
        </p:nvSpPr>
        <p:spPr>
          <a:xfrm>
            <a:off x="750900" y="2833975"/>
            <a:ext cx="7719600" cy="15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For i-Phone users</a:t>
            </a:r>
            <a:r>
              <a:rPr lang="en-GB" sz="1800">
                <a:solidFill>
                  <a:schemeClr val="dk2"/>
                </a:solidFill>
              </a:rPr>
              <a:t>:  i-messages have the same features as RCS but are not compatible with that infrastructure (yet- coming 2024).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 So messages from Android phones to i-Phones (&amp; v/v) appear green on the i-Phone, denoting that they are SMS/MMS and not encrypted.</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564000" y="64175"/>
            <a:ext cx="4427570" cy="4838702"/>
          </a:xfrm>
          <a:prstGeom prst="rect">
            <a:avLst/>
          </a:prstGeom>
          <a:noFill/>
          <a:ln>
            <a:noFill/>
          </a:ln>
        </p:spPr>
      </p:pic>
      <p:sp>
        <p:nvSpPr>
          <p:cNvPr id="103" name="Google Shape;103;p19"/>
          <p:cNvSpPr txBox="1"/>
          <p:nvPr/>
        </p:nvSpPr>
        <p:spPr>
          <a:xfrm>
            <a:off x="6609000" y="266625"/>
            <a:ext cx="2399700" cy="4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dk2"/>
                </a:solidFill>
              </a:rPr>
              <a:t>Commercial </a:t>
            </a:r>
            <a:r>
              <a:rPr lang="en-GB">
                <a:solidFill>
                  <a:schemeClr val="dk2"/>
                </a:solidFill>
              </a:rPr>
              <a:t>companies are being targeted by software companies, to use RCS software.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GB">
                <a:solidFill>
                  <a:schemeClr val="dk2"/>
                </a:solidFill>
              </a:rPr>
              <a:t>However, changes in travel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GB">
                <a:solidFill>
                  <a:schemeClr val="dk2"/>
                </a:solidFill>
              </a:rPr>
              <a:t>t</a:t>
            </a:r>
            <a:r>
              <a:rPr lang="en-GB">
                <a:solidFill>
                  <a:schemeClr val="dk2"/>
                </a:solidFill>
              </a:rPr>
              <a:t>imetables, appointment cancellation facility, would be welcome?</a:t>
            </a:r>
            <a:endParaRPr>
              <a:solidFill>
                <a:schemeClr val="dk2"/>
              </a:solidFill>
            </a:endParaRPr>
          </a:p>
        </p:txBody>
      </p:sp>
      <p:sp>
        <p:nvSpPr>
          <p:cNvPr id="104" name="Google Shape;104;p19"/>
          <p:cNvSpPr/>
          <p:nvPr/>
        </p:nvSpPr>
        <p:spPr>
          <a:xfrm>
            <a:off x="5497375" y="2242875"/>
            <a:ext cx="2223300" cy="405900"/>
          </a:xfrm>
          <a:prstGeom prst="leftArrow">
            <a:avLst>
              <a:gd fmla="val 30451"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9"/>
          <p:cNvSpPr txBox="1"/>
          <p:nvPr/>
        </p:nvSpPr>
        <p:spPr>
          <a:xfrm>
            <a:off x="62750" y="240175"/>
            <a:ext cx="1429200" cy="19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u="sng">
                <a:solidFill>
                  <a:schemeClr val="dk2"/>
                </a:solidFill>
              </a:rPr>
              <a:t>Commercial </a:t>
            </a:r>
            <a:r>
              <a:rPr lang="en-GB" sz="1500">
                <a:solidFill>
                  <a:schemeClr val="dk2"/>
                </a:solidFill>
              </a:rPr>
              <a:t>services RCS software gives more features than inter-personal RCS</a:t>
            </a:r>
            <a:endParaRPr sz="15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nvSpPr>
        <p:spPr>
          <a:xfrm>
            <a:off x="1050850" y="160775"/>
            <a:ext cx="6837300" cy="6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2"/>
                </a:solidFill>
              </a:rPr>
              <a:t>Charges</a:t>
            </a:r>
            <a:endParaRPr b="1" sz="1800" u="sng">
              <a:solidFill>
                <a:schemeClr val="dk2"/>
              </a:solidFill>
            </a:endParaRPr>
          </a:p>
        </p:txBody>
      </p:sp>
      <p:sp>
        <p:nvSpPr>
          <p:cNvPr id="111" name="Google Shape;111;p20"/>
          <p:cNvSpPr txBox="1"/>
          <p:nvPr/>
        </p:nvSpPr>
        <p:spPr>
          <a:xfrm>
            <a:off x="750900" y="893025"/>
            <a:ext cx="7975500" cy="3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SMS are often charged per text.  The phone network identifies your SIM card and IP address..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RCS charges are data-load driven and deducted from your data allowance provided on your cellular network deal. But most text-only usage is virtually free as data use is so small. Exception: roaming.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Handsets connected to Wifi have free data transfers, including RCS (within your ISP allowance which is often unlimited).  If you want to send attachments, check that the Receiver handset is RCS enabled or it may go via MMS (which is cellular).</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1386100" y="0"/>
            <a:ext cx="6281700" cy="4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2"/>
                </a:solidFill>
              </a:rPr>
              <a:t>Current RCS Drawbacks</a:t>
            </a:r>
            <a:endParaRPr b="1" sz="1800" u="sng">
              <a:solidFill>
                <a:schemeClr val="dk2"/>
              </a:solidFill>
            </a:endParaRPr>
          </a:p>
        </p:txBody>
      </p:sp>
      <p:sp>
        <p:nvSpPr>
          <p:cNvPr id="117" name="Google Shape;117;p21"/>
          <p:cNvSpPr txBox="1"/>
          <p:nvPr/>
        </p:nvSpPr>
        <p:spPr>
          <a:xfrm>
            <a:off x="874375" y="548975"/>
            <a:ext cx="7790100" cy="44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Apple equivalent messaging is not compatible with Android RCS yet.  (Coming in 2024)</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Some handsets, with old Android O/S, are not compatible. Only the Android messaging app and Samsung messaging app offer RCS at present.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Cellular networks not operating at 4G/5G will not be compatible.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 “registration” for RCS is carried on the SIM card - so tablets without a SIM will not be able to use it.</a:t>
            </a:r>
            <a:endParaRPr sz="1800">
              <a:solidFill>
                <a:schemeClr val="dk2"/>
              </a:solidFill>
            </a:endParaRPr>
          </a:p>
          <a:p>
            <a:pPr indent="0" lvl="0" marL="0" rtl="0" algn="ctr">
              <a:spcBef>
                <a:spcPts val="0"/>
              </a:spcBef>
              <a:spcAft>
                <a:spcPts val="0"/>
              </a:spcAft>
              <a:buNone/>
            </a:pPr>
            <a:r>
              <a:t/>
            </a:r>
            <a:endParaRPr b="1" sz="1800" u="sng">
              <a:solidFill>
                <a:schemeClr val="dk2"/>
              </a:solidFill>
            </a:endParaRPr>
          </a:p>
          <a:p>
            <a:pPr indent="0" lvl="0" marL="0" rtl="0" algn="l">
              <a:spcBef>
                <a:spcPts val="0"/>
              </a:spcBef>
              <a:spcAft>
                <a:spcPts val="0"/>
              </a:spcAft>
              <a:buNone/>
            </a:pPr>
            <a:r>
              <a:rPr lang="en-GB" sz="1800">
                <a:solidFill>
                  <a:schemeClr val="dk2"/>
                </a:solidFill>
              </a:rPr>
              <a:t>The default messaging route  is SMS unless you have already successfully messaged via RCS and your recipient has opted in.  It is not yet the industry standard that it was intended to be….    Apple changeover will cement it.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b="1" sz="1800" u="sng">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18" name="Google Shape;118;p21"/>
          <p:cNvPicPr preferRelativeResize="0"/>
          <p:nvPr/>
        </p:nvPicPr>
        <p:blipFill>
          <a:blip r:embed="rId3">
            <a:alphaModFix/>
          </a:blip>
          <a:stretch>
            <a:fillRect/>
          </a:stretch>
        </p:blipFill>
        <p:spPr>
          <a:xfrm>
            <a:off x="2259525" y="1994875"/>
            <a:ext cx="576876" cy="576876"/>
          </a:xfrm>
          <a:prstGeom prst="rect">
            <a:avLst/>
          </a:prstGeom>
          <a:noFill/>
          <a:ln>
            <a:noFill/>
          </a:ln>
        </p:spPr>
      </p:pic>
      <p:pic>
        <p:nvPicPr>
          <p:cNvPr id="119" name="Google Shape;119;p21"/>
          <p:cNvPicPr preferRelativeResize="0"/>
          <p:nvPr/>
        </p:nvPicPr>
        <p:blipFill>
          <a:blip r:embed="rId4">
            <a:alphaModFix/>
          </a:blip>
          <a:stretch>
            <a:fillRect/>
          </a:stretch>
        </p:blipFill>
        <p:spPr>
          <a:xfrm>
            <a:off x="3409825" y="1994887"/>
            <a:ext cx="494100" cy="49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