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hYG0SLajDKROyZQJniYuVuUqIz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7E63539-BCF2-4B46-BD82-2FAD6EADA673}">
  <a:tblStyle styleId="{A7E63539-BCF2-4B46-BD82-2FAD6EADA67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Habits have changed since we bought desktops: smartphones and web based activity claims as much of our computing time as traditional programs.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 program that is entirely internet based - saving to Drive cloud. Gets round the Microsoft nature of Adobe PSD files: Cloud convert will convert .jpg etc to PSD.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These are the hardware problems we’ve had… many others!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Operating system no longer supported - OK if you never go online! 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Cost isn’t everything, but if a Chromebook for student use is so cheap, why not give it a go?  Tablets can do more than we imagine, but the touchscreen nature of the interface isn’t for me.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All conjecture…   Server capacity for 24 hour gaming ie living in the Metaverse? 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u="sng"/>
              <a:t>Purpose</a:t>
            </a:r>
            <a:r>
              <a:rPr lang="en-GB"/>
              <a:t> may range from the odd text/email to creative activities (photo editing &amp; graphics, music notation, audio recording, report writing, browsing for learning), video-heavy activities ie streaming media etc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u="sng"/>
              <a:t>Screen size and Graphics </a:t>
            </a:r>
            <a:r>
              <a:rPr lang="en-GB"/>
              <a:t> even if projected to a TV, HDR images are only as good as the graphics card will allow.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u="sng"/>
              <a:t>Compatibility with existing formats</a:t>
            </a:r>
            <a:r>
              <a:rPr lang="en-GB"/>
              <a:t> eg .png projects - you may prefer your favourite Photoshop app, which does not run on all platforms.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Most of us graduated from desktops. Even a basic Android tablet (with a keyboard if you like writing documents) can achieve everything the early desktops could do, and more.  (Smartphones, I’m rating as tiny tablets.)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c858199bb_0_3:notes"/>
          <p:cNvSpPr txBox="1"/>
          <p:nvPr>
            <p:ph idx="1" type="body"/>
          </p:nvPr>
        </p:nvSpPr>
        <p:spPr>
          <a:xfrm>
            <a:off x="685785" y="4343384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BBC KS3 revision notes for computer processors: https://www.bbc.co.uk/bitesize/guides/zws8d2p/revision/2</a:t>
            </a:r>
            <a:endParaRPr/>
          </a:p>
        </p:txBody>
      </p:sp>
      <p:sp>
        <p:nvSpPr>
          <p:cNvPr id="81" name="Google Shape;81;g10c858199bb_0_3:notes"/>
          <p:cNvSpPr/>
          <p:nvPr>
            <p:ph idx="2" type="sldImg"/>
          </p:nvPr>
        </p:nvSpPr>
        <p:spPr>
          <a:xfrm>
            <a:off x="381174" y="68577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en-GB"/>
              <a:t>Processor</a:t>
            </a:r>
            <a:r>
              <a:rPr lang="en-GB"/>
              <a:t> - look up the most recent model for the processor name.  In general, the higher number is most recent.  More cores, more cache the better.  Clock speeds can be misleading.  </a:t>
            </a:r>
            <a:r>
              <a:rPr b="1" i="1" lang="en-GB"/>
              <a:t>RAM </a:t>
            </a:r>
            <a:r>
              <a:rPr lang="en-GB"/>
              <a:t>the higher the better.  BUT high processing speeds are not always necessary.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Large </a:t>
            </a:r>
            <a:r>
              <a:rPr b="1" i="1" lang="en-GB"/>
              <a:t>ROM</a:t>
            </a:r>
            <a:r>
              <a:rPr lang="en-GB"/>
              <a:t> is less important if using cloud storage.  </a:t>
            </a:r>
            <a:r>
              <a:rPr b="1" i="1" lang="en-GB"/>
              <a:t>Screen</a:t>
            </a:r>
            <a:r>
              <a:rPr lang="en-GB"/>
              <a:t> performance is usually highlighted in the reviews online.  </a:t>
            </a:r>
            <a:r>
              <a:rPr b="1" i="1" lang="en-GB"/>
              <a:t>Wifi </a:t>
            </a:r>
            <a:r>
              <a:rPr lang="en-GB"/>
              <a:t>latest protocol, more cores are better.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Weakest link determines speeds and connectivity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For chromebooks, the browser </a:t>
            </a:r>
            <a:r>
              <a:rPr b="1" lang="en-GB" u="sng"/>
              <a:t>is</a:t>
            </a:r>
            <a:r>
              <a:rPr lang="en-GB"/>
              <a:t> the “home page” or desktop, but with a pop-up task bar that offers the installed apps.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Better than average Wifi firmware.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 No HDMI - instead the screenshare is passed through a Chromecast module which plugs into the HDMI socket on the projector or TV.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Security is high - and automatic (sandboxing, malware detection etc)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I can’t run Photoshop e (the advanced program/app) but I can run… (next slide)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4" name="Google Shape;5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10c858199bb_0_8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" name="Google Shape;13;g10c858199bb_0_83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" name="Google Shape;14;g10c858199bb_0_83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55600" lvl="1" marL="914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indent="-3429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30200" lvl="3" marL="1828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15" name="Google Shape;15;g10c858199bb_0_83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" name="Google Shape;16;g10c858199bb_0_83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55600" lvl="1" marL="914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2pPr>
            <a:lvl3pPr indent="-342900" lvl="2" marL="1371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30200" lvl="3" marL="1828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17" name="Google Shape;17;g10c858199bb_0_8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10c858199bb_0_8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g10c858199bb_0_8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en.wikipedia.org/wiki/HTML5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/>
        </p:nvSpPr>
        <p:spPr>
          <a:xfrm>
            <a:off x="1757100" y="1178900"/>
            <a:ext cx="55746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2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Considerations for buying or replacing a computer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00" y="152400"/>
            <a:ext cx="757105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9"/>
          <p:cNvSpPr txBox="1"/>
          <p:nvPr/>
        </p:nvSpPr>
        <p:spPr>
          <a:xfrm>
            <a:off x="349875" y="262450"/>
            <a:ext cx="8916600" cy="4617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With Chrome: there’s always an app to get round file and program incompatibility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/>
          <p:nvPr/>
        </p:nvSpPr>
        <p:spPr>
          <a:xfrm>
            <a:off x="1049700" y="0"/>
            <a:ext cx="7470300" cy="48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800" u="sng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Working Lifetime</a:t>
            </a:r>
            <a:endParaRPr b="1" i="0" sz="1800" u="sng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Arial"/>
              <a:buAutoNum type="arabicParenR"/>
            </a:pPr>
            <a:r>
              <a:rPr b="1" i="0" lang="en-GB" sz="1800" u="sng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Hardware problems</a:t>
            </a:r>
            <a:endParaRPr b="1" i="0" sz="1800" u="sng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80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Battery non-replaceable  (Solid State) drive packs up.  Keyboard malfunction </a:t>
            </a:r>
            <a:endParaRPr b="0" i="0" sz="180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Arial"/>
              <a:buAutoNum type="arabicParenR"/>
            </a:pPr>
            <a:r>
              <a:rPr b="1" i="0" lang="en-GB" sz="1800" u="sng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Software problems</a:t>
            </a:r>
            <a:endParaRPr b="1" i="0" sz="1800" u="sng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80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Processing power drops below requirements of operating system</a:t>
            </a:r>
            <a:endParaRPr b="0" i="0" sz="180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80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Purpose of use changes eg gaming with grandchildren, screen sharing on Zoom, hosting on Zoom</a:t>
            </a:r>
            <a:endParaRPr b="0" i="0" sz="180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80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Operating system no longer protected from Malware or no longer supported. Outcome: Hacked! (or unsafe)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Google Shape;134;p11"/>
          <p:cNvGraphicFramePr/>
          <p:nvPr/>
        </p:nvGraphicFramePr>
        <p:xfrm>
          <a:off x="690075" y="54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{A7E63539-BCF2-4B46-BD82-2FAD6EADA673}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sng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Microsoft laptop</a:t>
                      </a:r>
                      <a:r>
                        <a:rPr lang="en-GB" sz="1500" u="none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     Mid range quality      15inch</a:t>
                      </a:r>
                      <a:endParaRPr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sng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Chromebook laptop</a:t>
                      </a:r>
                      <a:r>
                        <a:rPr lang="en-GB" sz="1500" u="none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            Student range quality      14inch</a:t>
                      </a:r>
                      <a:endParaRPr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sng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Tablet and keyboard</a:t>
                      </a:r>
                      <a:r>
                        <a:rPr lang="en-GB" sz="1500" u="none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   (no SIM card)</a:t>
                      </a:r>
                      <a:endParaRPr sz="17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Say:   Cost (equivalent) £500</a:t>
                      </a:r>
                      <a:endParaRPr sz="1500" u="none" cap="none" strike="noStrike">
                        <a:solidFill>
                          <a:srgbClr val="2021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 Maintenance:   anti-virus   £26 per year,  Office 365  £60 per year</a:t>
                      </a:r>
                      <a:endParaRPr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Say:  Cost  £250</a:t>
                      </a:r>
                      <a:endParaRPr sz="1500" u="none" cap="none" strike="noStrike">
                        <a:solidFill>
                          <a:srgbClr val="2021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No anti-virus needed      No office software costs.  Supplementary apps to date: £20</a:t>
                      </a:r>
                      <a:endParaRPr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Say:  Cost £200</a:t>
                      </a:r>
                      <a:endParaRPr sz="1500" u="none" cap="none" strike="noStrike">
                        <a:solidFill>
                          <a:srgbClr val="2021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Bluetooth keyboard     Cost £15</a:t>
                      </a:r>
                      <a:endParaRPr sz="17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Lifetime, when used constantly  Say: 4-5 years   (Desktop, intermittent use, however will be 8-9 years)</a:t>
                      </a:r>
                      <a:endParaRPr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Lifetime when used constantly    Say:  3-4 years</a:t>
                      </a:r>
                      <a:endParaRPr sz="17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500" u="none" cap="none" strike="noStrike">
                          <a:solidFill>
                            <a:srgbClr val="202122"/>
                          </a:solidFill>
                          <a:highlight>
                            <a:schemeClr val="accent4"/>
                          </a:highlight>
                        </a:rPr>
                        <a:t>Cost per year:  say £200</a:t>
                      </a:r>
                      <a:endParaRPr b="1" sz="1700" u="none" cap="none" strike="noStrike">
                        <a:highlight>
                          <a:schemeClr val="accent4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500" u="none" cap="none" strike="noStrike">
                          <a:solidFill>
                            <a:srgbClr val="202122"/>
                          </a:solidFill>
                          <a:highlight>
                            <a:schemeClr val="accent4"/>
                          </a:highlight>
                        </a:rPr>
                        <a:t>Cost per year:   say £ 75</a:t>
                      </a:r>
                      <a:endParaRPr b="1" sz="1700" u="none" cap="none" strike="noStrike">
                        <a:highlight>
                          <a:schemeClr val="accent4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500" u="none" cap="none" strike="noStrike">
                          <a:solidFill>
                            <a:srgbClr val="202122"/>
                          </a:solidFill>
                          <a:highlight>
                            <a:schemeClr val="accent4"/>
                          </a:highlight>
                        </a:rPr>
                        <a:t>Costs per year:  similar to Chromebook </a:t>
                      </a:r>
                      <a:endParaRPr b="1" sz="1700" u="none" cap="none" strike="noStrike">
                        <a:highlight>
                          <a:schemeClr val="accent4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5" name="Google Shape;135;p11"/>
          <p:cNvSpPr txBox="1"/>
          <p:nvPr/>
        </p:nvSpPr>
        <p:spPr>
          <a:xfrm>
            <a:off x="690075" y="157450"/>
            <a:ext cx="7462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600" u="sng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Ball-park cost comparisons of computers bought in 2020/2021</a:t>
            </a:r>
            <a:endParaRPr b="1" i="0" sz="1600" u="sng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/>
          <p:nvPr/>
        </p:nvSpPr>
        <p:spPr>
          <a:xfrm>
            <a:off x="320700" y="0"/>
            <a:ext cx="8502600" cy="48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800" u="sng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What the Future may Hold has Implications for our Devices</a:t>
            </a:r>
            <a:endParaRPr b="0" i="0" sz="1800" u="sng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800" u="sng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Gaming</a:t>
            </a:r>
            <a:r>
              <a:rPr b="0" i="0" lang="en-GB" sz="180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the “Metaverse”  can/could be accessed via headsets, game consoles, and ?giant computer screens.      (Microsoft has paid $75bn for the company behind  </a:t>
            </a:r>
            <a:r>
              <a:rPr b="0" i="1" lang="en-GB" sz="180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Call of Duty, World of Warcraft </a:t>
            </a:r>
            <a:r>
              <a:rPr b="0" i="0" lang="en-GB" sz="180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0" i="1" lang="en-GB" sz="180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Candy Crush).  </a:t>
            </a:r>
            <a:endParaRPr b="0" i="1" sz="180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170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800" u="sng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Office/Home working</a:t>
            </a:r>
            <a:endParaRPr b="0" i="0" sz="180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80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Android has restyled its major apps towards work projects ie sharing &amp; oversight.</a:t>
            </a:r>
            <a:endParaRPr b="0" i="0" sz="180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80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Microsoft has launched “Windows 365” (a subscription service) enabling Android and Apple to access Windows files (on the web ie One Drive) via their browsers.</a:t>
            </a:r>
            <a:endParaRPr b="0" i="0" sz="180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Legal challenges to:</a:t>
            </a:r>
            <a:r>
              <a:rPr b="0" i="0" lang="en-GB" sz="180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Monopoly (“anti-trust”), privacy and espionage, data ownership, platform exclusivity imposed on app developers (Apple).</a:t>
            </a:r>
            <a:endParaRPr b="0" i="0" sz="180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80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Outcomes may push web-based apps towards a subscription basis and away from advertising?</a:t>
            </a:r>
            <a:endParaRPr b="0" i="0" sz="180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/>
          <p:nvPr/>
        </p:nvSpPr>
        <p:spPr>
          <a:xfrm>
            <a:off x="1070225" y="926475"/>
            <a:ext cx="722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9" name="Google Shape;69;p2"/>
          <p:cNvGraphicFramePr/>
          <p:nvPr/>
        </p:nvGraphicFramePr>
        <p:xfrm>
          <a:off x="952500" y="10510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{A7E63539-BCF2-4B46-BD82-2FAD6EADA673}</a:tableStyleId>
              </a:tblPr>
              <a:tblGrid>
                <a:gridCol w="2607350"/>
                <a:gridCol w="2607350"/>
                <a:gridCol w="2607350"/>
              </a:tblGrid>
              <a:tr h="80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GB" sz="2000" u="none" cap="none" strike="noStrike"/>
                        <a:t>Purpose</a:t>
                      </a:r>
                      <a:endParaRPr b="1" sz="20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Screen size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Processing speed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2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Compatibility with existing file formats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Built-in obsolescence &amp; lifetime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Software updating issues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Size &amp; portability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Graphics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Cost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GB" sz="1700" u="none" cap="none" strike="noStrike"/>
                        <a:t>OPERATING SYSTEM</a:t>
                      </a:r>
                      <a:endParaRPr b="1"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0" name="Google Shape;70;p2"/>
          <p:cNvSpPr txBox="1"/>
          <p:nvPr/>
        </p:nvSpPr>
        <p:spPr>
          <a:xfrm>
            <a:off x="1801975" y="419875"/>
            <a:ext cx="587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Google Shape;75;p3"/>
          <p:cNvGraphicFramePr/>
          <p:nvPr/>
        </p:nvGraphicFramePr>
        <p:xfrm>
          <a:off x="185400" y="80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{A7E63539-BCF2-4B46-BD82-2FAD6EADA673}</a:tableStyleId>
              </a:tblPr>
              <a:tblGrid>
                <a:gridCol w="2890300"/>
                <a:gridCol w="2890300"/>
                <a:gridCol w="2890300"/>
              </a:tblGrid>
              <a:tr h="3899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Tablet with blue tooth keyboard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Desktop with screen, speakers, peripherals  of your choice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Most popular: laptop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1625" y="2789963"/>
            <a:ext cx="136207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8113" y="1611450"/>
            <a:ext cx="1552575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67925" y="1747825"/>
            <a:ext cx="209550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c858199bb_0_3"/>
          <p:cNvSpPr txBox="1"/>
          <p:nvPr>
            <p:ph idx="4" type="body"/>
          </p:nvPr>
        </p:nvSpPr>
        <p:spPr>
          <a:xfrm>
            <a:off x="4716016" y="357504"/>
            <a:ext cx="4176600" cy="4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766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600" u="sng"/>
              <a:t>Processor</a:t>
            </a:r>
            <a:r>
              <a:rPr lang="en-GB" sz="1600"/>
              <a:t> - Intel or AMD. The higher the number generally the better.</a:t>
            </a:r>
            <a:endParaRPr/>
          </a:p>
          <a:p>
            <a:pPr indent="-327660" lvl="0" marL="34290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600" u="sng"/>
              <a:t>Operating System</a:t>
            </a:r>
            <a:r>
              <a:rPr lang="en-GB" sz="1600"/>
              <a:t> - Windows 10 or 11. Alternatives are Google Chrome and Linux based open source systems.</a:t>
            </a:r>
            <a:endParaRPr/>
          </a:p>
          <a:p>
            <a:pPr indent="-327660" lvl="0" marL="34290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600" u="sng"/>
              <a:t>System Memory</a:t>
            </a:r>
            <a:r>
              <a:rPr lang="en-GB" sz="1600"/>
              <a:t> (RAM) - A computers short-term memory. Having more Ram tends to improve the speed of your machine when opening large files and programs.</a:t>
            </a:r>
            <a:endParaRPr/>
          </a:p>
          <a:p>
            <a:pPr indent="-327660" lvl="0" marL="34290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600" u="sng"/>
              <a:t>Storage</a:t>
            </a:r>
            <a:r>
              <a:rPr lang="en-GB" sz="1600"/>
              <a:t> - HDD (hard disk drive) or SSD (solid state drive) or a combination of both. SSD’s are fast and less prone to damage, they are more expensive and have less storage capacity.</a:t>
            </a:r>
            <a:endParaRPr/>
          </a:p>
          <a:p>
            <a:pPr indent="-327660" lvl="0" marL="34290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600" u="sng"/>
              <a:t>Graphics</a:t>
            </a:r>
            <a:r>
              <a:rPr lang="en-GB" sz="1600"/>
              <a:t> - Intel, AMD and Nvidia. More expensive cards are supplied with own Ram.</a:t>
            </a:r>
            <a:endParaRPr/>
          </a:p>
          <a:p>
            <a:pPr indent="-327660" lvl="0" marL="34290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600" u="sng"/>
              <a:t>Display</a:t>
            </a:r>
            <a:r>
              <a:rPr lang="en-GB" sz="1600"/>
              <a:t> - Generally HD but can go up to 4K those above HD will reduce the battery life. </a:t>
            </a:r>
            <a:endParaRPr/>
          </a:p>
          <a:p>
            <a:pPr indent="-327660" lvl="0" marL="342900" rtl="0" algn="l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GB" sz="1600" u="sng"/>
              <a:t>Wireless, Battery Life and Weight </a:t>
            </a:r>
            <a:r>
              <a:rPr lang="en-GB" sz="1600"/>
              <a:t>- These aspects are dependent on how and where you will use your machine.</a:t>
            </a:r>
            <a:endParaRPr/>
          </a:p>
        </p:txBody>
      </p:sp>
      <p:pic>
        <p:nvPicPr>
          <p:cNvPr id="84" name="Google Shape;84;g10c858199bb_0_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591" y="357504"/>
            <a:ext cx="4320900" cy="44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4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{A7E63539-BCF2-4B46-BD82-2FAD6EADA673}</a:tableStyleId>
              </a:tblPr>
              <a:tblGrid>
                <a:gridCol w="2941950"/>
                <a:gridCol w="6105825"/>
              </a:tblGrid>
              <a:tr h="83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Processor type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i(ntel core)5   i7   AMD celeron  pentium, (core, cache, </a:t>
                      </a:r>
                      <a:endParaRPr sz="17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GHz= clock speed)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RAM </a:t>
                      </a:r>
                      <a:r>
                        <a:rPr lang="en-GB" sz="1200" u="none" cap="none" strike="noStrike"/>
                        <a:t>random access memory</a:t>
                      </a:r>
                      <a:endParaRPr sz="12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Together with processor, gives “active crunching power” 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ROM 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Mb for file storage and retrieval      SSD    eMMC </a:t>
                      </a:r>
                      <a:r>
                        <a:rPr lang="en-GB" sz="1300" u="none" cap="none" strike="noStrike"/>
                        <a:t>embedded multimedia card</a:t>
                      </a:r>
                      <a:endParaRPr sz="13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Screen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Size            Resolution     IPS</a:t>
                      </a:r>
                      <a:r>
                        <a:rPr lang="en-GB" sz="1400" u="none" cap="none" strike="noStrike"/>
                        <a:t>in plane switching</a:t>
                      </a:r>
                      <a:r>
                        <a:rPr lang="en-GB" sz="1700" u="none" cap="none" strike="noStrike"/>
                        <a:t> </a:t>
                      </a:r>
                      <a:endParaRPr sz="17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 LED</a:t>
                      </a:r>
                      <a:r>
                        <a:rPr lang="en-GB" sz="1400" u="none" cap="none" strike="noStrike"/>
                        <a:t>light emitting diode</a:t>
                      </a:r>
                      <a:endParaRPr sz="14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Connectivity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Wi-fi:  (chip name, 2x2)  (1x1)    802.11 = Wifi5        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4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Input/Output socket types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      - USB Type-C x 2                    - USB Type-C x 1                     </a:t>
                      </a:r>
                      <a:endParaRPr sz="1600" u="none" cap="none" strike="noStrike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                                                        -USB 3.0 x 2                          HDMI 2.0 x 1(or chromecast for video projection)</a:t>
                      </a:r>
                      <a:endParaRPr sz="1600" u="none" cap="none" strike="noStrike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        - USB 3.1 x 2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Add-ons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Memory cards      (SIM card)    camera spec.</a:t>
                      </a:r>
                      <a:endParaRPr sz="17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5"/>
          <p:cNvGraphicFramePr/>
          <p:nvPr/>
        </p:nvGraphicFramePr>
        <p:xfrm>
          <a:off x="462625" y="143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{A7E63539-BCF2-4B46-BD82-2FAD6EADA673}</a:tableStyleId>
              </a:tblPr>
              <a:tblGrid>
                <a:gridCol w="4109375"/>
                <a:gridCol w="4572000"/>
              </a:tblGrid>
              <a:tr h="188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USB type C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/>
                        <a:t>USB type A (number)              USB micro (obsolete)</a:t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5" name="Google Shape;9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4575" y="2324100"/>
            <a:ext cx="74295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4275" y="1804350"/>
            <a:ext cx="1628675" cy="15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5"/>
          <p:cNvSpPr txBox="1"/>
          <p:nvPr/>
        </p:nvSpPr>
        <p:spPr>
          <a:xfrm>
            <a:off x="1046600" y="679375"/>
            <a:ext cx="7344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Connectivity also depends on plug types, broadband type and </a:t>
            </a:r>
            <a:r>
              <a:rPr b="0" i="0" lang="en-GB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router position plus Wifi amplification, if you don’t use cable connections.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/>
          <p:cNvSpPr txBox="1"/>
          <p:nvPr/>
        </p:nvSpPr>
        <p:spPr>
          <a:xfrm>
            <a:off x="1644525" y="4251250"/>
            <a:ext cx="621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Wifi firmware in the computer needs checking if it’s an old model. Look for the 802.11 (firmware standard)  release number, and number of cores.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/>
        </p:nvSpPr>
        <p:spPr>
          <a:xfrm>
            <a:off x="122475" y="314900"/>
            <a:ext cx="8940000" cy="46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1" lang="en-GB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App”</a:t>
            </a:r>
            <a:r>
              <a:rPr b="0" i="0" lang="en-GB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(Web Based Application)  vs </a:t>
            </a:r>
            <a:r>
              <a:rPr b="0" i="1" lang="en-GB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endParaRPr b="0" i="1" sz="16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conventional </a:t>
            </a: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written in one of the older, standard computer languages for a “platform” (ie Microsoft) needs an installer - an .exe file - and “client side” processing ie </a:t>
            </a:r>
            <a:r>
              <a:rPr b="0" i="0" lang="en-GB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have to click “install” and follow update prompts.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</a:t>
            </a: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updated, upgrades are required at the server and client side.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Programs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be run locally on the hard drive of the client’s computer.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Apps 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wider in scope - they address a whole need (eg spreadsheet, business point-of-sale, writing music) and are web-based, ie dependent on the internet.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 webpage loaded while running an </a:t>
            </a:r>
            <a:r>
              <a:rPr b="0" i="1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client can execute commands by clicking on an area (via the web browser) which is thenprocessed mainly by the host application ie on their server..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/>
          <p:nvPr/>
        </p:nvSpPr>
        <p:spPr>
          <a:xfrm>
            <a:off x="810600" y="0"/>
            <a:ext cx="7522800" cy="3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5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0" lang="en-GB" sz="165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Wikipedia article quote) </a:t>
            </a:r>
            <a:endParaRPr b="0" i="0" sz="165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GB" sz="165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 In 2014, </a:t>
            </a:r>
            <a:r>
              <a:rPr b="0" i="0" lang="en-GB" sz="1650" u="none" cap="none" strike="noStrike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HTML5</a:t>
            </a:r>
            <a:r>
              <a:rPr b="0" i="0" lang="en-GB" sz="165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(browser language)  was finalized, which provides graphic and multimedia capabilities without the need of client-side plug-ins”</a:t>
            </a:r>
            <a:endParaRPr b="0" i="0" sz="165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GB" sz="165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Steve Jobs favoured HTML5 over Adobe Flash - both of which do similar things. HTML5 was superceded by Blink - developed by Chromium, but  HTML5Edge was then developed by Microsoft.</a:t>
            </a:r>
            <a:endParaRPr b="0" i="0" sz="165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-GB" sz="165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Small Android devices use a simplified version of the Chrome browser.</a:t>
            </a:r>
            <a:endParaRPr b="0" i="0" sz="165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t/>
            </a:r>
            <a:endParaRPr b="0" i="0" sz="165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1" i="1" lang="en-GB" sz="165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Which Platform you choose</a:t>
            </a:r>
            <a:endParaRPr b="0" i="0" sz="165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650" u="none" cap="none" strike="noStrike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determines the look, feel and performance of your browser.</a:t>
            </a:r>
            <a:endParaRPr b="0" i="0" sz="1650" u="none" cap="none" strike="noStrike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9" name="Google Shape;109;p7"/>
          <p:cNvGraphicFramePr/>
          <p:nvPr/>
        </p:nvGraphicFramePr>
        <p:xfrm>
          <a:off x="892250" y="3658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{A7E63539-BCF2-4B46-BD82-2FAD6EADA673}</a:tableStyleId>
              </a:tblPr>
              <a:tblGrid>
                <a:gridCol w="2413000"/>
                <a:gridCol w="2413000"/>
                <a:gridCol w="2413000"/>
              </a:tblGrid>
              <a:tr h="137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0" name="Google Shape;11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9499" y="4060749"/>
            <a:ext cx="975810" cy="97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98100" y="3743900"/>
            <a:ext cx="1224899" cy="12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5796" y="3658371"/>
            <a:ext cx="1378200" cy="13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8"/>
          <p:cNvGraphicFramePr/>
          <p:nvPr/>
        </p:nvGraphicFramePr>
        <p:xfrm>
          <a:off x="952500" y="569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{A7E63539-BCF2-4B46-BD82-2FAD6EADA673}</a:tableStyleId>
              </a:tblPr>
              <a:tblGrid>
                <a:gridCol w="7239000"/>
              </a:tblGrid>
              <a:tr h="324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50" u="none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Operating System</a:t>
                      </a:r>
                      <a:r>
                        <a:rPr lang="en-GB" sz="1450" u="none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        Chrome</a:t>
                      </a:r>
                      <a:endParaRPr sz="1800" u="none" cap="none" strike="noStrike"/>
                    </a:p>
                  </a:txBody>
                  <a:tcPr marT="91425" marB="91425" marR="91425" marL="91425"/>
                </a:tc>
              </a:tr>
              <a:tr h="975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450" u="none" cap="none" strike="noStrike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Processor</a:t>
                      </a:r>
                      <a:endParaRPr b="1" sz="1450" u="none" cap="none" strike="noStrike">
                        <a:solidFill>
                          <a:srgbClr val="2021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“The AMD A4-5300 is a desktop processor with 2 cores, launched in </a:t>
                      </a:r>
                      <a:r>
                        <a:rPr b="1" lang="en-GB" sz="1500" u="none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 2012”</a:t>
                      </a:r>
                      <a:r>
                        <a:rPr lang="en-GB" sz="1500" u="none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.</a:t>
                      </a:r>
                      <a:endParaRPr sz="1500" u="none" cap="none" strike="noStrike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u="none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1.6 to 2.4GHz clock speed.“It is probably good enough for not very recent games</a:t>
                      </a:r>
                      <a:r>
                        <a:rPr b="1" lang="en-GB" sz="1500" u="none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”</a:t>
                      </a:r>
                      <a:endParaRPr sz="1800" u="none" cap="none" strike="noStrike"/>
                    </a:p>
                  </a:txBody>
                  <a:tcPr marT="91425" marB="91425" marR="91425" marL="91425"/>
                </a:tc>
              </a:tr>
              <a:tr h="47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GB" sz="1500" u="none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RAM         </a:t>
                      </a:r>
                      <a:r>
                        <a:rPr lang="en-GB" sz="1500" u="none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4Gb</a:t>
                      </a:r>
                      <a:endParaRPr sz="1800" u="none" cap="none" strike="noStrike"/>
                    </a:p>
                  </a:txBody>
                  <a:tcPr marT="91425" marB="91425" marR="91425" marL="91425"/>
                </a:tc>
              </a:tr>
              <a:tr h="405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GB" sz="1500" u="none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ROM</a:t>
                      </a:r>
                      <a:r>
                        <a:rPr lang="en-GB" sz="1500" u="none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         18 - 32 Gb</a:t>
                      </a:r>
                      <a:endParaRPr sz="1800" u="none" cap="none" strike="noStrike"/>
                    </a:p>
                  </a:txBody>
                  <a:tcPr marT="91425" marB="91425" marR="91425" marL="91425"/>
                </a:tc>
              </a:tr>
              <a:tr h="326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500" u="none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Display   </a:t>
                      </a:r>
                      <a:r>
                        <a:rPr lang="en-GB" sz="1500" u="none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1920 x 1080  14in</a:t>
                      </a:r>
                      <a:endParaRPr sz="1800" u="none" cap="none" strike="noStrike"/>
                    </a:p>
                  </a:txBody>
                  <a:tcPr marT="91425" marB="91425" marR="91425" marL="91425"/>
                </a:tc>
              </a:tr>
              <a:tr h="548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GB" sz="1500" u="none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WiFi </a:t>
                      </a:r>
                      <a:r>
                        <a:rPr lang="en-GB" sz="1500" u="none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       802.11AC  (2x2)</a:t>
                      </a:r>
                      <a:endParaRPr sz="1800" u="none" cap="none" strike="noStrike"/>
                    </a:p>
                  </a:txBody>
                  <a:tcPr marT="91425" marB="91425" marR="91425" marL="91425"/>
                </a:tc>
              </a:tr>
              <a:tr h="548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GB" sz="1500" u="none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Connectivity    </a:t>
                      </a:r>
                      <a:r>
                        <a:rPr lang="en-GB" sz="1500" u="none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 two USB-C 3.1 and USB-A 3.1 ports   (so good for older and newer accessories)</a:t>
                      </a:r>
                      <a:endParaRPr sz="1800" u="none" cap="none" strike="noStrike"/>
                    </a:p>
                  </a:txBody>
                  <a:tcPr marT="91425" marB="91425" marR="91425" marL="91425"/>
                </a:tc>
              </a:tr>
              <a:tr h="402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GB" sz="1500" u="none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Automatic Update Expiry   </a:t>
                      </a:r>
                      <a:r>
                        <a:rPr b="1" lang="en-GB" sz="1500" u="sng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2026</a:t>
                      </a:r>
                      <a:r>
                        <a:rPr lang="en-GB" sz="1500" u="none" cap="none" strike="noStrike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 NB  The reviews don’t give this date: </a:t>
                      </a:r>
                      <a:r>
                        <a:rPr i="1" lang="en-GB" sz="1500" u="none" cap="none" strike="noStrike">
                          <a:solidFill>
                            <a:srgbClr val="202124"/>
                          </a:solidFill>
                          <a:highlight>
                            <a:srgbClr val="F6B26B"/>
                          </a:highlight>
                        </a:rPr>
                        <a:t> Look it up on Google Help!</a:t>
                      </a:r>
                      <a:endParaRPr b="1" sz="1500" u="none" cap="none" strike="noStrike">
                        <a:solidFill>
                          <a:srgbClr val="202124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8" name="Google Shape;118;p8"/>
          <p:cNvSpPr txBox="1"/>
          <p:nvPr/>
        </p:nvSpPr>
        <p:spPr>
          <a:xfrm>
            <a:off x="1189650" y="69975"/>
            <a:ext cx="6735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highlight>
                  <a:schemeClr val="accent6"/>
                </a:highlight>
                <a:latin typeface="Arial"/>
                <a:ea typeface="Arial"/>
                <a:cs typeface="Arial"/>
                <a:sym typeface="Arial"/>
              </a:rPr>
              <a:t>My Chromebook - quite basic, designed for student use, bought 2020</a:t>
            </a:r>
            <a:endParaRPr b="0" i="0" sz="1500" u="none" cap="none" strike="noStrike">
              <a:solidFill>
                <a:srgbClr val="000000"/>
              </a:solidFill>
              <a:highlight>
                <a:schemeClr val="accent6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