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ce75b7fa4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ce75b7fa4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ce0029fa9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ce0029fa9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e49b5b88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e49b5b88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ce75b7fa4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ce75b7fa4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ce75b7fa4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ce75b7fa4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e0029fa9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ce0029fa9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ce0029fa9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ce0029fa9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ce0029fa9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ce0029fa9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ce75b7fa4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ce75b7fa4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ce0029fa9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ce0029fa9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ce0029fa9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ce0029fa9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e49b5b88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ce49b5b88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ce0029fa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ce0029fa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832750" y="1356675"/>
            <a:ext cx="7358400" cy="89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rPr>
              <a:t>Using Screenshots from your mobile phone and utilising them to inform and entertain</a:t>
            </a:r>
            <a:endParaRPr sz="24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6499250" y="205625"/>
            <a:ext cx="2232702" cy="4838702"/>
          </a:xfrm>
          <a:prstGeom prst="rect">
            <a:avLst/>
          </a:prstGeom>
          <a:noFill/>
          <a:ln>
            <a:noFill/>
          </a:ln>
        </p:spPr>
      </p:pic>
      <p:pic>
        <p:nvPicPr>
          <p:cNvPr id="123" name="Google Shape;123;p22"/>
          <p:cNvPicPr preferRelativeResize="0"/>
          <p:nvPr/>
        </p:nvPicPr>
        <p:blipFill>
          <a:blip r:embed="rId4">
            <a:alphaModFix/>
          </a:blip>
          <a:stretch>
            <a:fillRect/>
          </a:stretch>
        </p:blipFill>
        <p:spPr>
          <a:xfrm>
            <a:off x="705877" y="109800"/>
            <a:ext cx="2232702" cy="4838702"/>
          </a:xfrm>
          <a:prstGeom prst="rect">
            <a:avLst/>
          </a:prstGeom>
          <a:noFill/>
          <a:ln>
            <a:noFill/>
          </a:ln>
        </p:spPr>
      </p:pic>
      <p:sp>
        <p:nvSpPr>
          <p:cNvPr id="124" name="Google Shape;124;p22"/>
          <p:cNvSpPr txBox="1"/>
          <p:nvPr/>
        </p:nvSpPr>
        <p:spPr>
          <a:xfrm>
            <a:off x="3303350" y="238550"/>
            <a:ext cx="3099000" cy="47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Downloaded images shown. Only organised by time!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Click Edit and select tickboxes to highlight the screenshots that are relevant.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Then click which app  you want to handle them.</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Some Microsoft apps are available because of pre-loaded MS apps and links.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One is MS Create PDF</a:t>
            </a:r>
            <a:endParaRPr sz="1800">
              <a:solidFill>
                <a:schemeClr val="dk2"/>
              </a:solidFill>
            </a:endParaRPr>
          </a:p>
        </p:txBody>
      </p:sp>
      <p:cxnSp>
        <p:nvCxnSpPr>
          <p:cNvPr id="125" name="Google Shape;125;p22"/>
          <p:cNvCxnSpPr/>
          <p:nvPr/>
        </p:nvCxnSpPr>
        <p:spPr>
          <a:xfrm flipH="1" rot="10800000">
            <a:off x="5816525" y="3518350"/>
            <a:ext cx="788100" cy="1128900"/>
          </a:xfrm>
          <a:prstGeom prst="straightConnector1">
            <a:avLst/>
          </a:prstGeom>
          <a:noFill/>
          <a:ln cap="flat" cmpd="sng" w="9525">
            <a:solidFill>
              <a:schemeClr val="dk2"/>
            </a:solidFill>
            <a:prstDash val="solid"/>
            <a:round/>
            <a:headEnd len="med" w="med" type="none"/>
            <a:tailEnd len="med" w="med" type="triangle"/>
          </a:ln>
        </p:spPr>
      </p:cxnSp>
      <p:cxnSp>
        <p:nvCxnSpPr>
          <p:cNvPr id="126" name="Google Shape;126;p22"/>
          <p:cNvCxnSpPr/>
          <p:nvPr/>
        </p:nvCxnSpPr>
        <p:spPr>
          <a:xfrm rot="10800000">
            <a:off x="2792225" y="632650"/>
            <a:ext cx="1203300" cy="521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nvSpPr>
        <p:spPr>
          <a:xfrm>
            <a:off x="928600" y="259825"/>
            <a:ext cx="6921900" cy="32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u="sng">
                <a:solidFill>
                  <a:schemeClr val="dk2"/>
                </a:solidFill>
              </a:rPr>
              <a:t>MS Create PDF app </a:t>
            </a:r>
            <a:r>
              <a:rPr lang="en-GB" sz="1800">
                <a:solidFill>
                  <a:schemeClr val="dk2"/>
                </a:solidFill>
              </a:rPr>
              <a:t>- select one image only, click the app and it will allow you to select further images to build the .pdf, tinker with the size of each, then save the .pdf to OneDrive or Download to your phone (into MS 365 “My Captures”)</a:t>
            </a:r>
            <a:endParaRPr sz="1800">
              <a:solidFill>
                <a:schemeClr val="dk2"/>
              </a:solidFill>
            </a:endParaRPr>
          </a:p>
          <a:p>
            <a:pPr indent="0" lvl="0" marL="0" rtl="0" algn="l">
              <a:spcBef>
                <a:spcPts val="0"/>
              </a:spcBef>
              <a:spcAft>
                <a:spcPts val="0"/>
              </a:spcAft>
              <a:buNone/>
            </a:pPr>
            <a:r>
              <a:rPr lang="en-GB" sz="1800">
                <a:solidFill>
                  <a:schemeClr val="dk2"/>
                </a:solidFill>
              </a:rPr>
              <a:t>                                    Open MS 365 “My Captures” &amp; share</a:t>
            </a:r>
            <a:endParaRPr sz="1800">
              <a:solidFill>
                <a:schemeClr val="dk2"/>
              </a:solidFill>
            </a:endParaRPr>
          </a:p>
          <a:p>
            <a:pPr indent="0" lvl="0" marL="0" rtl="0" algn="l">
              <a:spcBef>
                <a:spcPts val="0"/>
              </a:spcBef>
              <a:spcAft>
                <a:spcPts val="0"/>
              </a:spcAft>
              <a:buNone/>
            </a:pPr>
            <a:r>
              <a:rPr lang="en-GB" sz="1800">
                <a:solidFill>
                  <a:schemeClr val="dk2"/>
                </a:solidFill>
              </a:rPr>
              <a:t>                                     (attach) to Gmail , Google Drive or </a:t>
            </a:r>
            <a:endParaRPr sz="1800">
              <a:solidFill>
                <a:schemeClr val="dk2"/>
              </a:solidFill>
            </a:endParaRPr>
          </a:p>
          <a:p>
            <a:pPr indent="0" lvl="0" marL="0" rtl="0" algn="l">
              <a:spcBef>
                <a:spcPts val="0"/>
              </a:spcBef>
              <a:spcAft>
                <a:spcPts val="0"/>
              </a:spcAft>
              <a:buNone/>
            </a:pPr>
            <a:r>
              <a:rPr lang="en-GB" sz="1800">
                <a:solidFill>
                  <a:schemeClr val="dk2"/>
                </a:solidFill>
              </a:rPr>
              <a:t>                                     WhatsApp if that helps.</a:t>
            </a:r>
            <a:endParaRPr sz="1800">
              <a:solidFill>
                <a:schemeClr val="dk2"/>
              </a:solidFill>
            </a:endParaRPr>
          </a:p>
          <a:p>
            <a:pPr indent="457200" lvl="0" marL="0" rtl="0" algn="l">
              <a:spcBef>
                <a:spcPts val="0"/>
              </a:spcBef>
              <a:spcAft>
                <a:spcPts val="0"/>
              </a:spcAft>
              <a:buNone/>
            </a:pPr>
            <a:r>
              <a:rPr lang="en-GB" sz="1800">
                <a:solidFill>
                  <a:schemeClr val="dk2"/>
                </a:solidFill>
              </a:rPr>
              <a:t>                    </a:t>
            </a:r>
            <a:endParaRPr sz="1800">
              <a:solidFill>
                <a:schemeClr val="dk2"/>
              </a:solidFill>
            </a:endParaRPr>
          </a:p>
          <a:p>
            <a:pPr indent="0" lvl="0" marL="0" rtl="0" algn="l">
              <a:spcBef>
                <a:spcPts val="0"/>
              </a:spcBef>
              <a:spcAft>
                <a:spcPts val="0"/>
              </a:spcAft>
              <a:buNone/>
            </a:pPr>
            <a:r>
              <a:rPr lang="en-GB" sz="1800">
                <a:solidFill>
                  <a:schemeClr val="dk2"/>
                </a:solidFill>
              </a:rPr>
              <a:t>                                 </a:t>
            </a:r>
            <a:endParaRPr sz="1800">
              <a:solidFill>
                <a:schemeClr val="dk2"/>
              </a:solidFill>
            </a:endParaRPr>
          </a:p>
        </p:txBody>
      </p:sp>
      <p:pic>
        <p:nvPicPr>
          <p:cNvPr id="132" name="Google Shape;132;p23"/>
          <p:cNvPicPr preferRelativeResize="0"/>
          <p:nvPr/>
        </p:nvPicPr>
        <p:blipFill>
          <a:blip r:embed="rId3">
            <a:alphaModFix/>
          </a:blip>
          <a:stretch>
            <a:fillRect/>
          </a:stretch>
        </p:blipFill>
        <p:spPr>
          <a:xfrm>
            <a:off x="1404601" y="1473825"/>
            <a:ext cx="1693275" cy="3669673"/>
          </a:xfrm>
          <a:prstGeom prst="rect">
            <a:avLst/>
          </a:prstGeom>
          <a:noFill/>
          <a:ln>
            <a:noFill/>
          </a:ln>
        </p:spPr>
      </p:pic>
      <p:pic>
        <p:nvPicPr>
          <p:cNvPr id="133" name="Google Shape;133;p23"/>
          <p:cNvPicPr preferRelativeResize="0"/>
          <p:nvPr/>
        </p:nvPicPr>
        <p:blipFill>
          <a:blip r:embed="rId4">
            <a:alphaModFix/>
          </a:blip>
          <a:stretch>
            <a:fillRect/>
          </a:stretch>
        </p:blipFill>
        <p:spPr>
          <a:xfrm>
            <a:off x="7200126" y="1209663"/>
            <a:ext cx="1943874" cy="4212777"/>
          </a:xfrm>
          <a:prstGeom prst="rect">
            <a:avLst/>
          </a:prstGeom>
          <a:noFill/>
          <a:ln>
            <a:noFill/>
          </a:ln>
        </p:spPr>
      </p:pic>
      <p:cxnSp>
        <p:nvCxnSpPr>
          <p:cNvPr id="134" name="Google Shape;134;p23"/>
          <p:cNvCxnSpPr/>
          <p:nvPr/>
        </p:nvCxnSpPr>
        <p:spPr>
          <a:xfrm flipH="1">
            <a:off x="2525825" y="2283150"/>
            <a:ext cx="1469700" cy="2065800"/>
          </a:xfrm>
          <a:prstGeom prst="straightConnector1">
            <a:avLst/>
          </a:prstGeom>
          <a:noFill/>
          <a:ln cap="flat" cmpd="sng" w="9525">
            <a:solidFill>
              <a:schemeClr val="dk2"/>
            </a:solidFill>
            <a:prstDash val="solid"/>
            <a:round/>
            <a:headEnd len="med" w="med" type="none"/>
            <a:tailEnd len="med" w="med" type="triangle"/>
          </a:ln>
        </p:spPr>
      </p:cxnSp>
      <p:cxnSp>
        <p:nvCxnSpPr>
          <p:cNvPr id="135" name="Google Shape;135;p23"/>
          <p:cNvCxnSpPr/>
          <p:nvPr/>
        </p:nvCxnSpPr>
        <p:spPr>
          <a:xfrm>
            <a:off x="5103025" y="2474850"/>
            <a:ext cx="2779500" cy="2097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nvSpPr>
        <p:spPr>
          <a:xfrm>
            <a:off x="832750" y="249200"/>
            <a:ext cx="7997400" cy="19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dk2"/>
                </a:solidFill>
              </a:rPr>
              <a:t>  </a:t>
            </a:r>
            <a:r>
              <a:rPr lang="en-GB" sz="1800" u="sng">
                <a:solidFill>
                  <a:schemeClr val="dk2"/>
                </a:solidFill>
              </a:rPr>
              <a:t>Advantages of saving screenshots/photos  as .pdf</a:t>
            </a:r>
            <a:endParaRPr sz="1800" u="sng">
              <a:solidFill>
                <a:schemeClr val="dk2"/>
              </a:solidFill>
            </a:endParaRPr>
          </a:p>
          <a:p>
            <a:pPr indent="0" lvl="0" marL="0" rtl="0" algn="ctr">
              <a:spcBef>
                <a:spcPts val="0"/>
              </a:spcBef>
              <a:spcAft>
                <a:spcPts val="0"/>
              </a:spcAft>
              <a:buNone/>
            </a:pPr>
            <a:r>
              <a:t/>
            </a:r>
            <a:endParaRPr sz="1800" u="sng">
              <a:solidFill>
                <a:schemeClr val="dk2"/>
              </a:solidFill>
            </a:endParaRPr>
          </a:p>
          <a:p>
            <a:pPr indent="0" lvl="0" marL="0" rtl="0" algn="l">
              <a:spcBef>
                <a:spcPts val="0"/>
              </a:spcBef>
              <a:spcAft>
                <a:spcPts val="0"/>
              </a:spcAft>
              <a:buNone/>
            </a:pPr>
            <a:r>
              <a:rPr b="1" lang="en-GB" sz="1800" u="sng">
                <a:solidFill>
                  <a:schemeClr val="dk2"/>
                </a:solidFill>
              </a:rPr>
              <a:t>Size</a:t>
            </a:r>
            <a:r>
              <a:rPr b="1" lang="en-GB" sz="1800">
                <a:solidFill>
                  <a:schemeClr val="dk2"/>
                </a:solidFill>
              </a:rPr>
              <a:t>  </a:t>
            </a:r>
            <a:r>
              <a:rPr lang="en-GB" sz="1800">
                <a:solidFill>
                  <a:schemeClr val="dk2"/>
                </a:solidFill>
              </a:rPr>
              <a:t>.jpg photos can be 2-5Mb (or larger: turn off automatic High Density Resolution)</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Screenshots are typically 0.5Mb</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Combining 6 screenshots and photos in a .pdf reduces the combined size to 2.5Mb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So, can easily attach .pdf’s to emails etc for sharing, download to memory stick etc.</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Then you can </a:t>
            </a:r>
            <a:r>
              <a:rPr b="1" i="1" lang="en-GB" sz="1800">
                <a:solidFill>
                  <a:schemeClr val="dk2"/>
                </a:solidFill>
              </a:rPr>
              <a:t>present your interest at U3A Technology group in an engaging fashion</a:t>
            </a:r>
            <a:endParaRPr b="1" i="1" sz="1800">
              <a:solidFill>
                <a:schemeClr val="dk2"/>
              </a:solidFill>
            </a:endParaRPr>
          </a:p>
          <a:p>
            <a:pPr indent="0" lvl="0" marL="0" rtl="0" algn="l">
              <a:spcBef>
                <a:spcPts val="0"/>
              </a:spcBef>
              <a:spcAft>
                <a:spcPts val="0"/>
              </a:spcAft>
              <a:buNone/>
            </a:pPr>
            <a:r>
              <a:t/>
            </a:r>
            <a:endParaRPr b="1" sz="1800" u="sng">
              <a:solidFill>
                <a:schemeClr val="dk2"/>
              </a:solidFill>
            </a:endParaRPr>
          </a:p>
          <a:p>
            <a:pPr indent="0" lvl="0" marL="0" rtl="0" algn="ctr">
              <a:spcBef>
                <a:spcPts val="0"/>
              </a:spcBef>
              <a:spcAft>
                <a:spcPts val="0"/>
              </a:spcAft>
              <a:buNone/>
            </a:pPr>
            <a:r>
              <a:t/>
            </a:r>
            <a:endParaRPr sz="1800" u="sng">
              <a:solidFill>
                <a:schemeClr val="dk2"/>
              </a:solidFill>
            </a:endParaRPr>
          </a:p>
          <a:p>
            <a:pPr indent="0" lvl="0" marL="0" rtl="0" algn="ctr">
              <a:spcBef>
                <a:spcPts val="0"/>
              </a:spcBef>
              <a:spcAft>
                <a:spcPts val="0"/>
              </a:spcAft>
              <a:buNone/>
            </a:pPr>
            <a:r>
              <a:t/>
            </a:r>
            <a:endParaRPr sz="1800" u="sng">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nvSpPr>
        <p:spPr>
          <a:xfrm>
            <a:off x="0" y="0"/>
            <a:ext cx="8958000" cy="323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u="sng">
                <a:solidFill>
                  <a:schemeClr val="dk2"/>
                </a:solidFill>
              </a:rPr>
              <a:t>Advantages of saving screenshots/photos  as .pdf (cont.)</a:t>
            </a:r>
            <a:endParaRPr sz="1800" u="sng">
              <a:solidFill>
                <a:schemeClr val="dk2"/>
              </a:solidFill>
            </a:endParaRPr>
          </a:p>
          <a:p>
            <a:pPr indent="0" lvl="0" marL="0" rtl="0" algn="ctr">
              <a:spcBef>
                <a:spcPts val="0"/>
              </a:spcBef>
              <a:spcAft>
                <a:spcPts val="0"/>
              </a:spcAft>
              <a:buNone/>
            </a:pPr>
            <a:r>
              <a:t/>
            </a:r>
            <a:endParaRPr sz="1800" u="sng">
              <a:solidFill>
                <a:schemeClr val="dk2"/>
              </a:solidFill>
            </a:endParaRPr>
          </a:p>
          <a:p>
            <a:pPr indent="0" lvl="0" marL="0" rtl="0" algn="l">
              <a:spcBef>
                <a:spcPts val="0"/>
              </a:spcBef>
              <a:spcAft>
                <a:spcPts val="0"/>
              </a:spcAft>
              <a:buNone/>
            </a:pPr>
            <a:r>
              <a:t/>
            </a:r>
            <a:endParaRPr sz="1800" u="sng">
              <a:solidFill>
                <a:schemeClr val="dk2"/>
              </a:solidFill>
            </a:endParaRPr>
          </a:p>
          <a:p>
            <a:pPr indent="0" lvl="0" marL="0" rtl="0" algn="l">
              <a:spcBef>
                <a:spcPts val="0"/>
              </a:spcBef>
              <a:spcAft>
                <a:spcPts val="0"/>
              </a:spcAft>
              <a:buNone/>
            </a:pPr>
            <a:r>
              <a:rPr b="1" lang="en-GB" sz="1800" u="sng">
                <a:solidFill>
                  <a:schemeClr val="dk2"/>
                </a:solidFill>
              </a:rPr>
              <a:t>Information sources</a:t>
            </a:r>
            <a:r>
              <a:rPr lang="en-GB" sz="1800" u="sng">
                <a:solidFill>
                  <a:schemeClr val="dk2"/>
                </a:solidFill>
              </a:rPr>
              <a:t>:</a:t>
            </a:r>
            <a:endParaRPr sz="1800" u="sng">
              <a:solidFill>
                <a:schemeClr val="dk2"/>
              </a:solidFill>
            </a:endParaRPr>
          </a:p>
          <a:p>
            <a:pPr indent="0" lvl="0" marL="0" rtl="0" algn="l">
              <a:spcBef>
                <a:spcPts val="0"/>
              </a:spcBef>
              <a:spcAft>
                <a:spcPts val="0"/>
              </a:spcAft>
              <a:buNone/>
            </a:pPr>
            <a:r>
              <a:t/>
            </a:r>
            <a:endParaRPr sz="1800" u="sng">
              <a:solidFill>
                <a:schemeClr val="dk2"/>
              </a:solidFill>
            </a:endParaRPr>
          </a:p>
          <a:p>
            <a:pPr indent="0" lvl="0" marL="0" rtl="0" algn="l">
              <a:spcBef>
                <a:spcPts val="0"/>
              </a:spcBef>
              <a:spcAft>
                <a:spcPts val="0"/>
              </a:spcAft>
              <a:buNone/>
            </a:pPr>
            <a:r>
              <a:rPr lang="en-GB" sz="1800">
                <a:solidFill>
                  <a:schemeClr val="dk2"/>
                </a:solidFill>
              </a:rPr>
              <a:t>Browse and search the web…      No need to worry about copyright*- just screenshot photos, news items, social media</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And use these to build up a file of interesting insights and facts.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(*So long as you are not profiting by using it, misrepresenting or trolling!)</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6"/>
          <p:cNvPicPr preferRelativeResize="0"/>
          <p:nvPr/>
        </p:nvPicPr>
        <p:blipFill>
          <a:blip r:embed="rId3">
            <a:alphaModFix/>
          </a:blip>
          <a:stretch>
            <a:fillRect/>
          </a:stretch>
        </p:blipFill>
        <p:spPr>
          <a:xfrm>
            <a:off x="152400" y="152400"/>
            <a:ext cx="2143125" cy="2143125"/>
          </a:xfrm>
          <a:prstGeom prst="rect">
            <a:avLst/>
          </a:prstGeom>
          <a:noFill/>
          <a:ln>
            <a:noFill/>
          </a:ln>
        </p:spPr>
      </p:pic>
      <p:pic>
        <p:nvPicPr>
          <p:cNvPr id="151" name="Google Shape;151;p26"/>
          <p:cNvPicPr preferRelativeResize="0"/>
          <p:nvPr/>
        </p:nvPicPr>
        <p:blipFill>
          <a:blip r:embed="rId4">
            <a:alphaModFix/>
          </a:blip>
          <a:stretch>
            <a:fillRect/>
          </a:stretch>
        </p:blipFill>
        <p:spPr>
          <a:xfrm>
            <a:off x="5039150" y="45900"/>
            <a:ext cx="2821999" cy="5143501"/>
          </a:xfrm>
          <a:prstGeom prst="rect">
            <a:avLst/>
          </a:prstGeom>
          <a:noFill/>
          <a:ln>
            <a:noFill/>
          </a:ln>
        </p:spPr>
      </p:pic>
      <p:sp>
        <p:nvSpPr>
          <p:cNvPr id="152" name="Google Shape;152;p26"/>
          <p:cNvSpPr txBox="1"/>
          <p:nvPr/>
        </p:nvSpPr>
        <p:spPr>
          <a:xfrm>
            <a:off x="747575" y="2379000"/>
            <a:ext cx="4185000" cy="26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u="sng">
                <a:solidFill>
                  <a:schemeClr val="dk2"/>
                </a:solidFill>
              </a:rPr>
              <a:t>Link to Windows </a:t>
            </a:r>
            <a:r>
              <a:rPr lang="en-GB" sz="1800">
                <a:solidFill>
                  <a:schemeClr val="dk2"/>
                </a:solidFill>
              </a:rPr>
              <a:t>app, on certain smartphones (Samsung + 2 others), will enable you to view your mobile and use all its apps, directly on your MS laptop.  (It is “Cloud to Cloud” communication)</a:t>
            </a:r>
            <a:endParaRPr sz="1800">
              <a:solidFill>
                <a:schemeClr val="dk2"/>
              </a:solidFill>
            </a:endParaRPr>
          </a:p>
          <a:p>
            <a:pPr indent="0" lvl="0" marL="0" rtl="0" algn="l">
              <a:spcBef>
                <a:spcPts val="0"/>
              </a:spcBef>
              <a:spcAft>
                <a:spcPts val="0"/>
              </a:spcAft>
              <a:buNone/>
            </a:pPr>
            <a:r>
              <a:rPr lang="en-GB" sz="1800">
                <a:solidFill>
                  <a:schemeClr val="dk2"/>
                </a:solidFill>
              </a:rPr>
              <a:t>(With a cable link to the projector, you can explore your apps and show them to an audience…)</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53" name="Google Shape;153;p26"/>
          <p:cNvSpPr txBox="1"/>
          <p:nvPr/>
        </p:nvSpPr>
        <p:spPr>
          <a:xfrm>
            <a:off x="332250" y="100100"/>
            <a:ext cx="38763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For those of us who like laptops..</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88525" y="56550"/>
            <a:ext cx="6451599" cy="4838700"/>
          </a:xfrm>
          <a:prstGeom prst="rect">
            <a:avLst/>
          </a:prstGeom>
          <a:noFill/>
          <a:ln>
            <a:noFill/>
          </a:ln>
        </p:spPr>
      </p:pic>
      <p:cxnSp>
        <p:nvCxnSpPr>
          <p:cNvPr id="60" name="Google Shape;60;p14"/>
          <p:cNvCxnSpPr/>
          <p:nvPr/>
        </p:nvCxnSpPr>
        <p:spPr>
          <a:xfrm rot="10800000">
            <a:off x="3899625" y="2506650"/>
            <a:ext cx="4046700" cy="1597500"/>
          </a:xfrm>
          <a:prstGeom prst="straightConnector1">
            <a:avLst/>
          </a:prstGeom>
          <a:noFill/>
          <a:ln cap="flat" cmpd="sng" w="9525">
            <a:solidFill>
              <a:srgbClr val="F3F3F3"/>
            </a:solidFill>
            <a:prstDash val="solid"/>
            <a:round/>
            <a:headEnd len="med" w="med" type="none"/>
            <a:tailEnd len="med" w="med" type="triangle"/>
          </a:ln>
        </p:spPr>
      </p:cxnSp>
      <p:cxnSp>
        <p:nvCxnSpPr>
          <p:cNvPr id="61" name="Google Shape;61;p14"/>
          <p:cNvCxnSpPr/>
          <p:nvPr/>
        </p:nvCxnSpPr>
        <p:spPr>
          <a:xfrm rot="10800000">
            <a:off x="2941375" y="2549400"/>
            <a:ext cx="4167000" cy="1824300"/>
          </a:xfrm>
          <a:prstGeom prst="straightConnector1">
            <a:avLst/>
          </a:prstGeom>
          <a:noFill/>
          <a:ln cap="flat" cmpd="sng" w="9525">
            <a:solidFill>
              <a:srgbClr val="F3F3F3"/>
            </a:solidFill>
            <a:prstDash val="solid"/>
            <a:round/>
            <a:headEnd len="med" w="med" type="none"/>
            <a:tailEnd len="med" w="med" type="triangle"/>
          </a:ln>
        </p:spPr>
      </p:cxnSp>
      <p:sp>
        <p:nvSpPr>
          <p:cNvPr id="62" name="Google Shape;62;p14"/>
          <p:cNvSpPr txBox="1"/>
          <p:nvPr/>
        </p:nvSpPr>
        <p:spPr>
          <a:xfrm>
            <a:off x="7051825" y="1037225"/>
            <a:ext cx="1852800" cy="40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u="sng">
                <a:solidFill>
                  <a:schemeClr val="dk2"/>
                </a:solidFill>
              </a:rPr>
              <a:t>Default way of making a screenshot on a mobile phone</a:t>
            </a:r>
            <a:r>
              <a:rPr lang="en-GB" sz="1800">
                <a:solidFill>
                  <a:schemeClr val="dk2"/>
                </a:solidFill>
              </a:rPr>
              <a:t>: Press the on/off switch and the lower end of the volume switch together.</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Success? “Shutter” sound and brief image on home screen</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152400" y="152400"/>
            <a:ext cx="2232702" cy="4838702"/>
          </a:xfrm>
          <a:prstGeom prst="rect">
            <a:avLst/>
          </a:prstGeom>
          <a:noFill/>
          <a:ln>
            <a:noFill/>
          </a:ln>
        </p:spPr>
      </p:pic>
      <p:sp>
        <p:nvSpPr>
          <p:cNvPr id="68" name="Google Shape;68;p15"/>
          <p:cNvSpPr/>
          <p:nvPr/>
        </p:nvSpPr>
        <p:spPr>
          <a:xfrm>
            <a:off x="2525950" y="1931725"/>
            <a:ext cx="2971200" cy="213000"/>
          </a:xfrm>
          <a:prstGeom prst="lef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 name="Google Shape;69;p15"/>
          <p:cNvSpPr txBox="1"/>
          <p:nvPr/>
        </p:nvSpPr>
        <p:spPr>
          <a:xfrm>
            <a:off x="6221175" y="152400"/>
            <a:ext cx="2694300" cy="49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On a newish phone, alternative way of making a screenshot: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The pull-down menu from the top of the screen has a Screenshot option.</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It will photograph whatever app page you have open under the pull-down screen.</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2760249" y="0"/>
            <a:ext cx="2587800" cy="5190349"/>
          </a:xfrm>
          <a:prstGeom prst="rect">
            <a:avLst/>
          </a:prstGeom>
          <a:noFill/>
          <a:ln>
            <a:noFill/>
          </a:ln>
        </p:spPr>
      </p:pic>
      <p:sp>
        <p:nvSpPr>
          <p:cNvPr id="75" name="Google Shape;75;p16"/>
          <p:cNvSpPr txBox="1"/>
          <p:nvPr/>
        </p:nvSpPr>
        <p:spPr>
          <a:xfrm>
            <a:off x="5805875" y="227900"/>
            <a:ext cx="3216000" cy="9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u="sng">
                <a:solidFill>
                  <a:schemeClr val="dk2"/>
                </a:solidFill>
              </a:rPr>
              <a:t>Where to find your screenshots and associated apps for modifying them.</a:t>
            </a:r>
            <a:endParaRPr sz="1800" u="sng">
              <a:solidFill>
                <a:schemeClr val="dk2"/>
              </a:solidFill>
            </a:endParaRPr>
          </a:p>
        </p:txBody>
      </p:sp>
      <p:cxnSp>
        <p:nvCxnSpPr>
          <p:cNvPr id="76" name="Google Shape;76;p16"/>
          <p:cNvCxnSpPr/>
          <p:nvPr/>
        </p:nvCxnSpPr>
        <p:spPr>
          <a:xfrm>
            <a:off x="822125" y="2847550"/>
            <a:ext cx="2087100" cy="21300"/>
          </a:xfrm>
          <a:prstGeom prst="straightConnector1">
            <a:avLst/>
          </a:prstGeom>
          <a:noFill/>
          <a:ln cap="flat" cmpd="sng" w="9525">
            <a:solidFill>
              <a:schemeClr val="dk2"/>
            </a:solidFill>
            <a:prstDash val="solid"/>
            <a:round/>
            <a:headEnd len="med" w="med" type="none"/>
            <a:tailEnd len="med" w="med" type="triangle"/>
          </a:ln>
        </p:spPr>
      </p:cxnSp>
      <p:cxnSp>
        <p:nvCxnSpPr>
          <p:cNvPr id="77" name="Google Shape;77;p16"/>
          <p:cNvCxnSpPr/>
          <p:nvPr/>
        </p:nvCxnSpPr>
        <p:spPr>
          <a:xfrm>
            <a:off x="921275" y="3149050"/>
            <a:ext cx="2115900" cy="433200"/>
          </a:xfrm>
          <a:prstGeom prst="straightConnector1">
            <a:avLst/>
          </a:prstGeom>
          <a:noFill/>
          <a:ln cap="flat" cmpd="sng" w="9525">
            <a:solidFill>
              <a:schemeClr val="dk2"/>
            </a:solidFill>
            <a:prstDash val="solid"/>
            <a:round/>
            <a:headEnd len="med" w="med" type="none"/>
            <a:tailEnd len="med" w="med" type="triangle"/>
          </a:ln>
        </p:spPr>
      </p:cxnSp>
      <p:cxnSp>
        <p:nvCxnSpPr>
          <p:cNvPr id="78" name="Google Shape;78;p16"/>
          <p:cNvCxnSpPr/>
          <p:nvPr/>
        </p:nvCxnSpPr>
        <p:spPr>
          <a:xfrm>
            <a:off x="939250" y="2986000"/>
            <a:ext cx="2651700" cy="383400"/>
          </a:xfrm>
          <a:prstGeom prst="straightConnector1">
            <a:avLst/>
          </a:prstGeom>
          <a:noFill/>
          <a:ln cap="flat" cmpd="sng" w="9525">
            <a:solidFill>
              <a:schemeClr val="dk2"/>
            </a:solidFill>
            <a:prstDash val="solid"/>
            <a:round/>
            <a:headEnd len="med" w="med" type="none"/>
            <a:tailEnd len="med" w="med" type="triangle"/>
          </a:ln>
        </p:spPr>
      </p:cxnSp>
      <p:sp>
        <p:nvSpPr>
          <p:cNvPr id="79" name="Google Shape;79;p16"/>
          <p:cNvSpPr txBox="1"/>
          <p:nvPr/>
        </p:nvSpPr>
        <p:spPr>
          <a:xfrm>
            <a:off x="385500" y="1378000"/>
            <a:ext cx="2332200" cy="35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If Google orientated: Use Files or Photos apps to find them.</a:t>
            </a:r>
            <a:endParaRPr sz="1800">
              <a:solidFill>
                <a:schemeClr val="dk2"/>
              </a:solidFill>
            </a:endParaRPr>
          </a:p>
          <a:p>
            <a:pPr indent="0" lvl="0" marL="0" rtl="0" algn="l">
              <a:spcBef>
                <a:spcPts val="0"/>
              </a:spcBef>
              <a:spcAft>
                <a:spcPts val="0"/>
              </a:spcAft>
              <a:buNone/>
            </a:pPr>
            <a:r>
              <a:rPr lang="en-GB" sz="1800">
                <a:solidFill>
                  <a:schemeClr val="dk2"/>
                </a:solidFill>
              </a:rPr>
              <a:t>(My) Drive apps to convert them into something useful</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Or use your phones default apps</a:t>
            </a:r>
            <a:endParaRPr sz="1800">
              <a:solidFill>
                <a:schemeClr val="dk2"/>
              </a:solidFill>
            </a:endParaRPr>
          </a:p>
        </p:txBody>
      </p:sp>
      <p:cxnSp>
        <p:nvCxnSpPr>
          <p:cNvPr id="80" name="Google Shape;80;p16"/>
          <p:cNvCxnSpPr/>
          <p:nvPr/>
        </p:nvCxnSpPr>
        <p:spPr>
          <a:xfrm rot="10800000">
            <a:off x="5454650" y="2986000"/>
            <a:ext cx="1213800" cy="585600"/>
          </a:xfrm>
          <a:prstGeom prst="straightConnector1">
            <a:avLst/>
          </a:prstGeom>
          <a:noFill/>
          <a:ln cap="flat" cmpd="sng" w="9525">
            <a:solidFill>
              <a:schemeClr val="dk2"/>
            </a:solidFill>
            <a:prstDash val="solid"/>
            <a:round/>
            <a:headEnd len="med" w="med" type="none"/>
            <a:tailEnd len="med" w="med" type="triangle"/>
          </a:ln>
        </p:spPr>
      </p:cxnSp>
      <p:sp>
        <p:nvSpPr>
          <p:cNvPr id="81" name="Google Shape;81;p16"/>
          <p:cNvSpPr txBox="1"/>
          <p:nvPr/>
        </p:nvSpPr>
        <p:spPr>
          <a:xfrm>
            <a:off x="6540650" y="3593000"/>
            <a:ext cx="2534400" cy="8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Or Settings (on a Samsung Galaxy, this offers some MS apps)</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nvSpPr>
        <p:spPr>
          <a:xfrm>
            <a:off x="1397150" y="206600"/>
            <a:ext cx="6858000" cy="7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rPr>
              <a:t>An Aside</a:t>
            </a:r>
            <a:r>
              <a:rPr lang="en-GB" sz="1800">
                <a:solidFill>
                  <a:schemeClr val="dk2"/>
                </a:solidFill>
              </a:rPr>
              <a:t>:  If you principally use a mobile and tablet- </a:t>
            </a:r>
            <a:r>
              <a:rPr b="1" i="1" lang="en-GB" sz="1800">
                <a:solidFill>
                  <a:schemeClr val="dk2"/>
                </a:solidFill>
              </a:rPr>
              <a:t>choose your Cloud</a:t>
            </a:r>
            <a:r>
              <a:rPr lang="en-GB" sz="1800">
                <a:solidFill>
                  <a:schemeClr val="dk2"/>
                </a:solidFill>
              </a:rPr>
              <a:t> for compatibility with your devices and email addresses!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Google/Chrome        For Drive (My Drive) &amp; gmail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(Apple.. Now better communication with MS, but exclusive…)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Samsung.. Has own cloud and browser. Links well with Microsoft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On modern phones … “MS Edge for Android/Apple”  browser is available now on any phone for linking with Microsoft’s OneDrive</a:t>
            </a:r>
            <a:endParaRPr sz="1800">
              <a:solidFill>
                <a:schemeClr val="dk2"/>
              </a:solidFill>
            </a:endParaRPr>
          </a:p>
        </p:txBody>
      </p:sp>
      <p:pic>
        <p:nvPicPr>
          <p:cNvPr id="87" name="Google Shape;87;p17"/>
          <p:cNvPicPr preferRelativeResize="0"/>
          <p:nvPr/>
        </p:nvPicPr>
        <p:blipFill>
          <a:blip r:embed="rId3">
            <a:alphaModFix/>
          </a:blip>
          <a:stretch>
            <a:fillRect/>
          </a:stretch>
        </p:blipFill>
        <p:spPr>
          <a:xfrm>
            <a:off x="7864575" y="3335325"/>
            <a:ext cx="959950" cy="630725"/>
          </a:xfrm>
          <a:prstGeom prst="rect">
            <a:avLst/>
          </a:prstGeom>
          <a:noFill/>
          <a:ln>
            <a:noFill/>
          </a:ln>
        </p:spPr>
      </p:pic>
      <p:pic>
        <p:nvPicPr>
          <p:cNvPr id="88" name="Google Shape;88;p17"/>
          <p:cNvPicPr preferRelativeResize="0"/>
          <p:nvPr/>
        </p:nvPicPr>
        <p:blipFill>
          <a:blip r:embed="rId4">
            <a:alphaModFix/>
          </a:blip>
          <a:stretch>
            <a:fillRect/>
          </a:stretch>
        </p:blipFill>
        <p:spPr>
          <a:xfrm>
            <a:off x="8004125" y="536275"/>
            <a:ext cx="1139875" cy="1139875"/>
          </a:xfrm>
          <a:prstGeom prst="rect">
            <a:avLst/>
          </a:prstGeom>
          <a:noFill/>
          <a:ln>
            <a:noFill/>
          </a:ln>
        </p:spPr>
      </p:pic>
      <p:pic>
        <p:nvPicPr>
          <p:cNvPr id="89" name="Google Shape;89;p17"/>
          <p:cNvPicPr preferRelativeResize="0"/>
          <p:nvPr/>
        </p:nvPicPr>
        <p:blipFill>
          <a:blip r:embed="rId5">
            <a:alphaModFix/>
          </a:blip>
          <a:stretch>
            <a:fillRect/>
          </a:stretch>
        </p:blipFill>
        <p:spPr>
          <a:xfrm>
            <a:off x="8084773" y="2263077"/>
            <a:ext cx="858050" cy="858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8"/>
          <p:cNvPicPr preferRelativeResize="0"/>
          <p:nvPr/>
        </p:nvPicPr>
        <p:blipFill>
          <a:blip r:embed="rId3">
            <a:alphaModFix/>
          </a:blip>
          <a:stretch>
            <a:fillRect/>
          </a:stretch>
        </p:blipFill>
        <p:spPr>
          <a:xfrm>
            <a:off x="6243650" y="304800"/>
            <a:ext cx="2232702" cy="4838702"/>
          </a:xfrm>
          <a:prstGeom prst="rect">
            <a:avLst/>
          </a:prstGeom>
          <a:noFill/>
          <a:ln>
            <a:noFill/>
          </a:ln>
        </p:spPr>
      </p:pic>
      <p:pic>
        <p:nvPicPr>
          <p:cNvPr id="95" name="Google Shape;95;p18"/>
          <p:cNvPicPr preferRelativeResize="0"/>
          <p:nvPr/>
        </p:nvPicPr>
        <p:blipFill>
          <a:blip r:embed="rId4">
            <a:alphaModFix/>
          </a:blip>
          <a:stretch>
            <a:fillRect/>
          </a:stretch>
        </p:blipFill>
        <p:spPr>
          <a:xfrm>
            <a:off x="673927" y="195000"/>
            <a:ext cx="2232702" cy="4838702"/>
          </a:xfrm>
          <a:prstGeom prst="rect">
            <a:avLst/>
          </a:prstGeom>
          <a:noFill/>
          <a:ln>
            <a:noFill/>
          </a:ln>
        </p:spPr>
      </p:pic>
      <p:sp>
        <p:nvSpPr>
          <p:cNvPr id="96" name="Google Shape;96;p18"/>
          <p:cNvSpPr txBox="1"/>
          <p:nvPr/>
        </p:nvSpPr>
        <p:spPr>
          <a:xfrm>
            <a:off x="3665400" y="270475"/>
            <a:ext cx="2385300" cy="49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In </a:t>
            </a:r>
            <a:r>
              <a:rPr lang="en-GB" sz="1800" u="sng">
                <a:solidFill>
                  <a:schemeClr val="dk2"/>
                </a:solidFill>
              </a:rPr>
              <a:t>Google Photos</a:t>
            </a:r>
            <a:r>
              <a:rPr lang="en-GB" sz="1800">
                <a:solidFill>
                  <a:schemeClr val="dk2"/>
                </a:solidFill>
              </a:rPr>
              <a:t>, images are in date order.</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Clicking the Tick option will select Today’s images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And then offer you options of what to do with them.  Select Share.</a:t>
            </a:r>
            <a:endParaRPr sz="1800">
              <a:solidFill>
                <a:schemeClr val="dk2"/>
              </a:solidFill>
            </a:endParaRPr>
          </a:p>
          <a:p>
            <a:pPr indent="0" lvl="0" marL="0" rtl="0" algn="l">
              <a:spcBef>
                <a:spcPts val="0"/>
              </a:spcBef>
              <a:spcAft>
                <a:spcPts val="0"/>
              </a:spcAft>
              <a:buNone/>
            </a:pPr>
            <a:r>
              <a:rPr lang="en-GB" sz="1800">
                <a:solidFill>
                  <a:schemeClr val="dk2"/>
                </a:solidFill>
              </a:rPr>
              <a:t>And then Drive to upload to the cloud (Drive)</a:t>
            </a:r>
            <a:endParaRPr sz="1800">
              <a:solidFill>
                <a:schemeClr val="dk2"/>
              </a:solidFill>
            </a:endParaRPr>
          </a:p>
        </p:txBody>
      </p:sp>
      <p:cxnSp>
        <p:nvCxnSpPr>
          <p:cNvPr id="97" name="Google Shape;97;p18"/>
          <p:cNvCxnSpPr/>
          <p:nvPr/>
        </p:nvCxnSpPr>
        <p:spPr>
          <a:xfrm rot="10800000">
            <a:off x="2568550" y="2017025"/>
            <a:ext cx="1842300" cy="756000"/>
          </a:xfrm>
          <a:prstGeom prst="straightConnector1">
            <a:avLst/>
          </a:prstGeom>
          <a:noFill/>
          <a:ln cap="flat" cmpd="sng" w="9525">
            <a:solidFill>
              <a:schemeClr val="dk2"/>
            </a:solidFill>
            <a:prstDash val="solid"/>
            <a:round/>
            <a:headEnd len="med" w="med" type="none"/>
            <a:tailEnd len="med" w="med" type="triangle"/>
          </a:ln>
        </p:spPr>
      </p:cxnSp>
      <p:cxnSp>
        <p:nvCxnSpPr>
          <p:cNvPr id="98" name="Google Shape;98;p18"/>
          <p:cNvCxnSpPr/>
          <p:nvPr/>
        </p:nvCxnSpPr>
        <p:spPr>
          <a:xfrm flipH="1" rot="10800000">
            <a:off x="5358600" y="4040225"/>
            <a:ext cx="979800" cy="468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9"/>
          <p:cNvPicPr preferRelativeResize="0"/>
          <p:nvPr/>
        </p:nvPicPr>
        <p:blipFill>
          <a:blip r:embed="rId3">
            <a:alphaModFix/>
          </a:blip>
          <a:stretch>
            <a:fillRect/>
          </a:stretch>
        </p:blipFill>
        <p:spPr>
          <a:xfrm>
            <a:off x="152400" y="100100"/>
            <a:ext cx="2232700" cy="4890998"/>
          </a:xfrm>
          <a:prstGeom prst="rect">
            <a:avLst/>
          </a:prstGeom>
          <a:noFill/>
          <a:ln>
            <a:noFill/>
          </a:ln>
        </p:spPr>
      </p:pic>
      <p:sp>
        <p:nvSpPr>
          <p:cNvPr id="104" name="Google Shape;104;p19"/>
          <p:cNvSpPr txBox="1"/>
          <p:nvPr/>
        </p:nvSpPr>
        <p:spPr>
          <a:xfrm>
            <a:off x="3612175" y="323725"/>
            <a:ext cx="5324400" cy="10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Alternatively, if you are using </a:t>
            </a:r>
            <a:r>
              <a:rPr lang="en-GB" sz="1800" u="sng">
                <a:solidFill>
                  <a:schemeClr val="dk2"/>
                </a:solidFill>
              </a:rPr>
              <a:t>Google Files</a:t>
            </a:r>
            <a:r>
              <a:rPr lang="en-GB" sz="1800">
                <a:solidFill>
                  <a:schemeClr val="dk2"/>
                </a:solidFill>
              </a:rPr>
              <a:t> ( or your phone’s default file app), you can search  the recent images , which are categorised into type of image -  choose Screen shots and select them in a similar way,</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 then Share to Drive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(then load into Slides app which can download as .pdf)</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0"/>
          <p:cNvPicPr preferRelativeResize="0"/>
          <p:nvPr/>
        </p:nvPicPr>
        <p:blipFill>
          <a:blip r:embed="rId3">
            <a:alphaModFix/>
          </a:blip>
          <a:stretch>
            <a:fillRect/>
          </a:stretch>
        </p:blipFill>
        <p:spPr>
          <a:xfrm>
            <a:off x="152400" y="152400"/>
            <a:ext cx="2232702" cy="4838702"/>
          </a:xfrm>
          <a:prstGeom prst="rect">
            <a:avLst/>
          </a:prstGeom>
          <a:noFill/>
          <a:ln>
            <a:noFill/>
          </a:ln>
        </p:spPr>
      </p:pic>
      <p:sp>
        <p:nvSpPr>
          <p:cNvPr id="110" name="Google Shape;110;p20"/>
          <p:cNvSpPr txBox="1"/>
          <p:nvPr/>
        </p:nvSpPr>
        <p:spPr>
          <a:xfrm>
            <a:off x="3367225" y="632550"/>
            <a:ext cx="5516100" cy="24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No need to rename your screenshots (if using Google apps to utilise them ) because you will be able to view these thumbprint images in most Google apps (such as Google Slides)</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1"/>
          <p:cNvPicPr preferRelativeResize="0"/>
          <p:nvPr/>
        </p:nvPicPr>
        <p:blipFill>
          <a:blip r:embed="rId3">
            <a:alphaModFix/>
          </a:blip>
          <a:stretch>
            <a:fillRect/>
          </a:stretch>
        </p:blipFill>
        <p:spPr>
          <a:xfrm>
            <a:off x="5455600" y="152400"/>
            <a:ext cx="2232702" cy="4838702"/>
          </a:xfrm>
          <a:prstGeom prst="rect">
            <a:avLst/>
          </a:prstGeom>
          <a:noFill/>
          <a:ln>
            <a:noFill/>
          </a:ln>
        </p:spPr>
      </p:pic>
      <p:sp>
        <p:nvSpPr>
          <p:cNvPr id="116" name="Google Shape;116;p21"/>
          <p:cNvSpPr txBox="1"/>
          <p:nvPr/>
        </p:nvSpPr>
        <p:spPr>
          <a:xfrm>
            <a:off x="417450" y="238550"/>
            <a:ext cx="4674900" cy="37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Another way of finding your screenshots: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Go into your phone’s </a:t>
            </a:r>
            <a:r>
              <a:rPr lang="en-GB" sz="1800" u="sng">
                <a:solidFill>
                  <a:schemeClr val="dk2"/>
                </a:solidFill>
              </a:rPr>
              <a:t>Settings</a:t>
            </a:r>
            <a:endParaRPr sz="1800" u="sng">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Then “Device Care” (or similar submenu for reducing your memory and storage use)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Then Storage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Click on Images</a:t>
            </a:r>
            <a:endParaRPr sz="1800">
              <a:solidFill>
                <a:schemeClr val="dk2"/>
              </a:solidFill>
            </a:endParaRPr>
          </a:p>
        </p:txBody>
      </p:sp>
      <p:cxnSp>
        <p:nvCxnSpPr>
          <p:cNvPr id="117" name="Google Shape;117;p21"/>
          <p:cNvCxnSpPr/>
          <p:nvPr/>
        </p:nvCxnSpPr>
        <p:spPr>
          <a:xfrm flipH="1" rot="10800000">
            <a:off x="2760250" y="1803975"/>
            <a:ext cx="2768700" cy="1480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