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74" r:id="rId3"/>
    <p:sldId id="264" r:id="rId4"/>
    <p:sldId id="275" r:id="rId5"/>
    <p:sldId id="276" r:id="rId6"/>
    <p:sldId id="269" r:id="rId7"/>
    <p:sldId id="273" r:id="rId8"/>
    <p:sldId id="277" r:id="rId9"/>
    <p:sldId id="278" r:id="rId10"/>
  </p:sldIdLst>
  <p:sldSz cx="9144000" cy="6858000" type="screen4x3"/>
  <p:notesSz cx="6888163" cy="10020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7442697-B794-4D85-BE52-D413CCB3459F}" type="datetimeFigureOut">
              <a:rPr lang="en-GB" smtClean="0"/>
              <a:t>26/02/2024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4C9EA66-5561-41CB-9FB1-CFA317BA01CB}" type="slidenum">
              <a:rPr lang="en-GB" smtClean="0"/>
              <a:t>‹#›</a:t>
            </a:fld>
            <a:endParaRPr lang="en-GB" dirty="0"/>
          </a:p>
        </p:txBody>
      </p:sp>
    </p:spTree>
    <p:extLst>
      <p:ext uri="{BB962C8B-B14F-4D97-AF65-F5344CB8AC3E}">
        <p14:creationId xmlns:p14="http://schemas.microsoft.com/office/powerpoint/2010/main" val="1096095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7442697-B794-4D85-BE52-D413CCB3459F}" type="datetimeFigureOut">
              <a:rPr lang="en-GB" smtClean="0"/>
              <a:t>26/02/2024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4C9EA66-5561-41CB-9FB1-CFA317BA01CB}" type="slidenum">
              <a:rPr lang="en-GB" smtClean="0"/>
              <a:t>‹#›</a:t>
            </a:fld>
            <a:endParaRPr lang="en-GB" dirty="0"/>
          </a:p>
        </p:txBody>
      </p:sp>
    </p:spTree>
    <p:extLst>
      <p:ext uri="{BB962C8B-B14F-4D97-AF65-F5344CB8AC3E}">
        <p14:creationId xmlns:p14="http://schemas.microsoft.com/office/powerpoint/2010/main" val="1503567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7442697-B794-4D85-BE52-D413CCB3459F}" type="datetimeFigureOut">
              <a:rPr lang="en-GB" smtClean="0"/>
              <a:t>26/02/2024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4C9EA66-5561-41CB-9FB1-CFA317BA01CB}" type="slidenum">
              <a:rPr lang="en-GB" smtClean="0"/>
              <a:t>‹#›</a:t>
            </a:fld>
            <a:endParaRPr lang="en-GB" dirty="0"/>
          </a:p>
        </p:txBody>
      </p:sp>
    </p:spTree>
    <p:extLst>
      <p:ext uri="{BB962C8B-B14F-4D97-AF65-F5344CB8AC3E}">
        <p14:creationId xmlns:p14="http://schemas.microsoft.com/office/powerpoint/2010/main" val="1157571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7442697-B794-4D85-BE52-D413CCB3459F}" type="datetimeFigureOut">
              <a:rPr lang="en-GB" smtClean="0"/>
              <a:t>26/02/2024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4C9EA66-5561-41CB-9FB1-CFA317BA01CB}" type="slidenum">
              <a:rPr lang="en-GB" smtClean="0"/>
              <a:t>‹#›</a:t>
            </a:fld>
            <a:endParaRPr lang="en-GB" dirty="0"/>
          </a:p>
        </p:txBody>
      </p:sp>
    </p:spTree>
    <p:extLst>
      <p:ext uri="{BB962C8B-B14F-4D97-AF65-F5344CB8AC3E}">
        <p14:creationId xmlns:p14="http://schemas.microsoft.com/office/powerpoint/2010/main" val="3823566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442697-B794-4D85-BE52-D413CCB3459F}" type="datetimeFigureOut">
              <a:rPr lang="en-GB" smtClean="0"/>
              <a:t>26/02/2024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4C9EA66-5561-41CB-9FB1-CFA317BA01CB}" type="slidenum">
              <a:rPr lang="en-GB" smtClean="0"/>
              <a:t>‹#›</a:t>
            </a:fld>
            <a:endParaRPr lang="en-GB" dirty="0"/>
          </a:p>
        </p:txBody>
      </p:sp>
    </p:spTree>
    <p:extLst>
      <p:ext uri="{BB962C8B-B14F-4D97-AF65-F5344CB8AC3E}">
        <p14:creationId xmlns:p14="http://schemas.microsoft.com/office/powerpoint/2010/main" val="1932338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7442697-B794-4D85-BE52-D413CCB3459F}" type="datetimeFigureOut">
              <a:rPr lang="en-GB" smtClean="0"/>
              <a:t>26/02/2024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4C9EA66-5561-41CB-9FB1-CFA317BA01CB}" type="slidenum">
              <a:rPr lang="en-GB" smtClean="0"/>
              <a:t>‹#›</a:t>
            </a:fld>
            <a:endParaRPr lang="en-GB" dirty="0"/>
          </a:p>
        </p:txBody>
      </p:sp>
    </p:spTree>
    <p:extLst>
      <p:ext uri="{BB962C8B-B14F-4D97-AF65-F5344CB8AC3E}">
        <p14:creationId xmlns:p14="http://schemas.microsoft.com/office/powerpoint/2010/main" val="2759261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7442697-B794-4D85-BE52-D413CCB3459F}" type="datetimeFigureOut">
              <a:rPr lang="en-GB" smtClean="0"/>
              <a:t>26/02/2024</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44C9EA66-5561-41CB-9FB1-CFA317BA01CB}" type="slidenum">
              <a:rPr lang="en-GB" smtClean="0"/>
              <a:t>‹#›</a:t>
            </a:fld>
            <a:endParaRPr lang="en-GB" dirty="0"/>
          </a:p>
        </p:txBody>
      </p:sp>
    </p:spTree>
    <p:extLst>
      <p:ext uri="{BB962C8B-B14F-4D97-AF65-F5344CB8AC3E}">
        <p14:creationId xmlns:p14="http://schemas.microsoft.com/office/powerpoint/2010/main" val="197873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7442697-B794-4D85-BE52-D413CCB3459F}" type="datetimeFigureOut">
              <a:rPr lang="en-GB" smtClean="0"/>
              <a:t>26/02/2024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44C9EA66-5561-41CB-9FB1-CFA317BA01CB}" type="slidenum">
              <a:rPr lang="en-GB" smtClean="0"/>
              <a:t>‹#›</a:t>
            </a:fld>
            <a:endParaRPr lang="en-GB" dirty="0"/>
          </a:p>
        </p:txBody>
      </p:sp>
    </p:spTree>
    <p:extLst>
      <p:ext uri="{BB962C8B-B14F-4D97-AF65-F5344CB8AC3E}">
        <p14:creationId xmlns:p14="http://schemas.microsoft.com/office/powerpoint/2010/main" val="2777148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442697-B794-4D85-BE52-D413CCB3459F}" type="datetimeFigureOut">
              <a:rPr lang="en-GB" smtClean="0"/>
              <a:t>26/02/2024</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44C9EA66-5561-41CB-9FB1-CFA317BA01CB}" type="slidenum">
              <a:rPr lang="en-GB" smtClean="0"/>
              <a:t>‹#›</a:t>
            </a:fld>
            <a:endParaRPr lang="en-GB" dirty="0"/>
          </a:p>
        </p:txBody>
      </p:sp>
    </p:spTree>
    <p:extLst>
      <p:ext uri="{BB962C8B-B14F-4D97-AF65-F5344CB8AC3E}">
        <p14:creationId xmlns:p14="http://schemas.microsoft.com/office/powerpoint/2010/main" val="1481159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7442697-B794-4D85-BE52-D413CCB3459F}" type="datetimeFigureOut">
              <a:rPr lang="en-GB" smtClean="0"/>
              <a:t>26/02/2024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4C9EA66-5561-41CB-9FB1-CFA317BA01CB}" type="slidenum">
              <a:rPr lang="en-GB" smtClean="0"/>
              <a:t>‹#›</a:t>
            </a:fld>
            <a:endParaRPr lang="en-GB" dirty="0"/>
          </a:p>
        </p:txBody>
      </p:sp>
    </p:spTree>
    <p:extLst>
      <p:ext uri="{BB962C8B-B14F-4D97-AF65-F5344CB8AC3E}">
        <p14:creationId xmlns:p14="http://schemas.microsoft.com/office/powerpoint/2010/main" val="2315400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7442697-B794-4D85-BE52-D413CCB3459F}" type="datetimeFigureOut">
              <a:rPr lang="en-GB" smtClean="0"/>
              <a:t>26/02/2024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4C9EA66-5561-41CB-9FB1-CFA317BA01CB}" type="slidenum">
              <a:rPr lang="en-GB" smtClean="0"/>
              <a:t>‹#›</a:t>
            </a:fld>
            <a:endParaRPr lang="en-GB" dirty="0"/>
          </a:p>
        </p:txBody>
      </p:sp>
    </p:spTree>
    <p:extLst>
      <p:ext uri="{BB962C8B-B14F-4D97-AF65-F5344CB8AC3E}">
        <p14:creationId xmlns:p14="http://schemas.microsoft.com/office/powerpoint/2010/main" val="3501370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442697-B794-4D85-BE52-D413CCB3459F}" type="datetimeFigureOut">
              <a:rPr lang="en-GB" smtClean="0"/>
              <a:t>26/02/2024</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C9EA66-5561-41CB-9FB1-CFA317BA01CB}" type="slidenum">
              <a:rPr lang="en-GB" smtClean="0"/>
              <a:t>‹#›</a:t>
            </a:fld>
            <a:endParaRPr lang="en-GB" dirty="0"/>
          </a:p>
        </p:txBody>
      </p:sp>
    </p:spTree>
    <p:extLst>
      <p:ext uri="{BB962C8B-B14F-4D97-AF65-F5344CB8AC3E}">
        <p14:creationId xmlns:p14="http://schemas.microsoft.com/office/powerpoint/2010/main" val="22886775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nhs.uk/live-well/healthy-weight/bmi-calculator/"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nhs.uk/live-well/healthy-weight/bmi-calculator/"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96752"/>
            <a:ext cx="8229600" cy="3384376"/>
          </a:xfrm>
        </p:spPr>
        <p:txBody>
          <a:bodyPr>
            <a:normAutofit/>
          </a:bodyPr>
          <a:lstStyle/>
          <a:p>
            <a:br>
              <a:rPr lang="en-GB" sz="3200" b="1" dirty="0"/>
            </a:br>
            <a:r>
              <a:rPr lang="en-GB" sz="3200" b="1" dirty="0"/>
              <a:t>Smart Digital Bathroom Scales</a:t>
            </a:r>
            <a:br>
              <a:rPr lang="en-GB" sz="3200" b="1" dirty="0"/>
            </a:br>
            <a:br>
              <a:rPr lang="en-GB" sz="3200" b="1" dirty="0"/>
            </a:br>
            <a:endParaRPr lang="en-GB" sz="1800" b="1" dirty="0"/>
          </a:p>
        </p:txBody>
      </p:sp>
    </p:spTree>
    <p:extLst>
      <p:ext uri="{BB962C8B-B14F-4D97-AF65-F5344CB8AC3E}">
        <p14:creationId xmlns:p14="http://schemas.microsoft.com/office/powerpoint/2010/main" val="3160853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1CB79-0264-43B7-406B-FD7C09811B27}"/>
              </a:ext>
            </a:extLst>
          </p:cNvPr>
          <p:cNvSpPr>
            <a:spLocks noGrp="1"/>
          </p:cNvSpPr>
          <p:nvPr>
            <p:ph type="title"/>
          </p:nvPr>
        </p:nvSpPr>
        <p:spPr>
          <a:xfrm>
            <a:off x="457200" y="274638"/>
            <a:ext cx="8229600" cy="634082"/>
          </a:xfrm>
        </p:spPr>
        <p:txBody>
          <a:bodyPr>
            <a:normAutofit/>
          </a:bodyPr>
          <a:lstStyle/>
          <a:p>
            <a:r>
              <a:rPr lang="en-GB" sz="3200" dirty="0"/>
              <a:t>Digital Bathroom Scales</a:t>
            </a:r>
          </a:p>
        </p:txBody>
      </p:sp>
      <p:pic>
        <p:nvPicPr>
          <p:cNvPr id="5" name="Content Placeholder 4">
            <a:extLst>
              <a:ext uri="{FF2B5EF4-FFF2-40B4-BE49-F238E27FC236}">
                <a16:creationId xmlns:a16="http://schemas.microsoft.com/office/drawing/2014/main" id="{F761FD3C-3103-ED5E-5BA4-A96243D95B72}"/>
              </a:ext>
            </a:extLst>
          </p:cNvPr>
          <p:cNvPicPr>
            <a:picLocks noGrp="1" noChangeAspect="1"/>
          </p:cNvPicPr>
          <p:nvPr>
            <p:ph idx="1"/>
          </p:nvPr>
        </p:nvPicPr>
        <p:blipFill>
          <a:blip r:embed="rId2"/>
          <a:stretch>
            <a:fillRect/>
          </a:stretch>
        </p:blipFill>
        <p:spPr>
          <a:xfrm>
            <a:off x="179512" y="1052736"/>
            <a:ext cx="8712968" cy="5689395"/>
          </a:xfrm>
        </p:spPr>
      </p:pic>
    </p:spTree>
    <p:extLst>
      <p:ext uri="{BB962C8B-B14F-4D97-AF65-F5344CB8AC3E}">
        <p14:creationId xmlns:p14="http://schemas.microsoft.com/office/powerpoint/2010/main" val="2800289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Autofit/>
          </a:bodyPr>
          <a:lstStyle/>
          <a:p>
            <a:r>
              <a:rPr lang="en-GB" sz="3200" dirty="0"/>
              <a:t>What are Smart Digital Scales?</a:t>
            </a:r>
          </a:p>
        </p:txBody>
      </p:sp>
      <p:sp>
        <p:nvSpPr>
          <p:cNvPr id="3" name="Content Placeholder 2"/>
          <p:cNvSpPr>
            <a:spLocks noGrp="1"/>
          </p:cNvSpPr>
          <p:nvPr>
            <p:ph idx="1"/>
          </p:nvPr>
        </p:nvSpPr>
        <p:spPr>
          <a:xfrm>
            <a:off x="457200" y="980728"/>
            <a:ext cx="8291264" cy="5472608"/>
          </a:xfrm>
        </p:spPr>
        <p:txBody>
          <a:bodyPr>
            <a:noAutofit/>
          </a:bodyPr>
          <a:lstStyle/>
          <a:p>
            <a:pPr marL="0" indent="0">
              <a:buNone/>
            </a:pPr>
            <a:r>
              <a:rPr lang="en-GB" sz="2200" dirty="0"/>
              <a:t>These days, the best bathroom scales can help you track much more than just your weight. Many smart models also measure health stats including body fat, BMI, muscle mass and water percentage.</a:t>
            </a:r>
          </a:p>
          <a:p>
            <a:pPr marL="0" indent="0">
              <a:buNone/>
            </a:pPr>
            <a:r>
              <a:rPr lang="en-GB" sz="2200" dirty="0"/>
              <a:t>But whether you want an all-singing, all-dancing set of scales, or you go for a model to help you lose, maintain or gain weight, accuracy is key.</a:t>
            </a:r>
          </a:p>
          <a:p>
            <a:pPr marL="0" indent="0">
              <a:buNone/>
            </a:pPr>
            <a:r>
              <a:rPr lang="en-GB" sz="2200" dirty="0"/>
              <a:t>There are three main types of scales: mechanical (or analogue) scales that use springs to measure and display weight on a dial; digital scales that measure electronically and display weight digitally; and smart scales (or analyser scales) that measure by sending a safe electrical wave through the body, connecting to smartphones over Bluetooth or the internet.</a:t>
            </a:r>
          </a:p>
          <a:p>
            <a:pPr marL="0" indent="0">
              <a:buNone/>
            </a:pPr>
            <a:r>
              <a:rPr lang="en-GB" sz="2200" dirty="0"/>
              <a:t>Analyser scales tend to be the most accurate, offering a comprehensive breakdown of your body’s composition – some can track up to 17 different metrics. When it comes to size, a 30 x 30 cm scale should be large enough for most feet without taking up too much space.</a:t>
            </a:r>
          </a:p>
        </p:txBody>
      </p:sp>
    </p:spTree>
    <p:extLst>
      <p:ext uri="{BB962C8B-B14F-4D97-AF65-F5344CB8AC3E}">
        <p14:creationId xmlns:p14="http://schemas.microsoft.com/office/powerpoint/2010/main" val="3888690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Autofit/>
          </a:bodyPr>
          <a:lstStyle/>
          <a:p>
            <a:r>
              <a:rPr lang="en-GB" sz="3200" dirty="0"/>
              <a:t>What can smart scales analyse?</a:t>
            </a:r>
          </a:p>
        </p:txBody>
      </p:sp>
      <p:sp>
        <p:nvSpPr>
          <p:cNvPr id="3" name="Content Placeholder 2"/>
          <p:cNvSpPr>
            <a:spLocks noGrp="1"/>
          </p:cNvSpPr>
          <p:nvPr>
            <p:ph idx="1"/>
          </p:nvPr>
        </p:nvSpPr>
        <p:spPr>
          <a:xfrm>
            <a:off x="457200" y="980728"/>
            <a:ext cx="8291264" cy="5472608"/>
          </a:xfrm>
        </p:spPr>
        <p:txBody>
          <a:bodyPr>
            <a:noAutofit/>
          </a:bodyPr>
          <a:lstStyle/>
          <a:p>
            <a:pPr marL="0" indent="0">
              <a:buNone/>
            </a:pPr>
            <a:r>
              <a:rPr lang="en-GB" sz="2200" dirty="0"/>
              <a:t>Smart scales use a process called bio-electrical impedance analysis to gather as much information about your body as possible. By passing a painless electrical current through your body, analyser scales measure the resistance your body gives against the current.</a:t>
            </a:r>
          </a:p>
          <a:p>
            <a:pPr marL="0" indent="0">
              <a:buNone/>
            </a:pPr>
            <a:endParaRPr lang="en-GB" sz="2200" dirty="0"/>
          </a:p>
          <a:p>
            <a:pPr marL="0" indent="0">
              <a:buNone/>
            </a:pPr>
            <a:r>
              <a:rPr lang="en-GB" sz="2200" dirty="0"/>
              <a:t>Different tissues such as bone, fat and muscle impede the current at different rates, which is how the scales can provide such an array of measurements, including weight, BMI, body fat, muscle mass, water percentage, bone density and more.</a:t>
            </a:r>
          </a:p>
          <a:p>
            <a:pPr marL="0" indent="0">
              <a:buNone/>
            </a:pPr>
            <a:endParaRPr lang="en-GB" sz="2200" u="sng" dirty="0"/>
          </a:p>
          <a:p>
            <a:pPr marL="0" indent="0">
              <a:buNone/>
            </a:pPr>
            <a:r>
              <a:rPr lang="en-GB" sz="2200" dirty="0"/>
              <a:t>It is important to remember that these values are estimates but these estimates can be a good guide to your general health.</a:t>
            </a:r>
          </a:p>
          <a:p>
            <a:pPr marL="0" indent="0">
              <a:buNone/>
            </a:pPr>
            <a:r>
              <a:rPr lang="en-GB" sz="2200" dirty="0"/>
              <a:t>For the most accurate measurements, you should consult a doctor, and if you’re pregnant, have a pacemaker or other internal medical devices, you shouldn't use these features.</a:t>
            </a:r>
          </a:p>
          <a:p>
            <a:pPr marL="0" indent="0">
              <a:buNone/>
            </a:pPr>
            <a:endParaRPr lang="en-GB" sz="2200" dirty="0"/>
          </a:p>
          <a:p>
            <a:pPr marL="0" indent="0">
              <a:buNone/>
            </a:pPr>
            <a:endParaRPr lang="en-GB" sz="2200" dirty="0"/>
          </a:p>
        </p:txBody>
      </p:sp>
    </p:spTree>
    <p:extLst>
      <p:ext uri="{BB962C8B-B14F-4D97-AF65-F5344CB8AC3E}">
        <p14:creationId xmlns:p14="http://schemas.microsoft.com/office/powerpoint/2010/main" val="3089779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Autofit/>
          </a:bodyPr>
          <a:lstStyle/>
          <a:p>
            <a:r>
              <a:rPr lang="en-GB" sz="3200" dirty="0"/>
              <a:t>What is BMI?</a:t>
            </a:r>
          </a:p>
        </p:txBody>
      </p:sp>
      <p:sp>
        <p:nvSpPr>
          <p:cNvPr id="3" name="Content Placeholder 2"/>
          <p:cNvSpPr>
            <a:spLocks noGrp="1"/>
          </p:cNvSpPr>
          <p:nvPr>
            <p:ph idx="1"/>
          </p:nvPr>
        </p:nvSpPr>
        <p:spPr>
          <a:xfrm>
            <a:off x="457200" y="980728"/>
            <a:ext cx="8291264" cy="5472608"/>
          </a:xfrm>
        </p:spPr>
        <p:txBody>
          <a:bodyPr>
            <a:noAutofit/>
          </a:bodyPr>
          <a:lstStyle/>
          <a:p>
            <a:pPr marL="0" indent="0">
              <a:buNone/>
            </a:pPr>
            <a:r>
              <a:rPr lang="en-GB" sz="2200" dirty="0"/>
              <a:t>Smart scales can calculate BMI, or your Body Mass Index. This value is your weight divided by your height in metres squared. A BMI score is designed to help you work out roughly if you’re in a healthy weight range or not. But this is an approximation, and it's important to note that a BMI score doesn’t distinguish between muscle, fat and bone. </a:t>
            </a:r>
          </a:p>
          <a:p>
            <a:pPr marL="0" indent="0">
              <a:buNone/>
            </a:pPr>
            <a:r>
              <a:rPr lang="en-GB" sz="2200" dirty="0"/>
              <a:t>There is an NHS BMI healthy weight calculator online:</a:t>
            </a:r>
          </a:p>
          <a:p>
            <a:pPr marL="0" indent="0">
              <a:buNone/>
            </a:pPr>
            <a:endParaRPr lang="en-GB" sz="2200" dirty="0"/>
          </a:p>
          <a:p>
            <a:pPr marL="0" indent="0">
              <a:buNone/>
            </a:pPr>
            <a:r>
              <a:rPr lang="en-GB" sz="2400" dirty="0">
                <a:hlinkClick r:id="rId2"/>
              </a:rPr>
              <a:t>https://www.nhs.uk/live-well/healthy-weight/bmi-calculator/</a:t>
            </a:r>
            <a:endParaRPr lang="en-GB" sz="2400" dirty="0"/>
          </a:p>
          <a:p>
            <a:pPr marL="0" indent="0">
              <a:buNone/>
            </a:pPr>
            <a:endParaRPr lang="en-GB" sz="2200" dirty="0"/>
          </a:p>
          <a:p>
            <a:pPr marL="0" indent="0">
              <a:buNone/>
            </a:pPr>
            <a:r>
              <a:rPr lang="en-GB" sz="2200" u="sng" dirty="0"/>
              <a:t>Which scale measurements should I use?</a:t>
            </a:r>
          </a:p>
          <a:p>
            <a:pPr marL="0" indent="0">
              <a:buNone/>
            </a:pPr>
            <a:r>
              <a:rPr lang="en-GB" sz="2200" dirty="0"/>
              <a:t>Make sure your scales use the unit of measurement you’re most comfortable with. It’s always best to check the specs before you buy, but almost all scales will give you the choice between kilograms, pounds and stone.</a:t>
            </a:r>
          </a:p>
        </p:txBody>
      </p:sp>
    </p:spTree>
    <p:extLst>
      <p:ext uri="{BB962C8B-B14F-4D97-AF65-F5344CB8AC3E}">
        <p14:creationId xmlns:p14="http://schemas.microsoft.com/office/powerpoint/2010/main" val="1058216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normAutofit fontScale="90000"/>
          </a:bodyPr>
          <a:lstStyle/>
          <a:p>
            <a:pPr marL="0" indent="0"/>
            <a:r>
              <a:rPr lang="en-GB" sz="3200" dirty="0"/>
              <a:t>Summary</a:t>
            </a:r>
          </a:p>
        </p:txBody>
      </p:sp>
      <p:sp>
        <p:nvSpPr>
          <p:cNvPr id="3" name="Content Placeholder 2"/>
          <p:cNvSpPr>
            <a:spLocks noGrp="1"/>
          </p:cNvSpPr>
          <p:nvPr>
            <p:ph idx="1"/>
          </p:nvPr>
        </p:nvSpPr>
        <p:spPr>
          <a:xfrm>
            <a:off x="457200" y="908720"/>
            <a:ext cx="8435280" cy="5616624"/>
          </a:xfrm>
        </p:spPr>
        <p:txBody>
          <a:bodyPr>
            <a:normAutofit lnSpcReduction="10000"/>
          </a:bodyPr>
          <a:lstStyle/>
          <a:p>
            <a:pPr marL="0" indent="0" fontAlgn="base">
              <a:buNone/>
            </a:pPr>
            <a:r>
              <a:rPr lang="en-GB" sz="1600" cap="all" dirty="0"/>
              <a:t>Digital SCALES START FROM ABOUT £15 </a:t>
            </a:r>
          </a:p>
          <a:p>
            <a:pPr marL="0" indent="0" fontAlgn="base">
              <a:buNone/>
            </a:pPr>
            <a:r>
              <a:rPr lang="en-GB" sz="1600" cap="all" dirty="0"/>
              <a:t>THERE ARE A WIDE VARIETY OF MODELS AVAILABLE</a:t>
            </a:r>
          </a:p>
          <a:p>
            <a:pPr marL="0" indent="0" fontAlgn="base">
              <a:buNone/>
            </a:pPr>
            <a:r>
              <a:rPr lang="en-GB" sz="1600" cap="all" dirty="0"/>
              <a:t>Smart bathroom scales can connect to your smartphone or tablet, enabling you to view, store and track your vital statistics through an app.</a:t>
            </a:r>
          </a:p>
          <a:p>
            <a:pPr marL="0" indent="0" fontAlgn="base">
              <a:buNone/>
            </a:pPr>
            <a:r>
              <a:rPr lang="en-GB" sz="1600" cap="all" dirty="0"/>
              <a:t>As with all smart devices, not all smart scales are compatible with all operating systems. For example, some work with Apple's iOS but not with Android &amp; VICA VERSA – so you'll need to check operating system requirements before buying.</a:t>
            </a:r>
          </a:p>
          <a:p>
            <a:pPr marL="0" indent="0" fontAlgn="base">
              <a:buNone/>
            </a:pPr>
            <a:r>
              <a:rPr lang="en-GB" sz="1600" cap="all" dirty="0"/>
              <a:t>Different scales offer varying degrees of smart functionality, but almost all of them transfer your weight and other body measurements to an app when connected to your device using Bluetooth and/or wi-fi. </a:t>
            </a:r>
          </a:p>
          <a:p>
            <a:pPr marL="0" indent="0" fontAlgn="base">
              <a:buNone/>
            </a:pPr>
            <a:r>
              <a:rPr lang="en-GB" sz="1600" cap="all" dirty="0"/>
              <a:t>Deciding which is the best one for you, largely comes down to how much you want to know about your weight and body.</a:t>
            </a:r>
          </a:p>
          <a:p>
            <a:pPr marL="0" indent="0" fontAlgn="base">
              <a:buNone/>
            </a:pPr>
            <a:endParaRPr lang="en-GB" sz="1600" cap="all" dirty="0"/>
          </a:p>
          <a:p>
            <a:pPr marL="0" indent="0" fontAlgn="base">
              <a:buNone/>
            </a:pPr>
            <a:r>
              <a:rPr lang="en-GB" sz="1600" u="sng" cap="all" dirty="0"/>
              <a:t>OTHER KEY AREAS:</a:t>
            </a:r>
          </a:p>
          <a:p>
            <a:pPr marL="0" indent="0" fontAlgn="base">
              <a:buNone/>
            </a:pPr>
            <a:r>
              <a:rPr lang="en-GB" sz="1600" cap="all" dirty="0"/>
              <a:t>Body fat - percentage The proportion of your body fat to your overall weight.</a:t>
            </a:r>
          </a:p>
          <a:p>
            <a:pPr marL="0" indent="0" fontAlgn="base">
              <a:buNone/>
            </a:pPr>
            <a:r>
              <a:rPr lang="en-GB" sz="1600" cap="all" dirty="0"/>
              <a:t>Body water percentage - The total amount of water in the body expressed as a percentage of your total body weight.</a:t>
            </a:r>
          </a:p>
          <a:p>
            <a:pPr marL="0" indent="0" fontAlgn="base">
              <a:buNone/>
            </a:pPr>
            <a:r>
              <a:rPr lang="en-GB" sz="1600" cap="all" dirty="0"/>
              <a:t>Muscle mass - The percentage of your body's composition that's made up of muscle.</a:t>
            </a:r>
          </a:p>
          <a:p>
            <a:pPr marL="0" indent="0" fontAlgn="base">
              <a:buNone/>
            </a:pPr>
            <a:r>
              <a:rPr lang="en-GB" sz="1600" cap="all" dirty="0"/>
              <a:t>Visceral fat - This is also known as 'abdominal fat'. A higher amount of visceral fat is linked with an increased risk of several health conditions, such as type 2 diabetes, Alzheimer's disease and heart disease.</a:t>
            </a:r>
          </a:p>
          <a:p>
            <a:pPr fontAlgn="base"/>
            <a:endParaRPr lang="en-GB" sz="1400" cap="all" dirty="0"/>
          </a:p>
          <a:p>
            <a:pPr fontAlgn="base"/>
            <a:endParaRPr lang="en-GB" sz="1400" cap="all" dirty="0"/>
          </a:p>
          <a:p>
            <a:pPr fontAlgn="base"/>
            <a:endParaRPr lang="en-GB" sz="1400" cap="all" dirty="0"/>
          </a:p>
        </p:txBody>
      </p:sp>
    </p:spTree>
    <p:extLst>
      <p:ext uri="{BB962C8B-B14F-4D97-AF65-F5344CB8AC3E}">
        <p14:creationId xmlns:p14="http://schemas.microsoft.com/office/powerpoint/2010/main" val="3071524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96752"/>
            <a:ext cx="8229600" cy="3384376"/>
          </a:xfrm>
        </p:spPr>
        <p:txBody>
          <a:bodyPr>
            <a:normAutofit/>
          </a:bodyPr>
          <a:lstStyle/>
          <a:p>
            <a:br>
              <a:rPr lang="en-GB" sz="3200" b="1" dirty="0"/>
            </a:br>
            <a:r>
              <a:rPr lang="en-GB" sz="3200" b="1" dirty="0"/>
              <a:t>Smart Digital Bathroom Scales</a:t>
            </a:r>
            <a:br>
              <a:rPr lang="en-GB" sz="3200" b="1" dirty="0"/>
            </a:br>
            <a:endParaRPr lang="en-GB" sz="3200" b="1" dirty="0"/>
          </a:p>
        </p:txBody>
      </p:sp>
    </p:spTree>
    <p:extLst>
      <p:ext uri="{BB962C8B-B14F-4D97-AF65-F5344CB8AC3E}">
        <p14:creationId xmlns:p14="http://schemas.microsoft.com/office/powerpoint/2010/main" val="610937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E9C87-9EB2-1F11-2540-5EB991D2B98B}"/>
              </a:ext>
            </a:extLst>
          </p:cNvPr>
          <p:cNvSpPr>
            <a:spLocks noGrp="1"/>
          </p:cNvSpPr>
          <p:nvPr>
            <p:ph type="title"/>
          </p:nvPr>
        </p:nvSpPr>
        <p:spPr>
          <a:xfrm>
            <a:off x="457200" y="274638"/>
            <a:ext cx="8229600" cy="706090"/>
          </a:xfrm>
        </p:spPr>
        <p:txBody>
          <a:bodyPr>
            <a:normAutofit fontScale="90000"/>
          </a:bodyPr>
          <a:lstStyle/>
          <a:p>
            <a:endParaRPr lang="en-GB" dirty="0"/>
          </a:p>
        </p:txBody>
      </p:sp>
      <p:sp>
        <p:nvSpPr>
          <p:cNvPr id="3" name="Content Placeholder 2">
            <a:extLst>
              <a:ext uri="{FF2B5EF4-FFF2-40B4-BE49-F238E27FC236}">
                <a16:creationId xmlns:a16="http://schemas.microsoft.com/office/drawing/2014/main" id="{AF40DDB7-BBE3-8693-BDB4-1757FE00540C}"/>
              </a:ext>
            </a:extLst>
          </p:cNvPr>
          <p:cNvSpPr>
            <a:spLocks noGrp="1"/>
          </p:cNvSpPr>
          <p:nvPr>
            <p:ph sz="half" idx="1"/>
          </p:nvPr>
        </p:nvSpPr>
        <p:spPr/>
        <p:txBody>
          <a:bodyPr/>
          <a:lstStyle/>
          <a:p>
            <a:pPr marL="0" indent="0">
              <a:buNone/>
            </a:pPr>
            <a:r>
              <a:rPr lang="en-GB" dirty="0">
                <a:hlinkClick r:id="rId2"/>
              </a:rPr>
              <a:t>https://www.nhs.uk/live-well/healthy-weight/bmi-calculator/</a:t>
            </a:r>
            <a:endParaRPr lang="en-GB" dirty="0"/>
          </a:p>
        </p:txBody>
      </p:sp>
      <p:sp>
        <p:nvSpPr>
          <p:cNvPr id="4" name="Content Placeholder 3">
            <a:extLst>
              <a:ext uri="{FF2B5EF4-FFF2-40B4-BE49-F238E27FC236}">
                <a16:creationId xmlns:a16="http://schemas.microsoft.com/office/drawing/2014/main" id="{DF96220A-0FCC-6C1F-EA3C-87A3716F3743}"/>
              </a:ext>
            </a:extLst>
          </p:cNvPr>
          <p:cNvSpPr>
            <a:spLocks noGrp="1"/>
          </p:cNvSpPr>
          <p:nvPr>
            <p:ph sz="half" idx="2"/>
          </p:nvPr>
        </p:nvSpPr>
        <p:spPr/>
        <p:txBody>
          <a:bodyPr/>
          <a:lstStyle/>
          <a:p>
            <a:pPr marL="0" indent="0">
              <a:buNone/>
            </a:pPr>
            <a:endParaRPr lang="en-GB" dirty="0"/>
          </a:p>
        </p:txBody>
      </p:sp>
    </p:spTree>
    <p:extLst>
      <p:ext uri="{BB962C8B-B14F-4D97-AF65-F5344CB8AC3E}">
        <p14:creationId xmlns:p14="http://schemas.microsoft.com/office/powerpoint/2010/main" val="7735932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a:extLst>
              <a:ext uri="{FF2B5EF4-FFF2-40B4-BE49-F238E27FC236}">
                <a16:creationId xmlns:a16="http://schemas.microsoft.com/office/drawing/2014/main" id="{28B808D4-7145-A81C-ED5A-8E37C33710D8}"/>
              </a:ext>
            </a:extLst>
          </p:cNvPr>
          <p:cNvPicPr>
            <a:picLocks noGrp="1" noChangeAspect="1"/>
          </p:cNvPicPr>
          <p:nvPr>
            <p:ph idx="1"/>
          </p:nvPr>
        </p:nvPicPr>
        <p:blipFill>
          <a:blip r:embed="rId2"/>
          <a:stretch>
            <a:fillRect/>
          </a:stretch>
        </p:blipFill>
        <p:spPr>
          <a:xfrm>
            <a:off x="2911950" y="188913"/>
            <a:ext cx="3774125" cy="6553200"/>
          </a:xfrm>
        </p:spPr>
      </p:pic>
    </p:spTree>
    <p:extLst>
      <p:ext uri="{BB962C8B-B14F-4D97-AF65-F5344CB8AC3E}">
        <p14:creationId xmlns:p14="http://schemas.microsoft.com/office/powerpoint/2010/main" val="40528486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663</TotalTime>
  <Words>763</Words>
  <Application>Microsoft Office PowerPoint</Application>
  <PresentationFormat>On-screen Show (4:3)</PresentationFormat>
  <Paragraphs>38</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 Smart Digital Bathroom Scales  </vt:lpstr>
      <vt:lpstr>Digital Bathroom Scales</vt:lpstr>
      <vt:lpstr>What are Smart Digital Scales?</vt:lpstr>
      <vt:lpstr>What can smart scales analyse?</vt:lpstr>
      <vt:lpstr>What is BMI?</vt:lpstr>
      <vt:lpstr>Summary</vt:lpstr>
      <vt:lpstr> Smart Digital Bathroom Scales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OLEDS</dc:title>
  <dc:creator>Alan Cairns</dc:creator>
  <cp:lastModifiedBy>Alan Cairns</cp:lastModifiedBy>
  <cp:revision>54</cp:revision>
  <cp:lastPrinted>2021-11-22T11:46:42Z</cp:lastPrinted>
  <dcterms:created xsi:type="dcterms:W3CDTF">2020-02-17T11:04:05Z</dcterms:created>
  <dcterms:modified xsi:type="dcterms:W3CDTF">2024-02-26T17:43:48Z</dcterms:modified>
</cp:coreProperties>
</file>