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36F7278-821F-48BC-92C0-8A2795D6292C}">
  <a:tblStyle styleId="{D36F7278-821F-48BC-92C0-8A2795D629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76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76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76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76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76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76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/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390c869a0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390c869a0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390c869a0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390c869a0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390c869a07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390c869a07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276475" cy="20478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701775" y="2200275"/>
            <a:ext cx="7920900" cy="2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>
                <a:solidFill>
                  <a:srgbClr val="202124"/>
                </a:solidFill>
                <a:highlight>
                  <a:srgbClr val="FFFFFF"/>
                </a:highlight>
              </a:rPr>
              <a:t>The digital personal alarm may be worn in a variety of ways and operates up to </a:t>
            </a:r>
            <a:r>
              <a:rPr lang="en-GB" sz="1700" u="sng">
                <a:solidFill>
                  <a:srgbClr val="202124"/>
                </a:solidFill>
                <a:highlight>
                  <a:srgbClr val="FFFFFF"/>
                </a:highlight>
              </a:rPr>
              <a:t>75 metres from the base station</a:t>
            </a:r>
            <a:r>
              <a:rPr lang="en-GB" sz="1700">
                <a:solidFill>
                  <a:srgbClr val="202124"/>
                </a:solidFill>
                <a:highlight>
                  <a:srgbClr val="FFFFFF"/>
                </a:highlight>
              </a:rPr>
              <a:t>. It is water-resistant up to 1 metre, so you may shower and bathe while wearing it.</a:t>
            </a:r>
            <a:endParaRPr sz="1700">
              <a:solidFill>
                <a:srgbClr val="2021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rgbClr val="202124"/>
                </a:solidFill>
                <a:highlight>
                  <a:srgbClr val="FFFFFF"/>
                </a:highlight>
              </a:rPr>
              <a:t>To activate the alarm, push the button on the pendant to be linked to the UK-based resolution centres, which are open 24 hours a day and have a five-second response time. The responder will next determine whether to notify your family or the emergency services.</a:t>
            </a:r>
            <a:endParaRPr sz="1700">
              <a:solidFill>
                <a:srgbClr val="202124"/>
              </a:solidFill>
              <a:highlight>
                <a:srgbClr val="FFFFFF"/>
              </a:highlight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414141"/>
              </a:buClr>
              <a:buSzPts val="1650"/>
              <a:buNone/>
            </a:pPr>
            <a:r>
              <a:rPr lang="en-GB" sz="1650">
                <a:solidFill>
                  <a:srgbClr val="414141"/>
                </a:solidFill>
                <a:highlight>
                  <a:srgbClr val="FFFFFF"/>
                </a:highlight>
              </a:rPr>
              <a:t>The caring team will talk to you </a:t>
            </a:r>
            <a:r>
              <a:rPr lang="en-GB" sz="1650" u="sng">
                <a:solidFill>
                  <a:srgbClr val="414141"/>
                </a:solidFill>
                <a:highlight>
                  <a:srgbClr val="FFFFFF"/>
                </a:highlight>
              </a:rPr>
              <a:t>over the alarm base unit's speaker.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4574000" y="475250"/>
            <a:ext cx="4301400" cy="13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Age UK:  Personal Alarms for the Elderly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/>
              <a:t>Accelerometers in some models detect falls and automatically activate the call to the response centre</a:t>
            </a:r>
            <a:endParaRPr sz="1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563475" y="665750"/>
            <a:ext cx="72891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/>
              <a:t>Not sure if you need this in your house environment yet?</a:t>
            </a:r>
            <a:endParaRPr sz="1700"/>
          </a:p>
        </p:txBody>
      </p:sp>
      <p:sp>
        <p:nvSpPr>
          <p:cNvPr id="62" name="Google Shape;62;p14"/>
          <p:cNvSpPr txBox="1"/>
          <p:nvPr/>
        </p:nvSpPr>
        <p:spPr>
          <a:xfrm>
            <a:off x="275700" y="1112150"/>
            <a:ext cx="8592600" cy="20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1500"/>
              <a:buAutoNum type="arabicParenR"/>
            </a:pPr>
            <a:r>
              <a:rPr lang="en-GB" sz="1500">
                <a:solidFill>
                  <a:srgbClr val="202124"/>
                </a:solidFill>
                <a:highlight>
                  <a:srgbClr val="FFFFFF"/>
                </a:highlight>
              </a:rPr>
              <a:t>   Blue Tooth connection (via a wrist device) to your phone:</a:t>
            </a:r>
            <a:endParaRPr sz="1500">
              <a:solidFill>
                <a:srgbClr val="2021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2021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202124"/>
                </a:solidFill>
                <a:highlight>
                  <a:srgbClr val="FFFFFF"/>
                </a:highlight>
              </a:rPr>
              <a:t>The range of a </a:t>
            </a:r>
            <a:r>
              <a:rPr lang="en-GB" sz="1500" u="sng">
                <a:solidFill>
                  <a:srgbClr val="202124"/>
                </a:solidFill>
                <a:highlight>
                  <a:srgbClr val="FFFFFF"/>
                </a:highlight>
              </a:rPr>
              <a:t>Bluetooth® connection i</a:t>
            </a:r>
            <a:r>
              <a:rPr lang="en-GB" sz="1500">
                <a:solidFill>
                  <a:srgbClr val="202124"/>
                </a:solidFill>
                <a:highlight>
                  <a:srgbClr val="FFFFFF"/>
                </a:highlight>
              </a:rPr>
              <a:t>s approximately </a:t>
            </a:r>
            <a:r>
              <a:rPr lang="en-GB" sz="1500">
                <a:solidFill>
                  <a:srgbClr val="040C28"/>
                </a:solidFill>
                <a:highlight>
                  <a:srgbClr val="FFFFFF"/>
                </a:highlight>
              </a:rPr>
              <a:t>30 feet (10 meters)</a:t>
            </a:r>
            <a:r>
              <a:rPr lang="en-GB" sz="1500">
                <a:solidFill>
                  <a:srgbClr val="202124"/>
                </a:solidFill>
                <a:highlight>
                  <a:srgbClr val="FFFFFF"/>
                </a:highlight>
              </a:rPr>
              <a:t>. However, maximum communication range will vary depending on obstacles (person, metal, wall, etc.) or electromagnetic environment</a:t>
            </a:r>
            <a:endParaRPr sz="1500">
              <a:solidFill>
                <a:srgbClr val="2021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2021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rgbClr val="202124"/>
                </a:solidFill>
                <a:highlight>
                  <a:srgbClr val="FFFFFF"/>
                </a:highlight>
              </a:rPr>
              <a:t>However…</a:t>
            </a:r>
            <a:endParaRPr sz="1500">
              <a:solidFill>
                <a:srgbClr val="202124"/>
              </a:solidFill>
              <a:highlight>
                <a:srgbClr val="FFFFFF"/>
              </a:highlight>
            </a:endParaRPr>
          </a:p>
        </p:txBody>
      </p:sp>
      <p:graphicFrame>
        <p:nvGraphicFramePr>
          <p:cNvPr id="63" name="Google Shape;63;p14"/>
          <p:cNvGraphicFramePr/>
          <p:nvPr/>
        </p:nvGraphicFramePr>
        <p:xfrm>
          <a:off x="1512950" y="2571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{D36F7278-821F-48BC-92C0-8A2795D6292C}</a:tableStyleId>
              </a:tblPr>
              <a:tblGrid>
                <a:gridCol w="1237125"/>
                <a:gridCol w="1758650"/>
                <a:gridCol w="1976975"/>
                <a:gridCol w="2611175"/>
              </a:tblGrid>
              <a:tr h="14131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 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BLUETOOTH</a:t>
                      </a:r>
                      <a:endParaRPr b="1" sz="1200">
                        <a:highlight>
                          <a:srgbClr val="FFFFFF"/>
                        </a:highlight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V2.1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BLUETOOTH 4.0</a:t>
                      </a:r>
                      <a:endParaRPr b="1" sz="1200">
                        <a:highlight>
                          <a:srgbClr val="FFFFFF"/>
                        </a:highlight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(LE) 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BLUETOOTH 5</a:t>
                      </a:r>
                      <a:endParaRPr b="1" sz="1200">
                        <a:highlight>
                          <a:srgbClr val="FFFFFF"/>
                        </a:highlight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(LE)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12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Range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highlight>
                            <a:srgbClr val="FFFFFF"/>
                          </a:highlight>
                        </a:rPr>
                        <a:t>Up to 100 m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highlight>
                            <a:srgbClr val="FFFFFF"/>
                          </a:highlight>
                        </a:rPr>
                        <a:t>Up to 100 m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highlight>
                            <a:srgbClr val="FFFFFF"/>
                          </a:highlight>
                        </a:rPr>
                        <a:t>Up to 400 m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97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Max range</a:t>
                      </a:r>
                      <a:endParaRPr b="1" sz="1200">
                        <a:highlight>
                          <a:srgbClr val="FFFFFF"/>
                        </a:highlight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highlight>
                            <a:srgbClr val="FFFFFF"/>
                          </a:highlight>
                        </a:rPr>
                        <a:t>(free field)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highlight>
                            <a:srgbClr val="FFFFFF"/>
                          </a:highlight>
                        </a:rPr>
                        <a:t>Around 100 m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highlight>
                            <a:srgbClr val="FFFFFF"/>
                          </a:highlight>
                        </a:rPr>
                        <a:t>(class 2 outdoors)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highlight>
                            <a:srgbClr val="FFFFFF"/>
                          </a:highlight>
                        </a:rPr>
                        <a:t>Around 100 m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highlight>
                            <a:srgbClr val="FFFFFF"/>
                          </a:highlight>
                        </a:rPr>
                        <a:t>(outdoors)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highlight>
                            <a:srgbClr val="FFFFFF"/>
                          </a:highlight>
                        </a:rPr>
                        <a:t>Around 1,000m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highlight>
                            <a:srgbClr val="FFFFFF"/>
                          </a:highlight>
                        </a:rPr>
                        <a:t>(outdoors)</a:t>
                      </a:r>
                      <a:endParaRPr sz="1200">
                        <a:highlight>
                          <a:srgbClr val="FFFFFF"/>
                        </a:highlight>
                      </a:endParaRPr>
                    </a:p>
                  </a:txBody>
                  <a:tcPr marT="101600" marB="101600" marR="101600" marL="101600">
                    <a:lnL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/>
        </p:nvSpPr>
        <p:spPr>
          <a:xfrm>
            <a:off x="563475" y="334875"/>
            <a:ext cx="7730400" cy="18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2)    </a:t>
            </a:r>
            <a:r>
              <a:rPr lang="en-GB" sz="1500"/>
              <a:t>Blue tooth can be unreliable… how about </a:t>
            </a:r>
            <a:r>
              <a:rPr lang="en-GB" sz="1500" u="sng"/>
              <a:t>Wifi?</a:t>
            </a:r>
            <a:endParaRPr sz="1500"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u="sng">
                <a:solidFill>
                  <a:srgbClr val="202124"/>
                </a:solidFill>
                <a:highlight>
                  <a:srgbClr val="FFFFFF"/>
                </a:highlight>
              </a:rPr>
              <a:t>Wi-Fi signals</a:t>
            </a:r>
            <a:r>
              <a:rPr lang="en-GB" sz="1500">
                <a:solidFill>
                  <a:srgbClr val="202124"/>
                </a:solidFill>
                <a:highlight>
                  <a:srgbClr val="FFFFFF"/>
                </a:highlight>
              </a:rPr>
              <a:t> will usually reach about </a:t>
            </a:r>
            <a:r>
              <a:rPr lang="en-GB" sz="1500">
                <a:solidFill>
                  <a:srgbClr val="040C28"/>
                </a:solidFill>
              </a:rPr>
              <a:t>150 feet or over 45 meters for a 2.4Ghz frequency</a:t>
            </a:r>
            <a:r>
              <a:rPr lang="en-GB" sz="1500">
                <a:solidFill>
                  <a:srgbClr val="202124"/>
                </a:solidFill>
                <a:highlight>
                  <a:srgbClr val="FFFFFF"/>
                </a:highlight>
              </a:rPr>
              <a:t>. Using a 5Ghz frequency, you will get about 50 feet or about 15 meters of reach.</a:t>
            </a:r>
            <a:endParaRPr sz="1500">
              <a:solidFill>
                <a:srgbClr val="2021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2021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202124"/>
                </a:solidFill>
                <a:highlight>
                  <a:srgbClr val="FFFFFF"/>
                </a:highlight>
              </a:rPr>
              <a:t>Devices that can use Wifi and have a microphone???</a:t>
            </a:r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200" y="2365825"/>
            <a:ext cx="2514600" cy="17049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3882200" y="2440400"/>
            <a:ext cx="4822800" cy="14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GB" sz="1500">
                <a:solidFill>
                  <a:srgbClr val="363636"/>
                </a:solidFill>
                <a:highlight>
                  <a:srgbClr val="FFFFFF"/>
                </a:highlight>
              </a:rPr>
              <a:t>With some Samsung  Galaxy Watch models you can make calls remotely over Wi-Fi in the event the Bluetooth connection between your phone and the watch disconnects.   </a:t>
            </a:r>
            <a:r>
              <a:rPr lang="en-GB" sz="1100">
                <a:solidFill>
                  <a:srgbClr val="363636"/>
                </a:solidFill>
                <a:highlight>
                  <a:srgbClr val="FFFFFF"/>
                </a:highlight>
              </a:rPr>
              <a:t>(Around £300)</a:t>
            </a:r>
            <a:endParaRPr sz="1100">
              <a:solidFill>
                <a:srgbClr val="36363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7134225" cy="336232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/>
          <p:nvPr/>
        </p:nvSpPr>
        <p:spPr>
          <a:xfrm>
            <a:off x="443175" y="3984450"/>
            <a:ext cx="6843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Cost about £1000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