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56" r:id="rId2"/>
    <p:sldId id="257" r:id="rId3"/>
    <p:sldId id="258" r:id="rId4"/>
    <p:sldId id="295" r:id="rId5"/>
    <p:sldId id="309" r:id="rId6"/>
    <p:sldId id="285" r:id="rId7"/>
    <p:sldId id="286" r:id="rId8"/>
    <p:sldId id="298" r:id="rId9"/>
    <p:sldId id="299" r:id="rId10"/>
    <p:sldId id="267" r:id="rId11"/>
    <p:sldId id="305" r:id="rId12"/>
    <p:sldId id="306" r:id="rId13"/>
    <p:sldId id="280" r:id="rId14"/>
    <p:sldId id="268" r:id="rId15"/>
    <p:sldId id="271" r:id="rId16"/>
    <p:sldId id="270" r:id="rId17"/>
    <p:sldId id="301" r:id="rId18"/>
    <p:sldId id="273" r:id="rId19"/>
    <p:sldId id="307" r:id="rId20"/>
    <p:sldId id="263" r:id="rId21"/>
    <p:sldId id="264" r:id="rId22"/>
    <p:sldId id="288" r:id="rId23"/>
    <p:sldId id="291" r:id="rId24"/>
    <p:sldId id="304" r:id="rId25"/>
    <p:sldId id="315" r:id="rId26"/>
    <p:sldId id="316" r:id="rId27"/>
    <p:sldId id="308" r:id="rId28"/>
    <p:sldId id="318" r:id="rId29"/>
    <p:sldId id="317" r:id="rId30"/>
    <p:sldId id="294" r:id="rId31"/>
    <p:sldId id="311" r:id="rId32"/>
    <p:sldId id="310" r:id="rId33"/>
    <p:sldId id="277" r:id="rId34"/>
    <p:sldId id="282" r:id="rId35"/>
    <p:sldId id="296" r:id="rId36"/>
    <p:sldId id="281" r:id="rId37"/>
    <p:sldId id="284" r:id="rId38"/>
    <p:sldId id="283" r:id="rId39"/>
    <p:sldId id="319" r:id="rId40"/>
    <p:sldId id="278" r:id="rId41"/>
    <p:sldId id="279" r:id="rId42"/>
    <p:sldId id="29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282"/>
    <p:restoredTop sz="65367"/>
  </p:normalViewPr>
  <p:slideViewPr>
    <p:cSldViewPr snapToGrid="0">
      <p:cViewPr varScale="1">
        <p:scale>
          <a:sx n="75" d="100"/>
          <a:sy n="75" d="100"/>
        </p:scale>
        <p:origin x="124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iagrams/_rels/data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F17F40-99F6-4181-A75D-ABC4C286FAD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DD4BCD0-0939-4971-A8E5-1064D4B26639}">
      <dgm:prSet/>
      <dgm:spPr/>
      <dgm:t>
        <a:bodyPr/>
        <a:lstStyle/>
        <a:p>
          <a:r>
            <a:rPr lang="en-US"/>
            <a:t>What are planets and exoplanets?</a:t>
          </a:r>
        </a:p>
      </dgm:t>
    </dgm:pt>
    <dgm:pt modelId="{351369DD-8FA6-4A67-81AD-ACA3370F9A92}" type="parTrans" cxnId="{6211E8EC-B37A-48AC-A53D-15C313FAFE65}">
      <dgm:prSet/>
      <dgm:spPr/>
      <dgm:t>
        <a:bodyPr/>
        <a:lstStyle/>
        <a:p>
          <a:endParaRPr lang="en-US"/>
        </a:p>
      </dgm:t>
    </dgm:pt>
    <dgm:pt modelId="{FE10A41E-4B22-441F-BEA7-6A5DCC87FF7A}" type="sibTrans" cxnId="{6211E8EC-B37A-48AC-A53D-15C313FAFE65}">
      <dgm:prSet/>
      <dgm:spPr/>
      <dgm:t>
        <a:bodyPr/>
        <a:lstStyle/>
        <a:p>
          <a:endParaRPr lang="en-US"/>
        </a:p>
      </dgm:t>
    </dgm:pt>
    <dgm:pt modelId="{942A4313-0674-425E-B560-DC7F3CC52E06}">
      <dgm:prSet/>
      <dgm:spPr/>
      <dgm:t>
        <a:bodyPr/>
        <a:lstStyle/>
        <a:p>
          <a:r>
            <a:rPr lang="en-US" dirty="0"/>
            <a:t>How do you find and </a:t>
          </a:r>
          <a:r>
            <a:rPr lang="en-US" dirty="0" err="1"/>
            <a:t>characterise</a:t>
          </a:r>
          <a:r>
            <a:rPr lang="en-US" dirty="0"/>
            <a:t> them?</a:t>
          </a:r>
        </a:p>
      </dgm:t>
    </dgm:pt>
    <dgm:pt modelId="{02A2AADB-C541-43BC-90AD-760ED364E576}" type="parTrans" cxnId="{4BA32D3F-FE79-4153-A89E-141F7EF9941C}">
      <dgm:prSet/>
      <dgm:spPr/>
      <dgm:t>
        <a:bodyPr/>
        <a:lstStyle/>
        <a:p>
          <a:endParaRPr lang="en-US"/>
        </a:p>
      </dgm:t>
    </dgm:pt>
    <dgm:pt modelId="{E409C3F4-5D7F-4161-A589-5CCE96DA54ED}" type="sibTrans" cxnId="{4BA32D3F-FE79-4153-A89E-141F7EF9941C}">
      <dgm:prSet/>
      <dgm:spPr/>
      <dgm:t>
        <a:bodyPr/>
        <a:lstStyle/>
        <a:p>
          <a:endParaRPr lang="en-US"/>
        </a:p>
      </dgm:t>
    </dgm:pt>
    <dgm:pt modelId="{6C81607A-E48B-46E7-9F46-BF23A4659EC0}">
      <dgm:prSet/>
      <dgm:spPr/>
      <dgm:t>
        <a:bodyPr/>
        <a:lstStyle/>
        <a:p>
          <a:r>
            <a:rPr lang="en-US" dirty="0"/>
            <a:t>Current and future missions?</a:t>
          </a:r>
        </a:p>
      </dgm:t>
    </dgm:pt>
    <dgm:pt modelId="{185883C0-1E27-482E-A3F6-F952D997DFDC}" type="parTrans" cxnId="{F2DCB41B-15B4-4329-8B7E-639B153335C1}">
      <dgm:prSet/>
      <dgm:spPr/>
      <dgm:t>
        <a:bodyPr/>
        <a:lstStyle/>
        <a:p>
          <a:endParaRPr lang="en-US"/>
        </a:p>
      </dgm:t>
    </dgm:pt>
    <dgm:pt modelId="{FFDB4C0E-C28B-447B-8601-E2C6177B6E72}" type="sibTrans" cxnId="{F2DCB41B-15B4-4329-8B7E-639B153335C1}">
      <dgm:prSet/>
      <dgm:spPr/>
      <dgm:t>
        <a:bodyPr/>
        <a:lstStyle/>
        <a:p>
          <a:endParaRPr lang="en-US"/>
        </a:p>
      </dgm:t>
    </dgm:pt>
    <dgm:pt modelId="{1AFD1B4A-FC9C-4AAA-A6DD-AF46C00EB540}">
      <dgm:prSet/>
      <dgm:spPr/>
      <dgm:t>
        <a:bodyPr/>
        <a:lstStyle/>
        <a:p>
          <a:r>
            <a:rPr lang="en-US" dirty="0"/>
            <a:t>Habitable zones and finding signs of life</a:t>
          </a:r>
        </a:p>
      </dgm:t>
    </dgm:pt>
    <dgm:pt modelId="{7871B98C-FE9C-4D08-9EEC-9C1B20C8DCBE}" type="parTrans" cxnId="{2FB9FB01-19E3-409F-B0A6-6DA62349CCEF}">
      <dgm:prSet/>
      <dgm:spPr/>
      <dgm:t>
        <a:bodyPr/>
        <a:lstStyle/>
        <a:p>
          <a:endParaRPr lang="en-US"/>
        </a:p>
      </dgm:t>
    </dgm:pt>
    <dgm:pt modelId="{F6438976-87D1-456F-A093-A4022DC85123}" type="sibTrans" cxnId="{2FB9FB01-19E3-409F-B0A6-6DA62349CCEF}">
      <dgm:prSet/>
      <dgm:spPr/>
      <dgm:t>
        <a:bodyPr/>
        <a:lstStyle/>
        <a:p>
          <a:endParaRPr lang="en-US"/>
        </a:p>
      </dgm:t>
    </dgm:pt>
    <dgm:pt modelId="{71537B83-9E92-41C2-AFD6-3AC3A6B8246A}">
      <dgm:prSet/>
      <dgm:spPr/>
      <dgm:t>
        <a:bodyPr/>
        <a:lstStyle/>
        <a:p>
          <a:r>
            <a:rPr lang="en-US"/>
            <a:t>Citizen science</a:t>
          </a:r>
        </a:p>
      </dgm:t>
    </dgm:pt>
    <dgm:pt modelId="{2474D937-3A75-442A-953A-8CE45B3A4BB2}" type="parTrans" cxnId="{2A528951-70B4-4404-A056-07D7DDDDC568}">
      <dgm:prSet/>
      <dgm:spPr/>
      <dgm:t>
        <a:bodyPr/>
        <a:lstStyle/>
        <a:p>
          <a:endParaRPr lang="en-US"/>
        </a:p>
      </dgm:t>
    </dgm:pt>
    <dgm:pt modelId="{4C3C6426-247B-4964-911C-C3F03BCC8CD8}" type="sibTrans" cxnId="{2A528951-70B4-4404-A056-07D7DDDDC568}">
      <dgm:prSet/>
      <dgm:spPr/>
      <dgm:t>
        <a:bodyPr/>
        <a:lstStyle/>
        <a:p>
          <a:endParaRPr lang="en-US"/>
        </a:p>
      </dgm:t>
    </dgm:pt>
    <dgm:pt modelId="{081505E2-4770-4965-9446-76408AA4E1A6}">
      <dgm:prSet/>
      <dgm:spPr/>
      <dgm:t>
        <a:bodyPr/>
        <a:lstStyle/>
        <a:p>
          <a:r>
            <a:rPr lang="en-US" dirty="0"/>
            <a:t>N.B: This will be a </a:t>
          </a:r>
          <a:r>
            <a:rPr lang="en-US" dirty="0" err="1"/>
            <a:t>maths</a:t>
          </a:r>
          <a:r>
            <a:rPr lang="en-US" dirty="0"/>
            <a:t> free presentation.</a:t>
          </a:r>
        </a:p>
      </dgm:t>
    </dgm:pt>
    <dgm:pt modelId="{7A25C817-54F2-4287-80BE-0E025580C803}" type="parTrans" cxnId="{D247A951-7EFE-4AD2-8450-74496D4A49CA}">
      <dgm:prSet/>
      <dgm:spPr/>
      <dgm:t>
        <a:bodyPr/>
        <a:lstStyle/>
        <a:p>
          <a:endParaRPr lang="en-US"/>
        </a:p>
      </dgm:t>
    </dgm:pt>
    <dgm:pt modelId="{33032395-5BA0-494D-B9B1-54E96EA3289E}" type="sibTrans" cxnId="{D247A951-7EFE-4AD2-8450-74496D4A49CA}">
      <dgm:prSet/>
      <dgm:spPr/>
      <dgm:t>
        <a:bodyPr/>
        <a:lstStyle/>
        <a:p>
          <a:endParaRPr lang="en-US"/>
        </a:p>
      </dgm:t>
    </dgm:pt>
    <dgm:pt modelId="{55E83C7D-9EAD-2548-984E-9C219D5A0931}" type="pres">
      <dgm:prSet presAssocID="{EFF17F40-99F6-4181-A75D-ABC4C286FAD2}" presName="vert0" presStyleCnt="0">
        <dgm:presLayoutVars>
          <dgm:dir/>
          <dgm:animOne val="branch"/>
          <dgm:animLvl val="lvl"/>
        </dgm:presLayoutVars>
      </dgm:prSet>
      <dgm:spPr/>
    </dgm:pt>
    <dgm:pt modelId="{3D07AA79-9D61-7A49-A943-3F8508E6A0A0}" type="pres">
      <dgm:prSet presAssocID="{4DD4BCD0-0939-4971-A8E5-1064D4B26639}" presName="thickLine" presStyleLbl="alignNode1" presStyleIdx="0" presStyleCnt="6"/>
      <dgm:spPr/>
    </dgm:pt>
    <dgm:pt modelId="{67684BD6-7748-F64E-8B3E-68A8B055EAFF}" type="pres">
      <dgm:prSet presAssocID="{4DD4BCD0-0939-4971-A8E5-1064D4B26639}" presName="horz1" presStyleCnt="0"/>
      <dgm:spPr/>
    </dgm:pt>
    <dgm:pt modelId="{C2A1E5FC-0671-5541-A936-41EA2B249036}" type="pres">
      <dgm:prSet presAssocID="{4DD4BCD0-0939-4971-A8E5-1064D4B26639}" presName="tx1" presStyleLbl="revTx" presStyleIdx="0" presStyleCnt="6"/>
      <dgm:spPr/>
    </dgm:pt>
    <dgm:pt modelId="{8CB6561B-5AA9-674B-8342-37FF42DFB13D}" type="pres">
      <dgm:prSet presAssocID="{4DD4BCD0-0939-4971-A8E5-1064D4B26639}" presName="vert1" presStyleCnt="0"/>
      <dgm:spPr/>
    </dgm:pt>
    <dgm:pt modelId="{EBF67939-5183-0B42-B681-F03C42D4517C}" type="pres">
      <dgm:prSet presAssocID="{942A4313-0674-425E-B560-DC7F3CC52E06}" presName="thickLine" presStyleLbl="alignNode1" presStyleIdx="1" presStyleCnt="6"/>
      <dgm:spPr/>
    </dgm:pt>
    <dgm:pt modelId="{9751A1CF-049F-6C47-BF05-3254C27580C6}" type="pres">
      <dgm:prSet presAssocID="{942A4313-0674-425E-B560-DC7F3CC52E06}" presName="horz1" presStyleCnt="0"/>
      <dgm:spPr/>
    </dgm:pt>
    <dgm:pt modelId="{FD5F2C6D-DA1D-6940-A6C7-CB3B7DB06CE1}" type="pres">
      <dgm:prSet presAssocID="{942A4313-0674-425E-B560-DC7F3CC52E06}" presName="tx1" presStyleLbl="revTx" presStyleIdx="1" presStyleCnt="6"/>
      <dgm:spPr/>
    </dgm:pt>
    <dgm:pt modelId="{BD38A78D-8E85-5F46-BCF1-C493398C3443}" type="pres">
      <dgm:prSet presAssocID="{942A4313-0674-425E-B560-DC7F3CC52E06}" presName="vert1" presStyleCnt="0"/>
      <dgm:spPr/>
    </dgm:pt>
    <dgm:pt modelId="{E4C87D7D-6C3B-E64C-AFC1-7F3A457D208D}" type="pres">
      <dgm:prSet presAssocID="{1AFD1B4A-FC9C-4AAA-A6DD-AF46C00EB540}" presName="thickLine" presStyleLbl="alignNode1" presStyleIdx="2" presStyleCnt="6"/>
      <dgm:spPr/>
    </dgm:pt>
    <dgm:pt modelId="{80DBAF84-134B-1D4D-98A7-C7FBC1EA574C}" type="pres">
      <dgm:prSet presAssocID="{1AFD1B4A-FC9C-4AAA-A6DD-AF46C00EB540}" presName="horz1" presStyleCnt="0"/>
      <dgm:spPr/>
    </dgm:pt>
    <dgm:pt modelId="{8E5B99D3-0677-3046-AFF2-6A9EEC4555E1}" type="pres">
      <dgm:prSet presAssocID="{1AFD1B4A-FC9C-4AAA-A6DD-AF46C00EB540}" presName="tx1" presStyleLbl="revTx" presStyleIdx="2" presStyleCnt="6"/>
      <dgm:spPr/>
    </dgm:pt>
    <dgm:pt modelId="{5C26C58B-B628-D84D-88A0-8B480DA7EE45}" type="pres">
      <dgm:prSet presAssocID="{1AFD1B4A-FC9C-4AAA-A6DD-AF46C00EB540}" presName="vert1" presStyleCnt="0"/>
      <dgm:spPr/>
    </dgm:pt>
    <dgm:pt modelId="{B4F0A694-B7DC-854D-985F-EEA85CC45C35}" type="pres">
      <dgm:prSet presAssocID="{6C81607A-E48B-46E7-9F46-BF23A4659EC0}" presName="thickLine" presStyleLbl="alignNode1" presStyleIdx="3" presStyleCnt="6"/>
      <dgm:spPr/>
    </dgm:pt>
    <dgm:pt modelId="{6C2044C5-7AC2-154B-A432-E6E06477B44D}" type="pres">
      <dgm:prSet presAssocID="{6C81607A-E48B-46E7-9F46-BF23A4659EC0}" presName="horz1" presStyleCnt="0"/>
      <dgm:spPr/>
    </dgm:pt>
    <dgm:pt modelId="{ED7458C1-9810-2B47-BD73-04040D604DFC}" type="pres">
      <dgm:prSet presAssocID="{6C81607A-E48B-46E7-9F46-BF23A4659EC0}" presName="tx1" presStyleLbl="revTx" presStyleIdx="3" presStyleCnt="6"/>
      <dgm:spPr/>
    </dgm:pt>
    <dgm:pt modelId="{DCFEBC1D-67C8-4644-BC13-360CDC67820B}" type="pres">
      <dgm:prSet presAssocID="{6C81607A-E48B-46E7-9F46-BF23A4659EC0}" presName="vert1" presStyleCnt="0"/>
      <dgm:spPr/>
    </dgm:pt>
    <dgm:pt modelId="{8F4E7FC9-4745-C148-A9EB-3253D42785EE}" type="pres">
      <dgm:prSet presAssocID="{71537B83-9E92-41C2-AFD6-3AC3A6B8246A}" presName="thickLine" presStyleLbl="alignNode1" presStyleIdx="4" presStyleCnt="6"/>
      <dgm:spPr/>
    </dgm:pt>
    <dgm:pt modelId="{FAF8AC35-69E9-9C4B-AC58-30955F0A7707}" type="pres">
      <dgm:prSet presAssocID="{71537B83-9E92-41C2-AFD6-3AC3A6B8246A}" presName="horz1" presStyleCnt="0"/>
      <dgm:spPr/>
    </dgm:pt>
    <dgm:pt modelId="{342E6C03-BFD5-A744-8A0F-5283EDAB2F68}" type="pres">
      <dgm:prSet presAssocID="{71537B83-9E92-41C2-AFD6-3AC3A6B8246A}" presName="tx1" presStyleLbl="revTx" presStyleIdx="4" presStyleCnt="6"/>
      <dgm:spPr/>
    </dgm:pt>
    <dgm:pt modelId="{2A9F1333-0C22-264F-8AA0-8A21720DC3A8}" type="pres">
      <dgm:prSet presAssocID="{71537B83-9E92-41C2-AFD6-3AC3A6B8246A}" presName="vert1" presStyleCnt="0"/>
      <dgm:spPr/>
    </dgm:pt>
    <dgm:pt modelId="{A8440110-320A-5A4E-B55F-3B5CC6A72A5E}" type="pres">
      <dgm:prSet presAssocID="{081505E2-4770-4965-9446-76408AA4E1A6}" presName="thickLine" presStyleLbl="alignNode1" presStyleIdx="5" presStyleCnt="6"/>
      <dgm:spPr/>
    </dgm:pt>
    <dgm:pt modelId="{37D60E5C-0AED-534E-B1FB-3377C19ACB24}" type="pres">
      <dgm:prSet presAssocID="{081505E2-4770-4965-9446-76408AA4E1A6}" presName="horz1" presStyleCnt="0"/>
      <dgm:spPr/>
    </dgm:pt>
    <dgm:pt modelId="{994D28F1-D5DC-4A4E-AB93-DFF8A39F9542}" type="pres">
      <dgm:prSet presAssocID="{081505E2-4770-4965-9446-76408AA4E1A6}" presName="tx1" presStyleLbl="revTx" presStyleIdx="5" presStyleCnt="6"/>
      <dgm:spPr/>
    </dgm:pt>
    <dgm:pt modelId="{A51A0239-BBAF-EC4A-8084-3B4172ECEEF3}" type="pres">
      <dgm:prSet presAssocID="{081505E2-4770-4965-9446-76408AA4E1A6}" presName="vert1" presStyleCnt="0"/>
      <dgm:spPr/>
    </dgm:pt>
  </dgm:ptLst>
  <dgm:cxnLst>
    <dgm:cxn modelId="{2FB9FB01-19E3-409F-B0A6-6DA62349CCEF}" srcId="{EFF17F40-99F6-4181-A75D-ABC4C286FAD2}" destId="{1AFD1B4A-FC9C-4AAA-A6DD-AF46C00EB540}" srcOrd="2" destOrd="0" parTransId="{7871B98C-FE9C-4D08-9EEC-9C1B20C8DCBE}" sibTransId="{F6438976-87D1-456F-A093-A4022DC85123}"/>
    <dgm:cxn modelId="{F2DCB41B-15B4-4329-8B7E-639B153335C1}" srcId="{EFF17F40-99F6-4181-A75D-ABC4C286FAD2}" destId="{6C81607A-E48B-46E7-9F46-BF23A4659EC0}" srcOrd="3" destOrd="0" parTransId="{185883C0-1E27-482E-A3F6-F952D997DFDC}" sibTransId="{FFDB4C0E-C28B-447B-8601-E2C6177B6E72}"/>
    <dgm:cxn modelId="{FC00E21E-60DC-F546-9C61-BFD9F09150E7}" type="presOf" srcId="{4DD4BCD0-0939-4971-A8E5-1064D4B26639}" destId="{C2A1E5FC-0671-5541-A936-41EA2B249036}" srcOrd="0" destOrd="0" presId="urn:microsoft.com/office/officeart/2008/layout/LinedList"/>
    <dgm:cxn modelId="{9B8EC834-FFA9-664F-B339-F4F3A2632D02}" type="presOf" srcId="{081505E2-4770-4965-9446-76408AA4E1A6}" destId="{994D28F1-D5DC-4A4E-AB93-DFF8A39F9542}" srcOrd="0" destOrd="0" presId="urn:microsoft.com/office/officeart/2008/layout/LinedList"/>
    <dgm:cxn modelId="{4BA32D3F-FE79-4153-A89E-141F7EF9941C}" srcId="{EFF17F40-99F6-4181-A75D-ABC4C286FAD2}" destId="{942A4313-0674-425E-B560-DC7F3CC52E06}" srcOrd="1" destOrd="0" parTransId="{02A2AADB-C541-43BC-90AD-760ED364E576}" sibTransId="{E409C3F4-5D7F-4161-A589-5CCE96DA54ED}"/>
    <dgm:cxn modelId="{2A528951-70B4-4404-A056-07D7DDDDC568}" srcId="{EFF17F40-99F6-4181-A75D-ABC4C286FAD2}" destId="{71537B83-9E92-41C2-AFD6-3AC3A6B8246A}" srcOrd="4" destOrd="0" parTransId="{2474D937-3A75-442A-953A-8CE45B3A4BB2}" sibTransId="{4C3C6426-247B-4964-911C-C3F03BCC8CD8}"/>
    <dgm:cxn modelId="{D247A951-7EFE-4AD2-8450-74496D4A49CA}" srcId="{EFF17F40-99F6-4181-A75D-ABC4C286FAD2}" destId="{081505E2-4770-4965-9446-76408AA4E1A6}" srcOrd="5" destOrd="0" parTransId="{7A25C817-54F2-4287-80BE-0E025580C803}" sibTransId="{33032395-5BA0-494D-B9B1-54E96EA3289E}"/>
    <dgm:cxn modelId="{95719A73-F2C9-E647-8D11-2F1C5C4E3211}" type="presOf" srcId="{71537B83-9E92-41C2-AFD6-3AC3A6B8246A}" destId="{342E6C03-BFD5-A744-8A0F-5283EDAB2F68}" srcOrd="0" destOrd="0" presId="urn:microsoft.com/office/officeart/2008/layout/LinedList"/>
    <dgm:cxn modelId="{338FDC8D-18E9-F34B-9CBD-B88B475332C8}" type="presOf" srcId="{6C81607A-E48B-46E7-9F46-BF23A4659EC0}" destId="{ED7458C1-9810-2B47-BD73-04040D604DFC}" srcOrd="0" destOrd="0" presId="urn:microsoft.com/office/officeart/2008/layout/LinedList"/>
    <dgm:cxn modelId="{A0FBE3A2-811D-CD47-95AD-7FAA2CA2049C}" type="presOf" srcId="{942A4313-0674-425E-B560-DC7F3CC52E06}" destId="{FD5F2C6D-DA1D-6940-A6C7-CB3B7DB06CE1}" srcOrd="0" destOrd="0" presId="urn:microsoft.com/office/officeart/2008/layout/LinedList"/>
    <dgm:cxn modelId="{DD7CD2BB-2C88-8647-B6AB-A13A54B27529}" type="presOf" srcId="{EFF17F40-99F6-4181-A75D-ABC4C286FAD2}" destId="{55E83C7D-9EAD-2548-984E-9C219D5A0931}" srcOrd="0" destOrd="0" presId="urn:microsoft.com/office/officeart/2008/layout/LinedList"/>
    <dgm:cxn modelId="{0B9079EB-2019-474D-8409-8B9FDA9EA7E6}" type="presOf" srcId="{1AFD1B4A-FC9C-4AAA-A6DD-AF46C00EB540}" destId="{8E5B99D3-0677-3046-AFF2-6A9EEC4555E1}" srcOrd="0" destOrd="0" presId="urn:microsoft.com/office/officeart/2008/layout/LinedList"/>
    <dgm:cxn modelId="{6211E8EC-B37A-48AC-A53D-15C313FAFE65}" srcId="{EFF17F40-99F6-4181-A75D-ABC4C286FAD2}" destId="{4DD4BCD0-0939-4971-A8E5-1064D4B26639}" srcOrd="0" destOrd="0" parTransId="{351369DD-8FA6-4A67-81AD-ACA3370F9A92}" sibTransId="{FE10A41E-4B22-441F-BEA7-6A5DCC87FF7A}"/>
    <dgm:cxn modelId="{DBF88E47-F9C1-6045-8184-BB5AA2313F01}" type="presParOf" srcId="{55E83C7D-9EAD-2548-984E-9C219D5A0931}" destId="{3D07AA79-9D61-7A49-A943-3F8508E6A0A0}" srcOrd="0" destOrd="0" presId="urn:microsoft.com/office/officeart/2008/layout/LinedList"/>
    <dgm:cxn modelId="{76872D2F-F139-4A4F-9AB0-9E79732CF4F1}" type="presParOf" srcId="{55E83C7D-9EAD-2548-984E-9C219D5A0931}" destId="{67684BD6-7748-F64E-8B3E-68A8B055EAFF}" srcOrd="1" destOrd="0" presId="urn:microsoft.com/office/officeart/2008/layout/LinedList"/>
    <dgm:cxn modelId="{27D75044-D988-9042-8109-B4451A1A4884}" type="presParOf" srcId="{67684BD6-7748-F64E-8B3E-68A8B055EAFF}" destId="{C2A1E5FC-0671-5541-A936-41EA2B249036}" srcOrd="0" destOrd="0" presId="urn:microsoft.com/office/officeart/2008/layout/LinedList"/>
    <dgm:cxn modelId="{C2F65139-E1E1-254B-8325-7FDE49D900C7}" type="presParOf" srcId="{67684BD6-7748-F64E-8B3E-68A8B055EAFF}" destId="{8CB6561B-5AA9-674B-8342-37FF42DFB13D}" srcOrd="1" destOrd="0" presId="urn:microsoft.com/office/officeart/2008/layout/LinedList"/>
    <dgm:cxn modelId="{8327EDC4-A9F7-3E44-96C4-E4482D5FE8BC}" type="presParOf" srcId="{55E83C7D-9EAD-2548-984E-9C219D5A0931}" destId="{EBF67939-5183-0B42-B681-F03C42D4517C}" srcOrd="2" destOrd="0" presId="urn:microsoft.com/office/officeart/2008/layout/LinedList"/>
    <dgm:cxn modelId="{FD58DD01-7758-3643-8F31-CC20E6086410}" type="presParOf" srcId="{55E83C7D-9EAD-2548-984E-9C219D5A0931}" destId="{9751A1CF-049F-6C47-BF05-3254C27580C6}" srcOrd="3" destOrd="0" presId="urn:microsoft.com/office/officeart/2008/layout/LinedList"/>
    <dgm:cxn modelId="{6613129F-3841-AB4D-9933-8CE1A7800CF8}" type="presParOf" srcId="{9751A1CF-049F-6C47-BF05-3254C27580C6}" destId="{FD5F2C6D-DA1D-6940-A6C7-CB3B7DB06CE1}" srcOrd="0" destOrd="0" presId="urn:microsoft.com/office/officeart/2008/layout/LinedList"/>
    <dgm:cxn modelId="{B3ED65C5-E26D-1B4A-ABE0-5E57CD30F1DF}" type="presParOf" srcId="{9751A1CF-049F-6C47-BF05-3254C27580C6}" destId="{BD38A78D-8E85-5F46-BCF1-C493398C3443}" srcOrd="1" destOrd="0" presId="urn:microsoft.com/office/officeart/2008/layout/LinedList"/>
    <dgm:cxn modelId="{46C1642C-4629-8C4E-B423-9C15BA0B9C4C}" type="presParOf" srcId="{55E83C7D-9EAD-2548-984E-9C219D5A0931}" destId="{E4C87D7D-6C3B-E64C-AFC1-7F3A457D208D}" srcOrd="4" destOrd="0" presId="urn:microsoft.com/office/officeart/2008/layout/LinedList"/>
    <dgm:cxn modelId="{E84CEE51-5B1C-194D-AD5F-655BE05AE8F2}" type="presParOf" srcId="{55E83C7D-9EAD-2548-984E-9C219D5A0931}" destId="{80DBAF84-134B-1D4D-98A7-C7FBC1EA574C}" srcOrd="5" destOrd="0" presId="urn:microsoft.com/office/officeart/2008/layout/LinedList"/>
    <dgm:cxn modelId="{B6D18634-FAAE-754B-862A-EE6A73D8F86F}" type="presParOf" srcId="{80DBAF84-134B-1D4D-98A7-C7FBC1EA574C}" destId="{8E5B99D3-0677-3046-AFF2-6A9EEC4555E1}" srcOrd="0" destOrd="0" presId="urn:microsoft.com/office/officeart/2008/layout/LinedList"/>
    <dgm:cxn modelId="{4BBE9305-18D9-E844-A55C-CCA82C94F189}" type="presParOf" srcId="{80DBAF84-134B-1D4D-98A7-C7FBC1EA574C}" destId="{5C26C58B-B628-D84D-88A0-8B480DA7EE45}" srcOrd="1" destOrd="0" presId="urn:microsoft.com/office/officeart/2008/layout/LinedList"/>
    <dgm:cxn modelId="{BCF6D01F-8895-DB41-B159-4712FA63205E}" type="presParOf" srcId="{55E83C7D-9EAD-2548-984E-9C219D5A0931}" destId="{B4F0A694-B7DC-854D-985F-EEA85CC45C35}" srcOrd="6" destOrd="0" presId="urn:microsoft.com/office/officeart/2008/layout/LinedList"/>
    <dgm:cxn modelId="{BBA1ACA5-B2BA-AE49-9119-BDCA61B5ED90}" type="presParOf" srcId="{55E83C7D-9EAD-2548-984E-9C219D5A0931}" destId="{6C2044C5-7AC2-154B-A432-E6E06477B44D}" srcOrd="7" destOrd="0" presId="urn:microsoft.com/office/officeart/2008/layout/LinedList"/>
    <dgm:cxn modelId="{957E05E1-E73C-3C44-A910-3ED79E7606ED}" type="presParOf" srcId="{6C2044C5-7AC2-154B-A432-E6E06477B44D}" destId="{ED7458C1-9810-2B47-BD73-04040D604DFC}" srcOrd="0" destOrd="0" presId="urn:microsoft.com/office/officeart/2008/layout/LinedList"/>
    <dgm:cxn modelId="{73B5E63B-BBE8-D840-AA9A-57AFF0254AA3}" type="presParOf" srcId="{6C2044C5-7AC2-154B-A432-E6E06477B44D}" destId="{DCFEBC1D-67C8-4644-BC13-360CDC67820B}" srcOrd="1" destOrd="0" presId="urn:microsoft.com/office/officeart/2008/layout/LinedList"/>
    <dgm:cxn modelId="{26602306-16DB-D54F-99F0-BA3C69D09F4B}" type="presParOf" srcId="{55E83C7D-9EAD-2548-984E-9C219D5A0931}" destId="{8F4E7FC9-4745-C148-A9EB-3253D42785EE}" srcOrd="8" destOrd="0" presId="urn:microsoft.com/office/officeart/2008/layout/LinedList"/>
    <dgm:cxn modelId="{5D352F01-C5B3-7342-BC4B-8BAFE3221D8E}" type="presParOf" srcId="{55E83C7D-9EAD-2548-984E-9C219D5A0931}" destId="{FAF8AC35-69E9-9C4B-AC58-30955F0A7707}" srcOrd="9" destOrd="0" presId="urn:microsoft.com/office/officeart/2008/layout/LinedList"/>
    <dgm:cxn modelId="{00F2DC02-C71D-584C-B698-F6209DDE0DFC}" type="presParOf" srcId="{FAF8AC35-69E9-9C4B-AC58-30955F0A7707}" destId="{342E6C03-BFD5-A744-8A0F-5283EDAB2F68}" srcOrd="0" destOrd="0" presId="urn:microsoft.com/office/officeart/2008/layout/LinedList"/>
    <dgm:cxn modelId="{7FAEE79B-9867-D54F-B2E7-2C3956CB869C}" type="presParOf" srcId="{FAF8AC35-69E9-9C4B-AC58-30955F0A7707}" destId="{2A9F1333-0C22-264F-8AA0-8A21720DC3A8}" srcOrd="1" destOrd="0" presId="urn:microsoft.com/office/officeart/2008/layout/LinedList"/>
    <dgm:cxn modelId="{07B5BFEC-A2F0-6D41-996A-F73707ADC7D4}" type="presParOf" srcId="{55E83C7D-9EAD-2548-984E-9C219D5A0931}" destId="{A8440110-320A-5A4E-B55F-3B5CC6A72A5E}" srcOrd="10" destOrd="0" presId="urn:microsoft.com/office/officeart/2008/layout/LinedList"/>
    <dgm:cxn modelId="{410D70E6-9598-7441-9585-D76ECB9EF4A1}" type="presParOf" srcId="{55E83C7D-9EAD-2548-984E-9C219D5A0931}" destId="{37D60E5C-0AED-534E-B1FB-3377C19ACB24}" srcOrd="11" destOrd="0" presId="urn:microsoft.com/office/officeart/2008/layout/LinedList"/>
    <dgm:cxn modelId="{8FA22958-7392-7744-B7A2-CC44BE1315D9}" type="presParOf" srcId="{37D60E5C-0AED-534E-B1FB-3377C19ACB24}" destId="{994D28F1-D5DC-4A4E-AB93-DFF8A39F9542}" srcOrd="0" destOrd="0" presId="urn:microsoft.com/office/officeart/2008/layout/LinedList"/>
    <dgm:cxn modelId="{DD6FDE63-46B0-5E42-BACA-2CEF2A634EBF}" type="presParOf" srcId="{37D60E5C-0AED-534E-B1FB-3377C19ACB24}" destId="{A51A0239-BBAF-EC4A-8084-3B4172ECEEF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C1D7BE-6D23-4C52-8915-88C8DE94BEA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258D60F-DF15-481C-81E3-66560201411C}">
      <dgm:prSet/>
      <dgm:spPr/>
      <dgm:t>
        <a:bodyPr/>
        <a:lstStyle/>
        <a:p>
          <a:r>
            <a:rPr lang="en-US" dirty="0"/>
            <a:t>A planet must:</a:t>
          </a:r>
        </a:p>
      </dgm:t>
    </dgm:pt>
    <dgm:pt modelId="{9D2BAC48-8D57-495D-AB8F-E3A0BBF08986}" type="parTrans" cxnId="{1691E005-857D-420D-A05F-60EAB7279531}">
      <dgm:prSet/>
      <dgm:spPr/>
      <dgm:t>
        <a:bodyPr/>
        <a:lstStyle/>
        <a:p>
          <a:endParaRPr lang="en-US"/>
        </a:p>
      </dgm:t>
    </dgm:pt>
    <dgm:pt modelId="{0EFB9556-3B46-426A-95DB-A3D5EAD6F05B}" type="sibTrans" cxnId="{1691E005-857D-420D-A05F-60EAB7279531}">
      <dgm:prSet/>
      <dgm:spPr/>
      <dgm:t>
        <a:bodyPr/>
        <a:lstStyle/>
        <a:p>
          <a:endParaRPr lang="en-US"/>
        </a:p>
      </dgm:t>
    </dgm:pt>
    <dgm:pt modelId="{883B985E-03BE-40E9-8852-E45FDFF990D9}">
      <dgm:prSet/>
      <dgm:spPr/>
      <dgm:t>
        <a:bodyPr/>
        <a:lstStyle/>
        <a:p>
          <a:r>
            <a:rPr lang="en-US" dirty="0"/>
            <a:t>Orbit the sun</a:t>
          </a:r>
        </a:p>
      </dgm:t>
    </dgm:pt>
    <dgm:pt modelId="{D1B8436C-A0FC-45DF-A1FB-A24EB82C4369}" type="parTrans" cxnId="{2C05D0C3-8432-4693-A6E7-55CA8C66AF94}">
      <dgm:prSet/>
      <dgm:spPr/>
      <dgm:t>
        <a:bodyPr/>
        <a:lstStyle/>
        <a:p>
          <a:endParaRPr lang="en-US"/>
        </a:p>
      </dgm:t>
    </dgm:pt>
    <dgm:pt modelId="{46811032-FAF7-44BD-9775-1B4273F0C431}" type="sibTrans" cxnId="{2C05D0C3-8432-4693-A6E7-55CA8C66AF94}">
      <dgm:prSet/>
      <dgm:spPr/>
      <dgm:t>
        <a:bodyPr/>
        <a:lstStyle/>
        <a:p>
          <a:endParaRPr lang="en-US"/>
        </a:p>
      </dgm:t>
    </dgm:pt>
    <dgm:pt modelId="{3A3DF1D7-11CD-408E-8D0E-82997B5F558F}">
      <dgm:prSet/>
      <dgm:spPr/>
      <dgm:t>
        <a:bodyPr/>
        <a:lstStyle/>
        <a:p>
          <a:r>
            <a:rPr lang="en-US" dirty="0"/>
            <a:t>Have enough mass for its own gravity to make it round</a:t>
          </a:r>
        </a:p>
      </dgm:t>
    </dgm:pt>
    <dgm:pt modelId="{8AD294F3-9876-4FB3-B6CD-BED016242F55}" type="parTrans" cxnId="{A99F70DB-BF3B-4F97-B3C4-383890A17504}">
      <dgm:prSet/>
      <dgm:spPr/>
      <dgm:t>
        <a:bodyPr/>
        <a:lstStyle/>
        <a:p>
          <a:endParaRPr lang="en-US"/>
        </a:p>
      </dgm:t>
    </dgm:pt>
    <dgm:pt modelId="{10B185EE-5E09-49CE-8886-D718BD490BEB}" type="sibTrans" cxnId="{A99F70DB-BF3B-4F97-B3C4-383890A17504}">
      <dgm:prSet/>
      <dgm:spPr/>
      <dgm:t>
        <a:bodyPr/>
        <a:lstStyle/>
        <a:p>
          <a:endParaRPr lang="en-US"/>
        </a:p>
      </dgm:t>
    </dgm:pt>
    <dgm:pt modelId="{8495074F-3DB2-45CD-BF54-6ED732C507D3}">
      <dgm:prSet/>
      <dgm:spPr/>
      <dgm:t>
        <a:bodyPr/>
        <a:lstStyle/>
        <a:p>
          <a:r>
            <a:rPr lang="en-US"/>
            <a:t>Exoplanets are planets around stars other than our sun.</a:t>
          </a:r>
        </a:p>
      </dgm:t>
    </dgm:pt>
    <dgm:pt modelId="{4B904BFF-6637-496B-9DCE-67127A184844}" type="parTrans" cxnId="{576E4DF4-4D69-4F91-BB66-A723A0BBC8A0}">
      <dgm:prSet/>
      <dgm:spPr/>
      <dgm:t>
        <a:bodyPr/>
        <a:lstStyle/>
        <a:p>
          <a:endParaRPr lang="en-US"/>
        </a:p>
      </dgm:t>
    </dgm:pt>
    <dgm:pt modelId="{665EF60E-943A-4803-8C23-D05B4F5E5E88}" type="sibTrans" cxnId="{576E4DF4-4D69-4F91-BB66-A723A0BBC8A0}">
      <dgm:prSet/>
      <dgm:spPr/>
      <dgm:t>
        <a:bodyPr/>
        <a:lstStyle/>
        <a:p>
          <a:endParaRPr lang="en-US"/>
        </a:p>
      </dgm:t>
    </dgm:pt>
    <dgm:pt modelId="{FEC5C25A-19DD-0145-A73B-8698B9752688}">
      <dgm:prSet/>
      <dgm:spPr/>
      <dgm:t>
        <a:bodyPr/>
        <a:lstStyle/>
        <a:p>
          <a:r>
            <a:rPr lang="en-US" dirty="0"/>
            <a:t>Have cleared the </a:t>
          </a:r>
          <a:r>
            <a:rPr lang="en-US" dirty="0" err="1"/>
            <a:t>neighbourhood</a:t>
          </a:r>
          <a:r>
            <a:rPr lang="en-US" dirty="0"/>
            <a:t> around its orbit of debris.</a:t>
          </a:r>
        </a:p>
      </dgm:t>
    </dgm:pt>
    <dgm:pt modelId="{736B73F8-BC11-604A-B55C-0E333958DD09}" type="parTrans" cxnId="{67ACF32D-3ED0-A844-8234-055F3E6F807B}">
      <dgm:prSet/>
      <dgm:spPr/>
      <dgm:t>
        <a:bodyPr/>
        <a:lstStyle/>
        <a:p>
          <a:endParaRPr lang="en-GB"/>
        </a:p>
      </dgm:t>
    </dgm:pt>
    <dgm:pt modelId="{604FA4C5-1BDC-BD46-822B-673A046BD464}" type="sibTrans" cxnId="{67ACF32D-3ED0-A844-8234-055F3E6F807B}">
      <dgm:prSet/>
      <dgm:spPr/>
      <dgm:t>
        <a:bodyPr/>
        <a:lstStyle/>
        <a:p>
          <a:endParaRPr lang="en-GB"/>
        </a:p>
      </dgm:t>
    </dgm:pt>
    <dgm:pt modelId="{3B9AFA15-388C-0746-B961-8863D63A812A}">
      <dgm:prSet/>
      <dgm:spPr/>
      <dgm:t>
        <a:bodyPr/>
        <a:lstStyle/>
        <a:p>
          <a:endParaRPr lang="en-US" dirty="0"/>
        </a:p>
      </dgm:t>
    </dgm:pt>
    <dgm:pt modelId="{F52519CC-6981-484C-9AA2-01AE35D1E324}" type="parTrans" cxnId="{65977192-3EF0-D545-A4FD-CBCD00A7B770}">
      <dgm:prSet/>
      <dgm:spPr/>
      <dgm:t>
        <a:bodyPr/>
        <a:lstStyle/>
        <a:p>
          <a:endParaRPr lang="en-GB"/>
        </a:p>
      </dgm:t>
    </dgm:pt>
    <dgm:pt modelId="{28491919-A0AA-B441-8816-AC50C2D43320}" type="sibTrans" cxnId="{65977192-3EF0-D545-A4FD-CBCD00A7B770}">
      <dgm:prSet/>
      <dgm:spPr/>
      <dgm:t>
        <a:bodyPr/>
        <a:lstStyle/>
        <a:p>
          <a:endParaRPr lang="en-GB"/>
        </a:p>
      </dgm:t>
    </dgm:pt>
    <dgm:pt modelId="{7160EDA3-164C-4A45-BD7B-CBB3A0D5E335}">
      <dgm:prSet/>
      <dgm:spPr/>
      <dgm:t>
        <a:bodyPr/>
        <a:lstStyle/>
        <a:p>
          <a:endParaRPr lang="en-US" dirty="0"/>
        </a:p>
      </dgm:t>
    </dgm:pt>
    <dgm:pt modelId="{9BFA3FC9-B523-114E-AB1C-E9F79E758144}" type="parTrans" cxnId="{2DC8215C-2E8F-9847-A854-15DFDFA755B6}">
      <dgm:prSet/>
      <dgm:spPr/>
      <dgm:t>
        <a:bodyPr/>
        <a:lstStyle/>
        <a:p>
          <a:endParaRPr lang="en-GB"/>
        </a:p>
      </dgm:t>
    </dgm:pt>
    <dgm:pt modelId="{3CD0984B-7C2F-B54E-933E-34E97ED4D762}" type="sibTrans" cxnId="{2DC8215C-2E8F-9847-A854-15DFDFA755B6}">
      <dgm:prSet/>
      <dgm:spPr/>
      <dgm:t>
        <a:bodyPr/>
        <a:lstStyle/>
        <a:p>
          <a:endParaRPr lang="en-GB"/>
        </a:p>
      </dgm:t>
    </dgm:pt>
    <dgm:pt modelId="{B490CAF7-9C41-E54F-848A-5ED1D8756BA3}" type="pres">
      <dgm:prSet presAssocID="{D9C1D7BE-6D23-4C52-8915-88C8DE94BEA0}" presName="linear" presStyleCnt="0">
        <dgm:presLayoutVars>
          <dgm:animLvl val="lvl"/>
          <dgm:resizeHandles val="exact"/>
        </dgm:presLayoutVars>
      </dgm:prSet>
      <dgm:spPr/>
    </dgm:pt>
    <dgm:pt modelId="{DA31D7F2-A70F-D241-A95D-80039B9F6D8E}" type="pres">
      <dgm:prSet presAssocID="{E258D60F-DF15-481C-81E3-66560201411C}" presName="parentText" presStyleLbl="node1" presStyleIdx="0" presStyleCnt="2">
        <dgm:presLayoutVars>
          <dgm:chMax val="0"/>
          <dgm:bulletEnabled val="1"/>
        </dgm:presLayoutVars>
      </dgm:prSet>
      <dgm:spPr/>
    </dgm:pt>
    <dgm:pt modelId="{51631BAD-B1DB-2A44-B1CC-6F88C0C28B0E}" type="pres">
      <dgm:prSet presAssocID="{E258D60F-DF15-481C-81E3-66560201411C}" presName="childText" presStyleLbl="revTx" presStyleIdx="0" presStyleCnt="1">
        <dgm:presLayoutVars>
          <dgm:bulletEnabled val="1"/>
        </dgm:presLayoutVars>
      </dgm:prSet>
      <dgm:spPr/>
    </dgm:pt>
    <dgm:pt modelId="{54A658AA-B5A7-E74B-B0A4-BE89665E0408}" type="pres">
      <dgm:prSet presAssocID="{8495074F-3DB2-45CD-BF54-6ED732C507D3}" presName="parentText" presStyleLbl="node1" presStyleIdx="1" presStyleCnt="2">
        <dgm:presLayoutVars>
          <dgm:chMax val="0"/>
          <dgm:bulletEnabled val="1"/>
        </dgm:presLayoutVars>
      </dgm:prSet>
      <dgm:spPr/>
    </dgm:pt>
  </dgm:ptLst>
  <dgm:cxnLst>
    <dgm:cxn modelId="{1691E005-857D-420D-A05F-60EAB7279531}" srcId="{D9C1D7BE-6D23-4C52-8915-88C8DE94BEA0}" destId="{E258D60F-DF15-481C-81E3-66560201411C}" srcOrd="0" destOrd="0" parTransId="{9D2BAC48-8D57-495D-AB8F-E3A0BBF08986}" sibTransId="{0EFB9556-3B46-426A-95DB-A3D5EAD6F05B}"/>
    <dgm:cxn modelId="{8A94BD10-9B92-A044-A63E-9EFA9F2E3F8D}" type="presOf" srcId="{3B9AFA15-388C-0746-B961-8863D63A812A}" destId="{51631BAD-B1DB-2A44-B1CC-6F88C0C28B0E}" srcOrd="0" destOrd="4" presId="urn:microsoft.com/office/officeart/2005/8/layout/vList2"/>
    <dgm:cxn modelId="{67ACF32D-3ED0-A844-8234-055F3E6F807B}" srcId="{E258D60F-DF15-481C-81E3-66560201411C}" destId="{FEC5C25A-19DD-0145-A73B-8698B9752688}" srcOrd="3" destOrd="0" parTransId="{736B73F8-BC11-604A-B55C-0E333958DD09}" sibTransId="{604FA4C5-1BDC-BD46-822B-673A046BD464}"/>
    <dgm:cxn modelId="{234CCB40-5C49-844F-8075-B70CE94B9775}" type="presOf" srcId="{FEC5C25A-19DD-0145-A73B-8698B9752688}" destId="{51631BAD-B1DB-2A44-B1CC-6F88C0C28B0E}" srcOrd="0" destOrd="3" presId="urn:microsoft.com/office/officeart/2005/8/layout/vList2"/>
    <dgm:cxn modelId="{2DC8215C-2E8F-9847-A854-15DFDFA755B6}" srcId="{E258D60F-DF15-481C-81E3-66560201411C}" destId="{7160EDA3-164C-4A45-BD7B-CBB3A0D5E335}" srcOrd="0" destOrd="0" parTransId="{9BFA3FC9-B523-114E-AB1C-E9F79E758144}" sibTransId="{3CD0984B-7C2F-B54E-933E-34E97ED4D762}"/>
    <dgm:cxn modelId="{24F6D860-0670-1E41-9BFF-D1236117968C}" type="presOf" srcId="{E258D60F-DF15-481C-81E3-66560201411C}" destId="{DA31D7F2-A70F-D241-A95D-80039B9F6D8E}" srcOrd="0" destOrd="0" presId="urn:microsoft.com/office/officeart/2005/8/layout/vList2"/>
    <dgm:cxn modelId="{CDA39F8C-F2C2-6648-89DA-5745C9CD24C4}" type="presOf" srcId="{D9C1D7BE-6D23-4C52-8915-88C8DE94BEA0}" destId="{B490CAF7-9C41-E54F-848A-5ED1D8756BA3}" srcOrd="0" destOrd="0" presId="urn:microsoft.com/office/officeart/2005/8/layout/vList2"/>
    <dgm:cxn modelId="{65977192-3EF0-D545-A4FD-CBCD00A7B770}" srcId="{E258D60F-DF15-481C-81E3-66560201411C}" destId="{3B9AFA15-388C-0746-B961-8863D63A812A}" srcOrd="4" destOrd="0" parTransId="{F52519CC-6981-484C-9AA2-01AE35D1E324}" sibTransId="{28491919-A0AA-B441-8816-AC50C2D43320}"/>
    <dgm:cxn modelId="{2ED84CAE-72E1-8643-A3AB-CC7026A60F06}" type="presOf" srcId="{883B985E-03BE-40E9-8852-E45FDFF990D9}" destId="{51631BAD-B1DB-2A44-B1CC-6F88C0C28B0E}" srcOrd="0" destOrd="1" presId="urn:microsoft.com/office/officeart/2005/8/layout/vList2"/>
    <dgm:cxn modelId="{25A2B0B4-CFFE-7A4F-9208-00428C7AF36F}" type="presOf" srcId="{3A3DF1D7-11CD-408E-8D0E-82997B5F558F}" destId="{51631BAD-B1DB-2A44-B1CC-6F88C0C28B0E}" srcOrd="0" destOrd="2" presId="urn:microsoft.com/office/officeart/2005/8/layout/vList2"/>
    <dgm:cxn modelId="{2C05D0C3-8432-4693-A6E7-55CA8C66AF94}" srcId="{E258D60F-DF15-481C-81E3-66560201411C}" destId="{883B985E-03BE-40E9-8852-E45FDFF990D9}" srcOrd="1" destOrd="0" parTransId="{D1B8436C-A0FC-45DF-A1FB-A24EB82C4369}" sibTransId="{46811032-FAF7-44BD-9775-1B4273F0C431}"/>
    <dgm:cxn modelId="{55AFF5D8-0008-D540-8DDC-178F16739CD2}" type="presOf" srcId="{7160EDA3-164C-4A45-BD7B-CBB3A0D5E335}" destId="{51631BAD-B1DB-2A44-B1CC-6F88C0C28B0E}" srcOrd="0" destOrd="0" presId="urn:microsoft.com/office/officeart/2005/8/layout/vList2"/>
    <dgm:cxn modelId="{A99F70DB-BF3B-4F97-B3C4-383890A17504}" srcId="{E258D60F-DF15-481C-81E3-66560201411C}" destId="{3A3DF1D7-11CD-408E-8D0E-82997B5F558F}" srcOrd="2" destOrd="0" parTransId="{8AD294F3-9876-4FB3-B6CD-BED016242F55}" sibTransId="{10B185EE-5E09-49CE-8886-D718BD490BEB}"/>
    <dgm:cxn modelId="{576E4DF4-4D69-4F91-BB66-A723A0BBC8A0}" srcId="{D9C1D7BE-6D23-4C52-8915-88C8DE94BEA0}" destId="{8495074F-3DB2-45CD-BF54-6ED732C507D3}" srcOrd="1" destOrd="0" parTransId="{4B904BFF-6637-496B-9DCE-67127A184844}" sibTransId="{665EF60E-943A-4803-8C23-D05B4F5E5E88}"/>
    <dgm:cxn modelId="{65986DF6-4E30-CF45-9D66-6ECA83A2DC8A}" type="presOf" srcId="{8495074F-3DB2-45CD-BF54-6ED732C507D3}" destId="{54A658AA-B5A7-E74B-B0A4-BE89665E0408}" srcOrd="0" destOrd="0" presId="urn:microsoft.com/office/officeart/2005/8/layout/vList2"/>
    <dgm:cxn modelId="{866E1007-5D81-D847-8EA3-923C0D11202B}" type="presParOf" srcId="{B490CAF7-9C41-E54F-848A-5ED1D8756BA3}" destId="{DA31D7F2-A70F-D241-A95D-80039B9F6D8E}" srcOrd="0" destOrd="0" presId="urn:microsoft.com/office/officeart/2005/8/layout/vList2"/>
    <dgm:cxn modelId="{38FD2660-B6BD-234E-957E-06CAFB23A953}" type="presParOf" srcId="{B490CAF7-9C41-E54F-848A-5ED1D8756BA3}" destId="{51631BAD-B1DB-2A44-B1CC-6F88C0C28B0E}" srcOrd="1" destOrd="0" presId="urn:microsoft.com/office/officeart/2005/8/layout/vList2"/>
    <dgm:cxn modelId="{32736821-CE3F-AA4E-8701-79049B391702}" type="presParOf" srcId="{B490CAF7-9C41-E54F-848A-5ED1D8756BA3}" destId="{54A658AA-B5A7-E74B-B0A4-BE89665E0408}"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67D991-EE10-4FB3-B56D-CAD6273CF8A9}"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3E0408F0-DBB8-40C5-90D2-866EA42421E3}">
      <dgm:prSet/>
      <dgm:spPr/>
      <dgm:t>
        <a:bodyPr/>
        <a:lstStyle/>
        <a:p>
          <a:r>
            <a:rPr lang="en-US" dirty="0"/>
            <a:t>Galaxies in the universe = 2 trillion</a:t>
          </a:r>
        </a:p>
      </dgm:t>
    </dgm:pt>
    <dgm:pt modelId="{C6C1FC0F-0265-47D0-83A9-EAC14C0D933F}" type="parTrans" cxnId="{495AE8E4-5D97-4FA6-9D51-34A3E02A6B90}">
      <dgm:prSet/>
      <dgm:spPr/>
      <dgm:t>
        <a:bodyPr/>
        <a:lstStyle/>
        <a:p>
          <a:endParaRPr lang="en-US"/>
        </a:p>
      </dgm:t>
    </dgm:pt>
    <dgm:pt modelId="{0282CAD6-F5D6-4305-B402-625278300EA8}" type="sibTrans" cxnId="{495AE8E4-5D97-4FA6-9D51-34A3E02A6B90}">
      <dgm:prSet/>
      <dgm:spPr/>
      <dgm:t>
        <a:bodyPr/>
        <a:lstStyle/>
        <a:p>
          <a:endParaRPr lang="en-US"/>
        </a:p>
      </dgm:t>
    </dgm:pt>
    <dgm:pt modelId="{CAC4FE16-10CF-4629-9BE5-BEE7E67C4EF2}">
      <dgm:prSet/>
      <dgm:spPr/>
      <dgm:t>
        <a:bodyPr/>
        <a:lstStyle/>
        <a:p>
          <a:r>
            <a:rPr lang="en-US"/>
            <a:t>Stars in the Milky way = around 100 billion</a:t>
          </a:r>
        </a:p>
      </dgm:t>
    </dgm:pt>
    <dgm:pt modelId="{42538437-9C10-4991-830E-3CBD05F52FAB}" type="parTrans" cxnId="{DCFCCCC4-8992-4922-9755-473EBD126FF7}">
      <dgm:prSet/>
      <dgm:spPr/>
      <dgm:t>
        <a:bodyPr/>
        <a:lstStyle/>
        <a:p>
          <a:endParaRPr lang="en-US"/>
        </a:p>
      </dgm:t>
    </dgm:pt>
    <dgm:pt modelId="{E832933A-8E3D-415C-A2B2-44243447D134}" type="sibTrans" cxnId="{DCFCCCC4-8992-4922-9755-473EBD126FF7}">
      <dgm:prSet/>
      <dgm:spPr/>
      <dgm:t>
        <a:bodyPr/>
        <a:lstStyle/>
        <a:p>
          <a:endParaRPr lang="en-US"/>
        </a:p>
      </dgm:t>
    </dgm:pt>
    <dgm:pt modelId="{B1328C30-C5EA-4A5C-8F7E-74E645C5A525}">
      <dgm:prSet/>
      <dgm:spPr/>
      <dgm:t>
        <a:bodyPr/>
        <a:lstStyle/>
        <a:p>
          <a:r>
            <a:rPr lang="en-US" dirty="0"/>
            <a:t>Stars in the Universe = 200 sextillion that’s a 2 followed by 23 zeros </a:t>
          </a:r>
        </a:p>
      </dgm:t>
    </dgm:pt>
    <dgm:pt modelId="{2DF443C5-0AF7-4F0E-A083-A7837A899C07}" type="parTrans" cxnId="{09DB4FF4-EA92-4642-98D4-270B48C49AD1}">
      <dgm:prSet/>
      <dgm:spPr/>
      <dgm:t>
        <a:bodyPr/>
        <a:lstStyle/>
        <a:p>
          <a:endParaRPr lang="en-US"/>
        </a:p>
      </dgm:t>
    </dgm:pt>
    <dgm:pt modelId="{6CEAAA54-C00D-4DBB-8C58-C8E35268EBDC}" type="sibTrans" cxnId="{09DB4FF4-EA92-4642-98D4-270B48C49AD1}">
      <dgm:prSet/>
      <dgm:spPr/>
      <dgm:t>
        <a:bodyPr/>
        <a:lstStyle/>
        <a:p>
          <a:endParaRPr lang="en-US"/>
        </a:p>
      </dgm:t>
    </dgm:pt>
    <dgm:pt modelId="{AF542B63-85B9-46C1-A795-686E373D6CC4}">
      <dgm:prSet/>
      <dgm:spPr/>
      <dgm:t>
        <a:bodyPr/>
        <a:lstStyle/>
        <a:p>
          <a:r>
            <a:rPr lang="en-US"/>
            <a:t>And it’s thought that every star might have at least one planet orbiting around it …</a:t>
          </a:r>
        </a:p>
      </dgm:t>
    </dgm:pt>
    <dgm:pt modelId="{3A240EB7-26BE-4FD8-BBE3-3B7F23EA01E8}" type="parTrans" cxnId="{9492E39F-8E0B-4215-B95B-356D7C5FA6D2}">
      <dgm:prSet/>
      <dgm:spPr/>
      <dgm:t>
        <a:bodyPr/>
        <a:lstStyle/>
        <a:p>
          <a:endParaRPr lang="en-US"/>
        </a:p>
      </dgm:t>
    </dgm:pt>
    <dgm:pt modelId="{D9E4C3F5-09AB-4537-A5DA-A340C27A095D}" type="sibTrans" cxnId="{9492E39F-8E0B-4215-B95B-356D7C5FA6D2}">
      <dgm:prSet/>
      <dgm:spPr/>
      <dgm:t>
        <a:bodyPr/>
        <a:lstStyle/>
        <a:p>
          <a:endParaRPr lang="en-US"/>
        </a:p>
      </dgm:t>
    </dgm:pt>
    <dgm:pt modelId="{8D330413-7293-BD46-A32F-E2E1C1EC2CB4}" type="pres">
      <dgm:prSet presAssocID="{D967D991-EE10-4FB3-B56D-CAD6273CF8A9}" presName="diagram" presStyleCnt="0">
        <dgm:presLayoutVars>
          <dgm:dir/>
          <dgm:resizeHandles val="exact"/>
        </dgm:presLayoutVars>
      </dgm:prSet>
      <dgm:spPr/>
    </dgm:pt>
    <dgm:pt modelId="{B8C687F3-7EE6-5F4A-B2D8-A0CFE88899C9}" type="pres">
      <dgm:prSet presAssocID="{3E0408F0-DBB8-40C5-90D2-866EA42421E3}" presName="node" presStyleLbl="node1" presStyleIdx="0" presStyleCnt="4">
        <dgm:presLayoutVars>
          <dgm:bulletEnabled val="1"/>
        </dgm:presLayoutVars>
      </dgm:prSet>
      <dgm:spPr/>
    </dgm:pt>
    <dgm:pt modelId="{DAB53F9B-74C2-1647-850B-2B1458BF786E}" type="pres">
      <dgm:prSet presAssocID="{0282CAD6-F5D6-4305-B402-625278300EA8}" presName="sibTrans" presStyleLbl="sibTrans2D1" presStyleIdx="0" presStyleCnt="3"/>
      <dgm:spPr/>
    </dgm:pt>
    <dgm:pt modelId="{DE203DC9-4429-4643-939C-C990B677B0CE}" type="pres">
      <dgm:prSet presAssocID="{0282CAD6-F5D6-4305-B402-625278300EA8}" presName="connectorText" presStyleLbl="sibTrans2D1" presStyleIdx="0" presStyleCnt="3"/>
      <dgm:spPr/>
    </dgm:pt>
    <dgm:pt modelId="{DAF55197-6718-F54C-A1FB-09DABB17FBF5}" type="pres">
      <dgm:prSet presAssocID="{CAC4FE16-10CF-4629-9BE5-BEE7E67C4EF2}" presName="node" presStyleLbl="node1" presStyleIdx="1" presStyleCnt="4">
        <dgm:presLayoutVars>
          <dgm:bulletEnabled val="1"/>
        </dgm:presLayoutVars>
      </dgm:prSet>
      <dgm:spPr/>
    </dgm:pt>
    <dgm:pt modelId="{956CA6A2-2515-984C-B4B2-FE9F7209C91B}" type="pres">
      <dgm:prSet presAssocID="{E832933A-8E3D-415C-A2B2-44243447D134}" presName="sibTrans" presStyleLbl="sibTrans2D1" presStyleIdx="1" presStyleCnt="3"/>
      <dgm:spPr/>
    </dgm:pt>
    <dgm:pt modelId="{04F8ADDD-2B1B-A04B-823A-9211435BA716}" type="pres">
      <dgm:prSet presAssocID="{E832933A-8E3D-415C-A2B2-44243447D134}" presName="connectorText" presStyleLbl="sibTrans2D1" presStyleIdx="1" presStyleCnt="3"/>
      <dgm:spPr/>
    </dgm:pt>
    <dgm:pt modelId="{57DCFA8B-458B-2E47-82E4-B1539EFF1CD6}" type="pres">
      <dgm:prSet presAssocID="{B1328C30-C5EA-4A5C-8F7E-74E645C5A525}" presName="node" presStyleLbl="node1" presStyleIdx="2" presStyleCnt="4">
        <dgm:presLayoutVars>
          <dgm:bulletEnabled val="1"/>
        </dgm:presLayoutVars>
      </dgm:prSet>
      <dgm:spPr/>
    </dgm:pt>
    <dgm:pt modelId="{7EDE7065-F3BB-C54F-95F1-6FA3D08EE3B7}" type="pres">
      <dgm:prSet presAssocID="{6CEAAA54-C00D-4DBB-8C58-C8E35268EBDC}" presName="sibTrans" presStyleLbl="sibTrans2D1" presStyleIdx="2" presStyleCnt="3"/>
      <dgm:spPr/>
    </dgm:pt>
    <dgm:pt modelId="{DF60B0BF-75FD-3344-AA50-3DA1963D4DAD}" type="pres">
      <dgm:prSet presAssocID="{6CEAAA54-C00D-4DBB-8C58-C8E35268EBDC}" presName="connectorText" presStyleLbl="sibTrans2D1" presStyleIdx="2" presStyleCnt="3"/>
      <dgm:spPr/>
    </dgm:pt>
    <dgm:pt modelId="{82864829-B3E6-E542-809B-6DD5E25545F3}" type="pres">
      <dgm:prSet presAssocID="{AF542B63-85B9-46C1-A795-686E373D6CC4}" presName="node" presStyleLbl="node1" presStyleIdx="3" presStyleCnt="4">
        <dgm:presLayoutVars>
          <dgm:bulletEnabled val="1"/>
        </dgm:presLayoutVars>
      </dgm:prSet>
      <dgm:spPr/>
    </dgm:pt>
  </dgm:ptLst>
  <dgm:cxnLst>
    <dgm:cxn modelId="{41B2DD28-4A79-6047-80E1-EAE5EEDC8696}" type="presOf" srcId="{6CEAAA54-C00D-4DBB-8C58-C8E35268EBDC}" destId="{DF60B0BF-75FD-3344-AA50-3DA1963D4DAD}" srcOrd="1" destOrd="0" presId="urn:microsoft.com/office/officeart/2005/8/layout/process5"/>
    <dgm:cxn modelId="{56240E43-0BF0-414A-9A22-2EF3F223BDA8}" type="presOf" srcId="{E832933A-8E3D-415C-A2B2-44243447D134}" destId="{04F8ADDD-2B1B-A04B-823A-9211435BA716}" srcOrd="1" destOrd="0" presId="urn:microsoft.com/office/officeart/2005/8/layout/process5"/>
    <dgm:cxn modelId="{35D55848-0F37-C546-B03E-D2108D393CC8}" type="presOf" srcId="{B1328C30-C5EA-4A5C-8F7E-74E645C5A525}" destId="{57DCFA8B-458B-2E47-82E4-B1539EFF1CD6}" srcOrd="0" destOrd="0" presId="urn:microsoft.com/office/officeart/2005/8/layout/process5"/>
    <dgm:cxn modelId="{4BC45B6D-BFB8-BB48-86FB-95BC264799FA}" type="presOf" srcId="{6CEAAA54-C00D-4DBB-8C58-C8E35268EBDC}" destId="{7EDE7065-F3BB-C54F-95F1-6FA3D08EE3B7}" srcOrd="0" destOrd="0" presId="urn:microsoft.com/office/officeart/2005/8/layout/process5"/>
    <dgm:cxn modelId="{B48F9988-00C6-5D46-A023-ADD98691C8FF}" type="presOf" srcId="{0282CAD6-F5D6-4305-B402-625278300EA8}" destId="{DAB53F9B-74C2-1647-850B-2B1458BF786E}" srcOrd="0" destOrd="0" presId="urn:microsoft.com/office/officeart/2005/8/layout/process5"/>
    <dgm:cxn modelId="{AD470B9A-2F6C-5646-BC64-F8D329465007}" type="presOf" srcId="{D967D991-EE10-4FB3-B56D-CAD6273CF8A9}" destId="{8D330413-7293-BD46-A32F-E2E1C1EC2CB4}" srcOrd="0" destOrd="0" presId="urn:microsoft.com/office/officeart/2005/8/layout/process5"/>
    <dgm:cxn modelId="{AC481D9A-45F2-3F47-9BBD-2F33DBBCCFCF}" type="presOf" srcId="{3E0408F0-DBB8-40C5-90D2-866EA42421E3}" destId="{B8C687F3-7EE6-5F4A-B2D8-A0CFE88899C9}" srcOrd="0" destOrd="0" presId="urn:microsoft.com/office/officeart/2005/8/layout/process5"/>
    <dgm:cxn modelId="{15FEA59C-1419-584A-8558-051277BDDEAD}" type="presOf" srcId="{CAC4FE16-10CF-4629-9BE5-BEE7E67C4EF2}" destId="{DAF55197-6718-F54C-A1FB-09DABB17FBF5}" srcOrd="0" destOrd="0" presId="urn:microsoft.com/office/officeart/2005/8/layout/process5"/>
    <dgm:cxn modelId="{9492E39F-8E0B-4215-B95B-356D7C5FA6D2}" srcId="{D967D991-EE10-4FB3-B56D-CAD6273CF8A9}" destId="{AF542B63-85B9-46C1-A795-686E373D6CC4}" srcOrd="3" destOrd="0" parTransId="{3A240EB7-26BE-4FD8-BBE3-3B7F23EA01E8}" sibTransId="{D9E4C3F5-09AB-4537-A5DA-A340C27A095D}"/>
    <dgm:cxn modelId="{C48125AC-CFE5-814F-9889-21891411EFF4}" type="presOf" srcId="{0282CAD6-F5D6-4305-B402-625278300EA8}" destId="{DE203DC9-4429-4643-939C-C990B677B0CE}" srcOrd="1" destOrd="0" presId="urn:microsoft.com/office/officeart/2005/8/layout/process5"/>
    <dgm:cxn modelId="{DCFCCCC4-8992-4922-9755-473EBD126FF7}" srcId="{D967D991-EE10-4FB3-B56D-CAD6273CF8A9}" destId="{CAC4FE16-10CF-4629-9BE5-BEE7E67C4EF2}" srcOrd="1" destOrd="0" parTransId="{42538437-9C10-4991-830E-3CBD05F52FAB}" sibTransId="{E832933A-8E3D-415C-A2B2-44243447D134}"/>
    <dgm:cxn modelId="{62B84BCE-4CED-AF40-BEB4-58C0EEA22EF2}" type="presOf" srcId="{AF542B63-85B9-46C1-A795-686E373D6CC4}" destId="{82864829-B3E6-E542-809B-6DD5E25545F3}" srcOrd="0" destOrd="0" presId="urn:microsoft.com/office/officeart/2005/8/layout/process5"/>
    <dgm:cxn modelId="{495AE8E4-5D97-4FA6-9D51-34A3E02A6B90}" srcId="{D967D991-EE10-4FB3-B56D-CAD6273CF8A9}" destId="{3E0408F0-DBB8-40C5-90D2-866EA42421E3}" srcOrd="0" destOrd="0" parTransId="{C6C1FC0F-0265-47D0-83A9-EAC14C0D933F}" sibTransId="{0282CAD6-F5D6-4305-B402-625278300EA8}"/>
    <dgm:cxn modelId="{D05754E7-83DD-D143-AEB3-4DF00846A1F9}" type="presOf" srcId="{E832933A-8E3D-415C-A2B2-44243447D134}" destId="{956CA6A2-2515-984C-B4B2-FE9F7209C91B}" srcOrd="0" destOrd="0" presId="urn:microsoft.com/office/officeart/2005/8/layout/process5"/>
    <dgm:cxn modelId="{09DB4FF4-EA92-4642-98D4-270B48C49AD1}" srcId="{D967D991-EE10-4FB3-B56D-CAD6273CF8A9}" destId="{B1328C30-C5EA-4A5C-8F7E-74E645C5A525}" srcOrd="2" destOrd="0" parTransId="{2DF443C5-0AF7-4F0E-A083-A7837A899C07}" sibTransId="{6CEAAA54-C00D-4DBB-8C58-C8E35268EBDC}"/>
    <dgm:cxn modelId="{004B9B1A-43EF-ED4C-B63E-137F810C8FB5}" type="presParOf" srcId="{8D330413-7293-BD46-A32F-E2E1C1EC2CB4}" destId="{B8C687F3-7EE6-5F4A-B2D8-A0CFE88899C9}" srcOrd="0" destOrd="0" presId="urn:microsoft.com/office/officeart/2005/8/layout/process5"/>
    <dgm:cxn modelId="{02F789E9-4D85-2546-88D1-B5DAB875D58C}" type="presParOf" srcId="{8D330413-7293-BD46-A32F-E2E1C1EC2CB4}" destId="{DAB53F9B-74C2-1647-850B-2B1458BF786E}" srcOrd="1" destOrd="0" presId="urn:microsoft.com/office/officeart/2005/8/layout/process5"/>
    <dgm:cxn modelId="{2A230A19-21AA-B243-922F-98C501FBD428}" type="presParOf" srcId="{DAB53F9B-74C2-1647-850B-2B1458BF786E}" destId="{DE203DC9-4429-4643-939C-C990B677B0CE}" srcOrd="0" destOrd="0" presId="urn:microsoft.com/office/officeart/2005/8/layout/process5"/>
    <dgm:cxn modelId="{FC5702A2-CB9A-814E-9E3A-A8142B6631D4}" type="presParOf" srcId="{8D330413-7293-BD46-A32F-E2E1C1EC2CB4}" destId="{DAF55197-6718-F54C-A1FB-09DABB17FBF5}" srcOrd="2" destOrd="0" presId="urn:microsoft.com/office/officeart/2005/8/layout/process5"/>
    <dgm:cxn modelId="{40E1B89D-F1CC-9A4F-AF43-8CCCB2680280}" type="presParOf" srcId="{8D330413-7293-BD46-A32F-E2E1C1EC2CB4}" destId="{956CA6A2-2515-984C-B4B2-FE9F7209C91B}" srcOrd="3" destOrd="0" presId="urn:microsoft.com/office/officeart/2005/8/layout/process5"/>
    <dgm:cxn modelId="{E60CAF7D-AC8E-7D46-A171-76155ACBAC62}" type="presParOf" srcId="{956CA6A2-2515-984C-B4B2-FE9F7209C91B}" destId="{04F8ADDD-2B1B-A04B-823A-9211435BA716}" srcOrd="0" destOrd="0" presId="urn:microsoft.com/office/officeart/2005/8/layout/process5"/>
    <dgm:cxn modelId="{1D377890-2C2F-1448-B793-9D7A9F58FDF7}" type="presParOf" srcId="{8D330413-7293-BD46-A32F-E2E1C1EC2CB4}" destId="{57DCFA8B-458B-2E47-82E4-B1539EFF1CD6}" srcOrd="4" destOrd="0" presId="urn:microsoft.com/office/officeart/2005/8/layout/process5"/>
    <dgm:cxn modelId="{60884ECC-EE7A-A649-8367-EA244E11FBE6}" type="presParOf" srcId="{8D330413-7293-BD46-A32F-E2E1C1EC2CB4}" destId="{7EDE7065-F3BB-C54F-95F1-6FA3D08EE3B7}" srcOrd="5" destOrd="0" presId="urn:microsoft.com/office/officeart/2005/8/layout/process5"/>
    <dgm:cxn modelId="{7F8DE347-BFFE-6A4D-B341-9D8E31AA41BD}" type="presParOf" srcId="{7EDE7065-F3BB-C54F-95F1-6FA3D08EE3B7}" destId="{DF60B0BF-75FD-3344-AA50-3DA1963D4DAD}" srcOrd="0" destOrd="0" presId="urn:microsoft.com/office/officeart/2005/8/layout/process5"/>
    <dgm:cxn modelId="{6A0AC818-907D-C548-B364-F276CB46AA12}" type="presParOf" srcId="{8D330413-7293-BD46-A32F-E2E1C1EC2CB4}" destId="{82864829-B3E6-E542-809B-6DD5E25545F3}" srcOrd="6" destOrd="0" presId="urn:microsoft.com/office/officeart/2005/8/layout/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0C91C9-6534-4408-A781-75C23410973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CED91FF-8CBA-45B5-88AD-1E5F14559DC3}">
      <dgm:prSet/>
      <dgm:spPr/>
      <dgm:t>
        <a:bodyPr/>
        <a:lstStyle/>
        <a:p>
          <a:pPr>
            <a:lnSpc>
              <a:spcPct val="100000"/>
            </a:lnSpc>
          </a:pPr>
          <a:r>
            <a:rPr lang="en-US" dirty="0"/>
            <a:t>Stars and planets rotate around their common </a:t>
          </a:r>
          <a:r>
            <a:rPr lang="en-US" dirty="0" err="1"/>
            <a:t>centre</a:t>
          </a:r>
          <a:r>
            <a:rPr lang="en-US" dirty="0"/>
            <a:t> of gravity</a:t>
          </a:r>
        </a:p>
        <a:p>
          <a:pPr>
            <a:lnSpc>
              <a:spcPct val="100000"/>
            </a:lnSpc>
          </a:pPr>
          <a:r>
            <a:rPr lang="en-US" dirty="0"/>
            <a:t>Depending on a star’s size and mass this may be on the edge of the star or within it.</a:t>
          </a:r>
        </a:p>
      </dgm:t>
    </dgm:pt>
    <dgm:pt modelId="{A72F1D42-3E63-4A68-A13D-2423CC2105D8}" type="parTrans" cxnId="{E774E3CA-1975-48DA-A879-A6259FEB4D32}">
      <dgm:prSet/>
      <dgm:spPr/>
      <dgm:t>
        <a:bodyPr/>
        <a:lstStyle/>
        <a:p>
          <a:endParaRPr lang="en-US"/>
        </a:p>
      </dgm:t>
    </dgm:pt>
    <dgm:pt modelId="{7B6C43AA-A343-4BF4-A5BF-2404438B1C40}" type="sibTrans" cxnId="{E774E3CA-1975-48DA-A879-A6259FEB4D32}">
      <dgm:prSet/>
      <dgm:spPr/>
      <dgm:t>
        <a:bodyPr/>
        <a:lstStyle/>
        <a:p>
          <a:endParaRPr lang="en-US"/>
        </a:p>
      </dgm:t>
    </dgm:pt>
    <dgm:pt modelId="{6F41B504-34AD-49E1-8BCF-7CFC45B9E1E8}">
      <dgm:prSet/>
      <dgm:spPr/>
      <dgm:t>
        <a:bodyPr/>
        <a:lstStyle/>
        <a:p>
          <a:pPr>
            <a:lnSpc>
              <a:spcPct val="100000"/>
            </a:lnSpc>
          </a:pPr>
          <a:r>
            <a:rPr lang="en-US" dirty="0"/>
            <a:t>Stars wobble due to the gravitational pull of orbiting bodies. </a:t>
          </a:r>
        </a:p>
        <a:p>
          <a:pPr>
            <a:lnSpc>
              <a:spcPct val="100000"/>
            </a:lnSpc>
          </a:pPr>
          <a:r>
            <a:rPr lang="en-US" dirty="0"/>
            <a:t>This can indicate exoplanets</a:t>
          </a:r>
        </a:p>
      </dgm:t>
    </dgm:pt>
    <dgm:pt modelId="{CB295647-4E4D-4618-B1B4-836731032343}" type="parTrans" cxnId="{20F08C28-2C68-4CF1-92A7-51031E6121D8}">
      <dgm:prSet/>
      <dgm:spPr/>
      <dgm:t>
        <a:bodyPr/>
        <a:lstStyle/>
        <a:p>
          <a:endParaRPr lang="en-US"/>
        </a:p>
      </dgm:t>
    </dgm:pt>
    <dgm:pt modelId="{305A530D-F91F-4F47-AF5D-0FF4CF5C8E9E}" type="sibTrans" cxnId="{20F08C28-2C68-4CF1-92A7-51031E6121D8}">
      <dgm:prSet/>
      <dgm:spPr/>
      <dgm:t>
        <a:bodyPr/>
        <a:lstStyle/>
        <a:p>
          <a:endParaRPr lang="en-US"/>
        </a:p>
      </dgm:t>
    </dgm:pt>
    <dgm:pt modelId="{67832225-CCD7-4833-AC6A-5CC34D297BC3}">
      <dgm:prSet/>
      <dgm:spPr/>
      <dgm:t>
        <a:bodyPr/>
        <a:lstStyle/>
        <a:p>
          <a:pPr>
            <a:lnSpc>
              <a:spcPct val="100000"/>
            </a:lnSpc>
          </a:pPr>
          <a:r>
            <a:rPr lang="en-US" dirty="0"/>
            <a:t>Movement seen by using the doppler shift.</a:t>
          </a:r>
        </a:p>
        <a:p>
          <a:pPr>
            <a:lnSpc>
              <a:spcPct val="100000"/>
            </a:lnSpc>
          </a:pPr>
          <a:r>
            <a:rPr lang="en-US" dirty="0"/>
            <a:t>Changes in light from blue to red as the star moves towards and away from us due to the gravitational pull of orbiting planets.</a:t>
          </a:r>
        </a:p>
      </dgm:t>
    </dgm:pt>
    <dgm:pt modelId="{2FD31CCE-DA4D-4ED4-9A87-B575D9227655}" type="parTrans" cxnId="{2CE0F0AE-6273-46A5-9396-669139EDAD37}">
      <dgm:prSet/>
      <dgm:spPr/>
      <dgm:t>
        <a:bodyPr/>
        <a:lstStyle/>
        <a:p>
          <a:endParaRPr lang="en-US"/>
        </a:p>
      </dgm:t>
    </dgm:pt>
    <dgm:pt modelId="{900CB3A6-B923-4BBD-8B10-5D5C98CF57B0}" type="sibTrans" cxnId="{2CE0F0AE-6273-46A5-9396-669139EDAD37}">
      <dgm:prSet/>
      <dgm:spPr/>
      <dgm:t>
        <a:bodyPr/>
        <a:lstStyle/>
        <a:p>
          <a:endParaRPr lang="en-US"/>
        </a:p>
      </dgm:t>
    </dgm:pt>
    <dgm:pt modelId="{FB656E96-526B-4772-80E0-44B843CF161A}" type="pres">
      <dgm:prSet presAssocID="{BF0C91C9-6534-4408-A781-75C234109735}" presName="root" presStyleCnt="0">
        <dgm:presLayoutVars>
          <dgm:dir/>
          <dgm:resizeHandles val="exact"/>
        </dgm:presLayoutVars>
      </dgm:prSet>
      <dgm:spPr/>
    </dgm:pt>
    <dgm:pt modelId="{5BFDE15E-EA13-4414-A457-8F925AA88C5A}" type="pres">
      <dgm:prSet presAssocID="{3CED91FF-8CBA-45B5-88AD-1E5F14559DC3}" presName="compNode" presStyleCnt="0"/>
      <dgm:spPr/>
    </dgm:pt>
    <dgm:pt modelId="{4637F291-0DD5-495A-B02D-9150C8D8039B}" type="pres">
      <dgm:prSet presAssocID="{3CED91FF-8CBA-45B5-88AD-1E5F14559DC3}" presName="bgRect" presStyleLbl="bgShp" presStyleIdx="0" presStyleCnt="3" custLinFactNeighborY="1247"/>
      <dgm:spPr/>
    </dgm:pt>
    <dgm:pt modelId="{656EAE8D-D63D-404D-9B63-FCBC01A411A5}" type="pres">
      <dgm:prSet presAssocID="{3CED91FF-8CBA-45B5-88AD-1E5F14559DC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olar system"/>
        </a:ext>
      </dgm:extLst>
    </dgm:pt>
    <dgm:pt modelId="{B908F5FF-7819-4E06-81DC-1949BFA74DDC}" type="pres">
      <dgm:prSet presAssocID="{3CED91FF-8CBA-45B5-88AD-1E5F14559DC3}" presName="spaceRect" presStyleCnt="0"/>
      <dgm:spPr/>
    </dgm:pt>
    <dgm:pt modelId="{B286A3D3-EFA9-4483-A040-DACF09AB4B53}" type="pres">
      <dgm:prSet presAssocID="{3CED91FF-8CBA-45B5-88AD-1E5F14559DC3}" presName="parTx" presStyleLbl="revTx" presStyleIdx="0" presStyleCnt="3">
        <dgm:presLayoutVars>
          <dgm:chMax val="0"/>
          <dgm:chPref val="0"/>
        </dgm:presLayoutVars>
      </dgm:prSet>
      <dgm:spPr/>
    </dgm:pt>
    <dgm:pt modelId="{770577FF-7AC7-4CB3-A40F-1FC00D888CEF}" type="pres">
      <dgm:prSet presAssocID="{7B6C43AA-A343-4BF4-A5BF-2404438B1C40}" presName="sibTrans" presStyleCnt="0"/>
      <dgm:spPr/>
    </dgm:pt>
    <dgm:pt modelId="{452979C5-E234-40BA-8BD4-D1D1FF763E29}" type="pres">
      <dgm:prSet presAssocID="{6F41B504-34AD-49E1-8BCF-7CFC45B9E1E8}" presName="compNode" presStyleCnt="0"/>
      <dgm:spPr/>
    </dgm:pt>
    <dgm:pt modelId="{93A0FEF4-AA41-451C-9480-590EF49F8C3A}" type="pres">
      <dgm:prSet presAssocID="{6F41B504-34AD-49E1-8BCF-7CFC45B9E1E8}" presName="bgRect" presStyleLbl="bgShp" presStyleIdx="1" presStyleCnt="3"/>
      <dgm:spPr/>
    </dgm:pt>
    <dgm:pt modelId="{208EEA7F-CE62-41E5-B8D8-DA4991975193}" type="pres">
      <dgm:prSet presAssocID="{6F41B504-34AD-49E1-8BCF-7CFC45B9E1E8}"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tar with solid fill"/>
        </a:ext>
      </dgm:extLst>
    </dgm:pt>
    <dgm:pt modelId="{3CBCAE7B-3B4A-4EE4-A1BB-518096607106}" type="pres">
      <dgm:prSet presAssocID="{6F41B504-34AD-49E1-8BCF-7CFC45B9E1E8}" presName="spaceRect" presStyleCnt="0"/>
      <dgm:spPr/>
    </dgm:pt>
    <dgm:pt modelId="{5B737219-1D81-4874-970C-CDBA511EF54F}" type="pres">
      <dgm:prSet presAssocID="{6F41B504-34AD-49E1-8BCF-7CFC45B9E1E8}" presName="parTx" presStyleLbl="revTx" presStyleIdx="1" presStyleCnt="3">
        <dgm:presLayoutVars>
          <dgm:chMax val="0"/>
          <dgm:chPref val="0"/>
        </dgm:presLayoutVars>
      </dgm:prSet>
      <dgm:spPr/>
    </dgm:pt>
    <dgm:pt modelId="{3DF703BF-33FD-413B-8C26-6AD4A4220237}" type="pres">
      <dgm:prSet presAssocID="{305A530D-F91F-4F47-AF5D-0FF4CF5C8E9E}" presName="sibTrans" presStyleCnt="0"/>
      <dgm:spPr/>
    </dgm:pt>
    <dgm:pt modelId="{751CEAA4-3D5E-4D45-BF19-A1C467C2AF54}" type="pres">
      <dgm:prSet presAssocID="{67832225-CCD7-4833-AC6A-5CC34D297BC3}" presName="compNode" presStyleCnt="0"/>
      <dgm:spPr/>
    </dgm:pt>
    <dgm:pt modelId="{D8078905-CC08-4A73-A533-DA344F341D5E}" type="pres">
      <dgm:prSet presAssocID="{67832225-CCD7-4833-AC6A-5CC34D297BC3}" presName="bgRect" presStyleLbl="bgShp" presStyleIdx="2" presStyleCnt="3" custLinFactNeighborY="-171"/>
      <dgm:spPr/>
    </dgm:pt>
    <dgm:pt modelId="{3335FE91-D0C3-4600-891E-3D198845B328}" type="pres">
      <dgm:prSet presAssocID="{67832225-CCD7-4833-AC6A-5CC34D297BC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Light Bulb and Gear"/>
        </a:ext>
      </dgm:extLst>
    </dgm:pt>
    <dgm:pt modelId="{C7AB75C7-2BF7-481A-AA55-0CA6E4F60FBB}" type="pres">
      <dgm:prSet presAssocID="{67832225-CCD7-4833-AC6A-5CC34D297BC3}" presName="spaceRect" presStyleCnt="0"/>
      <dgm:spPr/>
    </dgm:pt>
    <dgm:pt modelId="{C320EFCD-2500-4F6F-9073-0E659CDBDCAA}" type="pres">
      <dgm:prSet presAssocID="{67832225-CCD7-4833-AC6A-5CC34D297BC3}" presName="parTx" presStyleLbl="revTx" presStyleIdx="2" presStyleCnt="3">
        <dgm:presLayoutVars>
          <dgm:chMax val="0"/>
          <dgm:chPref val="0"/>
        </dgm:presLayoutVars>
      </dgm:prSet>
      <dgm:spPr/>
    </dgm:pt>
  </dgm:ptLst>
  <dgm:cxnLst>
    <dgm:cxn modelId="{20F08C28-2C68-4CF1-92A7-51031E6121D8}" srcId="{BF0C91C9-6534-4408-A781-75C234109735}" destId="{6F41B504-34AD-49E1-8BCF-7CFC45B9E1E8}" srcOrd="1" destOrd="0" parTransId="{CB295647-4E4D-4618-B1B4-836731032343}" sibTransId="{305A530D-F91F-4F47-AF5D-0FF4CF5C8E9E}"/>
    <dgm:cxn modelId="{2BBDDF36-96E2-409B-A2BC-BA509BBFCA31}" type="presOf" srcId="{BF0C91C9-6534-4408-A781-75C234109735}" destId="{FB656E96-526B-4772-80E0-44B843CF161A}" srcOrd="0" destOrd="0" presId="urn:microsoft.com/office/officeart/2018/2/layout/IconVerticalSolidList"/>
    <dgm:cxn modelId="{C68B405E-4F2F-454F-9E54-0D7C1E457A11}" type="presOf" srcId="{6F41B504-34AD-49E1-8BCF-7CFC45B9E1E8}" destId="{5B737219-1D81-4874-970C-CDBA511EF54F}" srcOrd="0" destOrd="0" presId="urn:microsoft.com/office/officeart/2018/2/layout/IconVerticalSolidList"/>
    <dgm:cxn modelId="{4ED61578-768B-43DA-9C7D-13BFD3011975}" type="presOf" srcId="{67832225-CCD7-4833-AC6A-5CC34D297BC3}" destId="{C320EFCD-2500-4F6F-9073-0E659CDBDCAA}" srcOrd="0" destOrd="0" presId="urn:microsoft.com/office/officeart/2018/2/layout/IconVerticalSolidList"/>
    <dgm:cxn modelId="{C11241A1-C57D-4028-844E-9A9F939CD098}" type="presOf" srcId="{3CED91FF-8CBA-45B5-88AD-1E5F14559DC3}" destId="{B286A3D3-EFA9-4483-A040-DACF09AB4B53}" srcOrd="0" destOrd="0" presId="urn:microsoft.com/office/officeart/2018/2/layout/IconVerticalSolidList"/>
    <dgm:cxn modelId="{2CE0F0AE-6273-46A5-9396-669139EDAD37}" srcId="{BF0C91C9-6534-4408-A781-75C234109735}" destId="{67832225-CCD7-4833-AC6A-5CC34D297BC3}" srcOrd="2" destOrd="0" parTransId="{2FD31CCE-DA4D-4ED4-9A87-B575D9227655}" sibTransId="{900CB3A6-B923-4BBD-8B10-5D5C98CF57B0}"/>
    <dgm:cxn modelId="{E774E3CA-1975-48DA-A879-A6259FEB4D32}" srcId="{BF0C91C9-6534-4408-A781-75C234109735}" destId="{3CED91FF-8CBA-45B5-88AD-1E5F14559DC3}" srcOrd="0" destOrd="0" parTransId="{A72F1D42-3E63-4A68-A13D-2423CC2105D8}" sibTransId="{7B6C43AA-A343-4BF4-A5BF-2404438B1C40}"/>
    <dgm:cxn modelId="{CEEAE959-ECA2-49E0-9DA8-118C04A66A0D}" type="presParOf" srcId="{FB656E96-526B-4772-80E0-44B843CF161A}" destId="{5BFDE15E-EA13-4414-A457-8F925AA88C5A}" srcOrd="0" destOrd="0" presId="urn:microsoft.com/office/officeart/2018/2/layout/IconVerticalSolidList"/>
    <dgm:cxn modelId="{5FFFC2AF-D3AD-4C22-90FC-88388366F559}" type="presParOf" srcId="{5BFDE15E-EA13-4414-A457-8F925AA88C5A}" destId="{4637F291-0DD5-495A-B02D-9150C8D8039B}" srcOrd="0" destOrd="0" presId="urn:microsoft.com/office/officeart/2018/2/layout/IconVerticalSolidList"/>
    <dgm:cxn modelId="{66B2A89F-858F-4B32-A923-E0283C8F970E}" type="presParOf" srcId="{5BFDE15E-EA13-4414-A457-8F925AA88C5A}" destId="{656EAE8D-D63D-404D-9B63-FCBC01A411A5}" srcOrd="1" destOrd="0" presId="urn:microsoft.com/office/officeart/2018/2/layout/IconVerticalSolidList"/>
    <dgm:cxn modelId="{4C870919-278E-4269-84A9-11420C9E5AA0}" type="presParOf" srcId="{5BFDE15E-EA13-4414-A457-8F925AA88C5A}" destId="{B908F5FF-7819-4E06-81DC-1949BFA74DDC}" srcOrd="2" destOrd="0" presId="urn:microsoft.com/office/officeart/2018/2/layout/IconVerticalSolidList"/>
    <dgm:cxn modelId="{E525728E-6C5C-480D-AFDF-5A9102182A98}" type="presParOf" srcId="{5BFDE15E-EA13-4414-A457-8F925AA88C5A}" destId="{B286A3D3-EFA9-4483-A040-DACF09AB4B53}" srcOrd="3" destOrd="0" presId="urn:microsoft.com/office/officeart/2018/2/layout/IconVerticalSolidList"/>
    <dgm:cxn modelId="{4787EC5E-B506-4A72-9E07-A0235BC73777}" type="presParOf" srcId="{FB656E96-526B-4772-80E0-44B843CF161A}" destId="{770577FF-7AC7-4CB3-A40F-1FC00D888CEF}" srcOrd="1" destOrd="0" presId="urn:microsoft.com/office/officeart/2018/2/layout/IconVerticalSolidList"/>
    <dgm:cxn modelId="{B48054F1-06EF-492A-B653-4F6C6868756F}" type="presParOf" srcId="{FB656E96-526B-4772-80E0-44B843CF161A}" destId="{452979C5-E234-40BA-8BD4-D1D1FF763E29}" srcOrd="2" destOrd="0" presId="urn:microsoft.com/office/officeart/2018/2/layout/IconVerticalSolidList"/>
    <dgm:cxn modelId="{444976E5-BDAC-43D5-84EC-8D51774E27F8}" type="presParOf" srcId="{452979C5-E234-40BA-8BD4-D1D1FF763E29}" destId="{93A0FEF4-AA41-451C-9480-590EF49F8C3A}" srcOrd="0" destOrd="0" presId="urn:microsoft.com/office/officeart/2018/2/layout/IconVerticalSolidList"/>
    <dgm:cxn modelId="{70B9DA55-B7E1-4B7F-9C53-BBCD2A21DDD8}" type="presParOf" srcId="{452979C5-E234-40BA-8BD4-D1D1FF763E29}" destId="{208EEA7F-CE62-41E5-B8D8-DA4991975193}" srcOrd="1" destOrd="0" presId="urn:microsoft.com/office/officeart/2018/2/layout/IconVerticalSolidList"/>
    <dgm:cxn modelId="{A6A7773B-AEBE-4379-B17E-A4CFB0BF3254}" type="presParOf" srcId="{452979C5-E234-40BA-8BD4-D1D1FF763E29}" destId="{3CBCAE7B-3B4A-4EE4-A1BB-518096607106}" srcOrd="2" destOrd="0" presId="urn:microsoft.com/office/officeart/2018/2/layout/IconVerticalSolidList"/>
    <dgm:cxn modelId="{CE8C9DDD-A106-4A94-B379-CBB8B6F84450}" type="presParOf" srcId="{452979C5-E234-40BA-8BD4-D1D1FF763E29}" destId="{5B737219-1D81-4874-970C-CDBA511EF54F}" srcOrd="3" destOrd="0" presId="urn:microsoft.com/office/officeart/2018/2/layout/IconVerticalSolidList"/>
    <dgm:cxn modelId="{3175AAD4-E264-427E-A049-77C259CB7B8B}" type="presParOf" srcId="{FB656E96-526B-4772-80E0-44B843CF161A}" destId="{3DF703BF-33FD-413B-8C26-6AD4A4220237}" srcOrd="3" destOrd="0" presId="urn:microsoft.com/office/officeart/2018/2/layout/IconVerticalSolidList"/>
    <dgm:cxn modelId="{DF59DF0E-B8AD-4781-8F91-575B114B0C95}" type="presParOf" srcId="{FB656E96-526B-4772-80E0-44B843CF161A}" destId="{751CEAA4-3D5E-4D45-BF19-A1C467C2AF54}" srcOrd="4" destOrd="0" presId="urn:microsoft.com/office/officeart/2018/2/layout/IconVerticalSolidList"/>
    <dgm:cxn modelId="{0A44A631-9371-4C9B-A76A-4387049E6308}" type="presParOf" srcId="{751CEAA4-3D5E-4D45-BF19-A1C467C2AF54}" destId="{D8078905-CC08-4A73-A533-DA344F341D5E}" srcOrd="0" destOrd="0" presId="urn:microsoft.com/office/officeart/2018/2/layout/IconVerticalSolidList"/>
    <dgm:cxn modelId="{13AE38C0-C0E1-442D-898A-01260EB45F5D}" type="presParOf" srcId="{751CEAA4-3D5E-4D45-BF19-A1C467C2AF54}" destId="{3335FE91-D0C3-4600-891E-3D198845B328}" srcOrd="1" destOrd="0" presId="urn:microsoft.com/office/officeart/2018/2/layout/IconVerticalSolidList"/>
    <dgm:cxn modelId="{7BD6160D-09F8-4235-A86D-06946A92F71A}" type="presParOf" srcId="{751CEAA4-3D5E-4D45-BF19-A1C467C2AF54}" destId="{C7AB75C7-2BF7-481A-AA55-0CA6E4F60FBB}" srcOrd="2" destOrd="0" presId="urn:microsoft.com/office/officeart/2018/2/layout/IconVerticalSolidList"/>
    <dgm:cxn modelId="{2DBCA005-C906-4333-A99B-93C3F526844D}" type="presParOf" srcId="{751CEAA4-3D5E-4D45-BF19-A1C467C2AF54}" destId="{C320EFCD-2500-4F6F-9073-0E659CDBDCA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F6C424E-F441-4F96-BC6F-2725B6672AE5}"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7C74F521-409A-404A-8276-F706FB38102B}">
      <dgm:prSet/>
      <dgm:spPr/>
      <dgm:t>
        <a:bodyPr/>
        <a:lstStyle/>
        <a:p>
          <a:r>
            <a:rPr lang="en-US" dirty="0"/>
            <a:t>Stellar luminosity and temperature</a:t>
          </a:r>
        </a:p>
      </dgm:t>
    </dgm:pt>
    <dgm:pt modelId="{A6C1CB9B-578B-40E8-BCC8-7D6D9F0B322D}" type="parTrans" cxnId="{B02AC0B4-F713-48A4-90A5-F983CB88B906}">
      <dgm:prSet/>
      <dgm:spPr/>
      <dgm:t>
        <a:bodyPr/>
        <a:lstStyle/>
        <a:p>
          <a:endParaRPr lang="en-US"/>
        </a:p>
      </dgm:t>
    </dgm:pt>
    <dgm:pt modelId="{1395B600-FDB2-4AF8-ACD9-C1764F31AE01}" type="sibTrans" cxnId="{B02AC0B4-F713-48A4-90A5-F983CB88B906}">
      <dgm:prSet/>
      <dgm:spPr/>
      <dgm:t>
        <a:bodyPr/>
        <a:lstStyle/>
        <a:p>
          <a:endParaRPr lang="en-US"/>
        </a:p>
      </dgm:t>
    </dgm:pt>
    <dgm:pt modelId="{2D31AB14-D637-4B15-A3E9-3194430FF369}">
      <dgm:prSet/>
      <dgm:spPr/>
      <dgm:t>
        <a:bodyPr/>
        <a:lstStyle/>
        <a:p>
          <a:r>
            <a:rPr lang="en-US" dirty="0"/>
            <a:t>Radiation and stellar winds </a:t>
          </a:r>
        </a:p>
      </dgm:t>
    </dgm:pt>
    <dgm:pt modelId="{2B0C2224-5A71-4429-AD8A-7990CB26ED1B}" type="parTrans" cxnId="{34165236-228D-4D45-B14D-4E43E18AAD70}">
      <dgm:prSet/>
      <dgm:spPr/>
      <dgm:t>
        <a:bodyPr/>
        <a:lstStyle/>
        <a:p>
          <a:endParaRPr lang="en-US"/>
        </a:p>
      </dgm:t>
    </dgm:pt>
    <dgm:pt modelId="{780C1899-5A5B-49D4-AAAC-7C998B16C4E9}" type="sibTrans" cxnId="{34165236-228D-4D45-B14D-4E43E18AAD70}">
      <dgm:prSet/>
      <dgm:spPr/>
      <dgm:t>
        <a:bodyPr/>
        <a:lstStyle/>
        <a:p>
          <a:endParaRPr lang="en-US"/>
        </a:p>
      </dgm:t>
    </dgm:pt>
    <dgm:pt modelId="{E51C84A5-4715-4869-867E-0F298BBD3691}">
      <dgm:prSet/>
      <dgm:spPr/>
      <dgm:t>
        <a:bodyPr/>
        <a:lstStyle/>
        <a:p>
          <a:r>
            <a:rPr lang="en-US" dirty="0"/>
            <a:t>Orbit eccentricity </a:t>
          </a:r>
        </a:p>
      </dgm:t>
    </dgm:pt>
    <dgm:pt modelId="{0898B605-C65B-4A30-A258-30222638A8AD}" type="parTrans" cxnId="{AA55A33F-973B-4403-8F3B-38F56EBB5BB6}">
      <dgm:prSet/>
      <dgm:spPr/>
      <dgm:t>
        <a:bodyPr/>
        <a:lstStyle/>
        <a:p>
          <a:endParaRPr lang="en-US"/>
        </a:p>
      </dgm:t>
    </dgm:pt>
    <dgm:pt modelId="{1F040482-E355-49B0-ACBC-FC85D28F233C}" type="sibTrans" cxnId="{AA55A33F-973B-4403-8F3B-38F56EBB5BB6}">
      <dgm:prSet/>
      <dgm:spPr/>
      <dgm:t>
        <a:bodyPr/>
        <a:lstStyle/>
        <a:p>
          <a:endParaRPr lang="en-US"/>
        </a:p>
      </dgm:t>
    </dgm:pt>
    <dgm:pt modelId="{648E8C97-1D5C-49F1-A56E-F3A5529773E1}">
      <dgm:prSet/>
      <dgm:spPr/>
      <dgm:t>
        <a:bodyPr/>
        <a:lstStyle/>
        <a:p>
          <a:r>
            <a:rPr lang="en-US" dirty="0"/>
            <a:t>Very elliptical orbits </a:t>
          </a:r>
        </a:p>
      </dgm:t>
    </dgm:pt>
    <dgm:pt modelId="{55F71990-BDF1-47C0-940F-4C6D88A8835E}" type="parTrans" cxnId="{66109030-4815-44A9-9025-2E23BD6BFCB0}">
      <dgm:prSet/>
      <dgm:spPr/>
      <dgm:t>
        <a:bodyPr/>
        <a:lstStyle/>
        <a:p>
          <a:endParaRPr lang="en-US"/>
        </a:p>
      </dgm:t>
    </dgm:pt>
    <dgm:pt modelId="{0BC5FAB8-5FF6-455F-8362-909BBEA32291}" type="sibTrans" cxnId="{66109030-4815-44A9-9025-2E23BD6BFCB0}">
      <dgm:prSet/>
      <dgm:spPr/>
      <dgm:t>
        <a:bodyPr/>
        <a:lstStyle/>
        <a:p>
          <a:endParaRPr lang="en-US"/>
        </a:p>
      </dgm:t>
    </dgm:pt>
    <dgm:pt modelId="{E9A8DEFE-9809-453D-A7B2-0ACA051BA07C}">
      <dgm:prSet/>
      <dgm:spPr/>
      <dgm:t>
        <a:bodyPr/>
        <a:lstStyle/>
        <a:p>
          <a:r>
            <a:rPr lang="en-US" dirty="0"/>
            <a:t>Tidal locking </a:t>
          </a:r>
        </a:p>
      </dgm:t>
    </dgm:pt>
    <dgm:pt modelId="{B373AF5C-6CEE-4F0A-B249-79C2F3160A89}" type="parTrans" cxnId="{A8A9BF24-7926-451B-B0A4-7D81443EE8B1}">
      <dgm:prSet/>
      <dgm:spPr/>
      <dgm:t>
        <a:bodyPr/>
        <a:lstStyle/>
        <a:p>
          <a:endParaRPr lang="en-US"/>
        </a:p>
      </dgm:t>
    </dgm:pt>
    <dgm:pt modelId="{1D26FD69-8EFC-48C5-A235-DCD43F0F0901}" type="sibTrans" cxnId="{A8A9BF24-7926-451B-B0A4-7D81443EE8B1}">
      <dgm:prSet/>
      <dgm:spPr/>
      <dgm:t>
        <a:bodyPr/>
        <a:lstStyle/>
        <a:p>
          <a:endParaRPr lang="en-US"/>
        </a:p>
      </dgm:t>
    </dgm:pt>
    <dgm:pt modelId="{FA0AE315-A3F5-F243-A89B-474BE557828B}" type="pres">
      <dgm:prSet presAssocID="{FF6C424E-F441-4F96-BC6F-2725B6672AE5}" presName="diagram" presStyleCnt="0">
        <dgm:presLayoutVars>
          <dgm:dir/>
          <dgm:resizeHandles val="exact"/>
        </dgm:presLayoutVars>
      </dgm:prSet>
      <dgm:spPr/>
    </dgm:pt>
    <dgm:pt modelId="{0CD06C00-B823-4946-B9EE-2E4D4F468214}" type="pres">
      <dgm:prSet presAssocID="{7C74F521-409A-404A-8276-F706FB38102B}" presName="node" presStyleLbl="node1" presStyleIdx="0" presStyleCnt="5">
        <dgm:presLayoutVars>
          <dgm:bulletEnabled val="1"/>
        </dgm:presLayoutVars>
      </dgm:prSet>
      <dgm:spPr/>
    </dgm:pt>
    <dgm:pt modelId="{BCAFCB07-C58E-B94B-9359-973C53D722A0}" type="pres">
      <dgm:prSet presAssocID="{1395B600-FDB2-4AF8-ACD9-C1764F31AE01}" presName="sibTrans" presStyleCnt="0"/>
      <dgm:spPr/>
    </dgm:pt>
    <dgm:pt modelId="{15FF028A-634B-8347-BCFC-BABC952B0AA0}" type="pres">
      <dgm:prSet presAssocID="{2D31AB14-D637-4B15-A3E9-3194430FF369}" presName="node" presStyleLbl="node1" presStyleIdx="1" presStyleCnt="5">
        <dgm:presLayoutVars>
          <dgm:bulletEnabled val="1"/>
        </dgm:presLayoutVars>
      </dgm:prSet>
      <dgm:spPr/>
    </dgm:pt>
    <dgm:pt modelId="{031E6141-26DA-C64B-AC2C-F3D5FDE95399}" type="pres">
      <dgm:prSet presAssocID="{780C1899-5A5B-49D4-AAAC-7C998B16C4E9}" presName="sibTrans" presStyleCnt="0"/>
      <dgm:spPr/>
    </dgm:pt>
    <dgm:pt modelId="{737A635B-A953-144B-B4F3-151E456EA662}" type="pres">
      <dgm:prSet presAssocID="{E51C84A5-4715-4869-867E-0F298BBD3691}" presName="node" presStyleLbl="node1" presStyleIdx="2" presStyleCnt="5">
        <dgm:presLayoutVars>
          <dgm:bulletEnabled val="1"/>
        </dgm:presLayoutVars>
      </dgm:prSet>
      <dgm:spPr/>
    </dgm:pt>
    <dgm:pt modelId="{0AF4567E-04B5-A546-9F3B-594C0BD30504}" type="pres">
      <dgm:prSet presAssocID="{1F040482-E355-49B0-ACBC-FC85D28F233C}" presName="sibTrans" presStyleCnt="0"/>
      <dgm:spPr/>
    </dgm:pt>
    <dgm:pt modelId="{F4EFBEAB-AE92-6841-B93D-9028E262721F}" type="pres">
      <dgm:prSet presAssocID="{648E8C97-1D5C-49F1-A56E-F3A5529773E1}" presName="node" presStyleLbl="node1" presStyleIdx="3" presStyleCnt="5">
        <dgm:presLayoutVars>
          <dgm:bulletEnabled val="1"/>
        </dgm:presLayoutVars>
      </dgm:prSet>
      <dgm:spPr/>
    </dgm:pt>
    <dgm:pt modelId="{61BBC888-7B48-D146-806E-04572D380508}" type="pres">
      <dgm:prSet presAssocID="{0BC5FAB8-5FF6-455F-8362-909BBEA32291}" presName="sibTrans" presStyleCnt="0"/>
      <dgm:spPr/>
    </dgm:pt>
    <dgm:pt modelId="{182F792A-11F9-A545-9304-C9C8060CB3B5}" type="pres">
      <dgm:prSet presAssocID="{E9A8DEFE-9809-453D-A7B2-0ACA051BA07C}" presName="node" presStyleLbl="node1" presStyleIdx="4" presStyleCnt="5">
        <dgm:presLayoutVars>
          <dgm:bulletEnabled val="1"/>
        </dgm:presLayoutVars>
      </dgm:prSet>
      <dgm:spPr/>
    </dgm:pt>
  </dgm:ptLst>
  <dgm:cxnLst>
    <dgm:cxn modelId="{A8A9BF24-7926-451B-B0A4-7D81443EE8B1}" srcId="{FF6C424E-F441-4F96-BC6F-2725B6672AE5}" destId="{E9A8DEFE-9809-453D-A7B2-0ACA051BA07C}" srcOrd="4" destOrd="0" parTransId="{B373AF5C-6CEE-4F0A-B249-79C2F3160A89}" sibTransId="{1D26FD69-8EFC-48C5-A235-DCD43F0F0901}"/>
    <dgm:cxn modelId="{66109030-4815-44A9-9025-2E23BD6BFCB0}" srcId="{FF6C424E-F441-4F96-BC6F-2725B6672AE5}" destId="{648E8C97-1D5C-49F1-A56E-F3A5529773E1}" srcOrd="3" destOrd="0" parTransId="{55F71990-BDF1-47C0-940F-4C6D88A8835E}" sibTransId="{0BC5FAB8-5FF6-455F-8362-909BBEA32291}"/>
    <dgm:cxn modelId="{D024B530-1961-5141-AAA4-C22B77EEEA4D}" type="presOf" srcId="{648E8C97-1D5C-49F1-A56E-F3A5529773E1}" destId="{F4EFBEAB-AE92-6841-B93D-9028E262721F}" srcOrd="0" destOrd="0" presId="urn:microsoft.com/office/officeart/2005/8/layout/default"/>
    <dgm:cxn modelId="{34165236-228D-4D45-B14D-4E43E18AAD70}" srcId="{FF6C424E-F441-4F96-BC6F-2725B6672AE5}" destId="{2D31AB14-D637-4B15-A3E9-3194430FF369}" srcOrd="1" destOrd="0" parTransId="{2B0C2224-5A71-4429-AD8A-7990CB26ED1B}" sibTransId="{780C1899-5A5B-49D4-AAAC-7C998B16C4E9}"/>
    <dgm:cxn modelId="{AA55A33F-973B-4403-8F3B-38F56EBB5BB6}" srcId="{FF6C424E-F441-4F96-BC6F-2725B6672AE5}" destId="{E51C84A5-4715-4869-867E-0F298BBD3691}" srcOrd="2" destOrd="0" parTransId="{0898B605-C65B-4A30-A258-30222638A8AD}" sibTransId="{1F040482-E355-49B0-ACBC-FC85D28F233C}"/>
    <dgm:cxn modelId="{ED28FB41-8F97-A74F-AE3E-26794341BD11}" type="presOf" srcId="{E51C84A5-4715-4869-867E-0F298BBD3691}" destId="{737A635B-A953-144B-B4F3-151E456EA662}" srcOrd="0" destOrd="0" presId="urn:microsoft.com/office/officeart/2005/8/layout/default"/>
    <dgm:cxn modelId="{B02AC0B4-F713-48A4-90A5-F983CB88B906}" srcId="{FF6C424E-F441-4F96-BC6F-2725B6672AE5}" destId="{7C74F521-409A-404A-8276-F706FB38102B}" srcOrd="0" destOrd="0" parTransId="{A6C1CB9B-578B-40E8-BCC8-7D6D9F0B322D}" sibTransId="{1395B600-FDB2-4AF8-ACD9-C1764F31AE01}"/>
    <dgm:cxn modelId="{A7F6C0CC-7EFB-614E-AF5B-65457B835DE8}" type="presOf" srcId="{7C74F521-409A-404A-8276-F706FB38102B}" destId="{0CD06C00-B823-4946-B9EE-2E4D4F468214}" srcOrd="0" destOrd="0" presId="urn:microsoft.com/office/officeart/2005/8/layout/default"/>
    <dgm:cxn modelId="{E2FB43E2-2CAD-8144-B94B-2840FFE6695D}" type="presOf" srcId="{E9A8DEFE-9809-453D-A7B2-0ACA051BA07C}" destId="{182F792A-11F9-A545-9304-C9C8060CB3B5}" srcOrd="0" destOrd="0" presId="urn:microsoft.com/office/officeart/2005/8/layout/default"/>
    <dgm:cxn modelId="{42217FE5-47AC-364B-9681-ECC0C7DC3552}" type="presOf" srcId="{FF6C424E-F441-4F96-BC6F-2725B6672AE5}" destId="{FA0AE315-A3F5-F243-A89B-474BE557828B}" srcOrd="0" destOrd="0" presId="urn:microsoft.com/office/officeart/2005/8/layout/default"/>
    <dgm:cxn modelId="{0BA7BCFD-4E7E-474A-9188-4655A5EF599D}" type="presOf" srcId="{2D31AB14-D637-4B15-A3E9-3194430FF369}" destId="{15FF028A-634B-8347-BCFC-BABC952B0AA0}" srcOrd="0" destOrd="0" presId="urn:microsoft.com/office/officeart/2005/8/layout/default"/>
    <dgm:cxn modelId="{55E07B2E-F71A-CC4C-A8CD-37A0F68FF38C}" type="presParOf" srcId="{FA0AE315-A3F5-F243-A89B-474BE557828B}" destId="{0CD06C00-B823-4946-B9EE-2E4D4F468214}" srcOrd="0" destOrd="0" presId="urn:microsoft.com/office/officeart/2005/8/layout/default"/>
    <dgm:cxn modelId="{9E4D765D-501C-F240-8B17-501488C03C76}" type="presParOf" srcId="{FA0AE315-A3F5-F243-A89B-474BE557828B}" destId="{BCAFCB07-C58E-B94B-9359-973C53D722A0}" srcOrd="1" destOrd="0" presId="urn:microsoft.com/office/officeart/2005/8/layout/default"/>
    <dgm:cxn modelId="{ECAF1689-08C1-C041-A71E-AAE16E4377B5}" type="presParOf" srcId="{FA0AE315-A3F5-F243-A89B-474BE557828B}" destId="{15FF028A-634B-8347-BCFC-BABC952B0AA0}" srcOrd="2" destOrd="0" presId="urn:microsoft.com/office/officeart/2005/8/layout/default"/>
    <dgm:cxn modelId="{39599B54-CB0F-F845-96F6-ED3DB0E98F80}" type="presParOf" srcId="{FA0AE315-A3F5-F243-A89B-474BE557828B}" destId="{031E6141-26DA-C64B-AC2C-F3D5FDE95399}" srcOrd="3" destOrd="0" presId="urn:microsoft.com/office/officeart/2005/8/layout/default"/>
    <dgm:cxn modelId="{A0D082BE-1830-B442-BACF-2C5BCAFE21FF}" type="presParOf" srcId="{FA0AE315-A3F5-F243-A89B-474BE557828B}" destId="{737A635B-A953-144B-B4F3-151E456EA662}" srcOrd="4" destOrd="0" presId="urn:microsoft.com/office/officeart/2005/8/layout/default"/>
    <dgm:cxn modelId="{9309BDDD-EBD5-F149-85D4-8E92B366826F}" type="presParOf" srcId="{FA0AE315-A3F5-F243-A89B-474BE557828B}" destId="{0AF4567E-04B5-A546-9F3B-594C0BD30504}" srcOrd="5" destOrd="0" presId="urn:microsoft.com/office/officeart/2005/8/layout/default"/>
    <dgm:cxn modelId="{FE333BC9-352B-4A4B-A7BE-9199CE65DE2D}" type="presParOf" srcId="{FA0AE315-A3F5-F243-A89B-474BE557828B}" destId="{F4EFBEAB-AE92-6841-B93D-9028E262721F}" srcOrd="6" destOrd="0" presId="urn:microsoft.com/office/officeart/2005/8/layout/default"/>
    <dgm:cxn modelId="{1C354174-AD38-0C42-ADFE-BFC079DE9FE4}" type="presParOf" srcId="{FA0AE315-A3F5-F243-A89B-474BE557828B}" destId="{61BBC888-7B48-D146-806E-04572D380508}" srcOrd="7" destOrd="0" presId="urn:microsoft.com/office/officeart/2005/8/layout/default"/>
    <dgm:cxn modelId="{7B056676-CCAC-0245-A182-67C615B60FD2}" type="presParOf" srcId="{FA0AE315-A3F5-F243-A89B-474BE557828B}" destId="{182F792A-11F9-A545-9304-C9C8060CB3B5}"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7AA79-9D61-7A49-A943-3F8508E6A0A0}">
      <dsp:nvSpPr>
        <dsp:cNvPr id="0" name=""/>
        <dsp:cNvSpPr/>
      </dsp:nvSpPr>
      <dsp:spPr>
        <a:xfrm>
          <a:off x="0" y="2230"/>
          <a:ext cx="588387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A1E5FC-0671-5541-A936-41EA2B249036}">
      <dsp:nvSpPr>
        <dsp:cNvPr id="0" name=""/>
        <dsp:cNvSpPr/>
      </dsp:nvSpPr>
      <dsp:spPr>
        <a:xfrm>
          <a:off x="0" y="2230"/>
          <a:ext cx="5883876" cy="7604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What are planets and exoplanets?</a:t>
          </a:r>
        </a:p>
      </dsp:txBody>
      <dsp:txXfrm>
        <a:off x="0" y="2230"/>
        <a:ext cx="5883876" cy="760461"/>
      </dsp:txXfrm>
    </dsp:sp>
    <dsp:sp modelId="{EBF67939-5183-0B42-B681-F03C42D4517C}">
      <dsp:nvSpPr>
        <dsp:cNvPr id="0" name=""/>
        <dsp:cNvSpPr/>
      </dsp:nvSpPr>
      <dsp:spPr>
        <a:xfrm>
          <a:off x="0" y="762691"/>
          <a:ext cx="588387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5F2C6D-DA1D-6940-A6C7-CB3B7DB06CE1}">
      <dsp:nvSpPr>
        <dsp:cNvPr id="0" name=""/>
        <dsp:cNvSpPr/>
      </dsp:nvSpPr>
      <dsp:spPr>
        <a:xfrm>
          <a:off x="0" y="762691"/>
          <a:ext cx="5883876" cy="7604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How do you find and </a:t>
          </a:r>
          <a:r>
            <a:rPr lang="en-US" sz="2500" kern="1200" dirty="0" err="1"/>
            <a:t>characterise</a:t>
          </a:r>
          <a:r>
            <a:rPr lang="en-US" sz="2500" kern="1200" dirty="0"/>
            <a:t> them?</a:t>
          </a:r>
        </a:p>
      </dsp:txBody>
      <dsp:txXfrm>
        <a:off x="0" y="762691"/>
        <a:ext cx="5883876" cy="760461"/>
      </dsp:txXfrm>
    </dsp:sp>
    <dsp:sp modelId="{E4C87D7D-6C3B-E64C-AFC1-7F3A457D208D}">
      <dsp:nvSpPr>
        <dsp:cNvPr id="0" name=""/>
        <dsp:cNvSpPr/>
      </dsp:nvSpPr>
      <dsp:spPr>
        <a:xfrm>
          <a:off x="0" y="1523152"/>
          <a:ext cx="588387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5B99D3-0677-3046-AFF2-6A9EEC4555E1}">
      <dsp:nvSpPr>
        <dsp:cNvPr id="0" name=""/>
        <dsp:cNvSpPr/>
      </dsp:nvSpPr>
      <dsp:spPr>
        <a:xfrm>
          <a:off x="0" y="1523152"/>
          <a:ext cx="5883876" cy="7604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Habitable zones and finding signs of life</a:t>
          </a:r>
        </a:p>
      </dsp:txBody>
      <dsp:txXfrm>
        <a:off x="0" y="1523152"/>
        <a:ext cx="5883876" cy="760461"/>
      </dsp:txXfrm>
    </dsp:sp>
    <dsp:sp modelId="{B4F0A694-B7DC-854D-985F-EEA85CC45C35}">
      <dsp:nvSpPr>
        <dsp:cNvPr id="0" name=""/>
        <dsp:cNvSpPr/>
      </dsp:nvSpPr>
      <dsp:spPr>
        <a:xfrm>
          <a:off x="0" y="2283614"/>
          <a:ext cx="588387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7458C1-9810-2B47-BD73-04040D604DFC}">
      <dsp:nvSpPr>
        <dsp:cNvPr id="0" name=""/>
        <dsp:cNvSpPr/>
      </dsp:nvSpPr>
      <dsp:spPr>
        <a:xfrm>
          <a:off x="0" y="2283614"/>
          <a:ext cx="5883876" cy="7604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Current and future missions?</a:t>
          </a:r>
        </a:p>
      </dsp:txBody>
      <dsp:txXfrm>
        <a:off x="0" y="2283614"/>
        <a:ext cx="5883876" cy="760461"/>
      </dsp:txXfrm>
    </dsp:sp>
    <dsp:sp modelId="{8F4E7FC9-4745-C148-A9EB-3253D42785EE}">
      <dsp:nvSpPr>
        <dsp:cNvPr id="0" name=""/>
        <dsp:cNvSpPr/>
      </dsp:nvSpPr>
      <dsp:spPr>
        <a:xfrm>
          <a:off x="0" y="3044075"/>
          <a:ext cx="588387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2E6C03-BFD5-A744-8A0F-5283EDAB2F68}">
      <dsp:nvSpPr>
        <dsp:cNvPr id="0" name=""/>
        <dsp:cNvSpPr/>
      </dsp:nvSpPr>
      <dsp:spPr>
        <a:xfrm>
          <a:off x="0" y="3044075"/>
          <a:ext cx="5883876" cy="7604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Citizen science</a:t>
          </a:r>
        </a:p>
      </dsp:txBody>
      <dsp:txXfrm>
        <a:off x="0" y="3044075"/>
        <a:ext cx="5883876" cy="760461"/>
      </dsp:txXfrm>
    </dsp:sp>
    <dsp:sp modelId="{A8440110-320A-5A4E-B55F-3B5CC6A72A5E}">
      <dsp:nvSpPr>
        <dsp:cNvPr id="0" name=""/>
        <dsp:cNvSpPr/>
      </dsp:nvSpPr>
      <dsp:spPr>
        <a:xfrm>
          <a:off x="0" y="3804536"/>
          <a:ext cx="588387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4D28F1-D5DC-4A4E-AB93-DFF8A39F9542}">
      <dsp:nvSpPr>
        <dsp:cNvPr id="0" name=""/>
        <dsp:cNvSpPr/>
      </dsp:nvSpPr>
      <dsp:spPr>
        <a:xfrm>
          <a:off x="0" y="3804536"/>
          <a:ext cx="5883876" cy="7604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N.B: This will be a </a:t>
          </a:r>
          <a:r>
            <a:rPr lang="en-US" sz="2500" kern="1200" dirty="0" err="1"/>
            <a:t>maths</a:t>
          </a:r>
          <a:r>
            <a:rPr lang="en-US" sz="2500" kern="1200" dirty="0"/>
            <a:t> free presentation.</a:t>
          </a:r>
        </a:p>
      </dsp:txBody>
      <dsp:txXfrm>
        <a:off x="0" y="3804536"/>
        <a:ext cx="5883876" cy="7604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31D7F2-A70F-D241-A95D-80039B9F6D8E}">
      <dsp:nvSpPr>
        <dsp:cNvPr id="0" name=""/>
        <dsp:cNvSpPr/>
      </dsp:nvSpPr>
      <dsp:spPr>
        <a:xfrm>
          <a:off x="0" y="3850"/>
          <a:ext cx="4562391" cy="10725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A planet must:</a:t>
          </a:r>
        </a:p>
      </dsp:txBody>
      <dsp:txXfrm>
        <a:off x="52359" y="56209"/>
        <a:ext cx="4457673" cy="967861"/>
      </dsp:txXfrm>
    </dsp:sp>
    <dsp:sp modelId="{51631BAD-B1DB-2A44-B1CC-6F88C0C28B0E}">
      <dsp:nvSpPr>
        <dsp:cNvPr id="0" name=""/>
        <dsp:cNvSpPr/>
      </dsp:nvSpPr>
      <dsp:spPr>
        <a:xfrm>
          <a:off x="0" y="1076430"/>
          <a:ext cx="4562391" cy="2403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856" tIns="34290" rIns="192024" bIns="34290" numCol="1" spcCol="1270" anchor="t" anchorCtr="0">
          <a:noAutofit/>
        </a:bodyPr>
        <a:lstStyle/>
        <a:p>
          <a:pPr marL="228600" lvl="1" indent="-228600" algn="l" defTabSz="933450">
            <a:lnSpc>
              <a:spcPct val="90000"/>
            </a:lnSpc>
            <a:spcBef>
              <a:spcPct val="0"/>
            </a:spcBef>
            <a:spcAft>
              <a:spcPct val="20000"/>
            </a:spcAft>
            <a:buChar char="•"/>
          </a:pPr>
          <a:endParaRPr lang="en-US" sz="2100" kern="1200" dirty="0"/>
        </a:p>
        <a:p>
          <a:pPr marL="228600" lvl="1" indent="-228600" algn="l" defTabSz="933450">
            <a:lnSpc>
              <a:spcPct val="90000"/>
            </a:lnSpc>
            <a:spcBef>
              <a:spcPct val="0"/>
            </a:spcBef>
            <a:spcAft>
              <a:spcPct val="20000"/>
            </a:spcAft>
            <a:buChar char="•"/>
          </a:pPr>
          <a:r>
            <a:rPr lang="en-US" sz="2100" kern="1200" dirty="0"/>
            <a:t>Orbit the sun</a:t>
          </a:r>
        </a:p>
        <a:p>
          <a:pPr marL="228600" lvl="1" indent="-228600" algn="l" defTabSz="933450">
            <a:lnSpc>
              <a:spcPct val="90000"/>
            </a:lnSpc>
            <a:spcBef>
              <a:spcPct val="0"/>
            </a:spcBef>
            <a:spcAft>
              <a:spcPct val="20000"/>
            </a:spcAft>
            <a:buChar char="•"/>
          </a:pPr>
          <a:r>
            <a:rPr lang="en-US" sz="2100" kern="1200" dirty="0"/>
            <a:t>Have enough mass for its own gravity to make it round</a:t>
          </a:r>
        </a:p>
        <a:p>
          <a:pPr marL="228600" lvl="1" indent="-228600" algn="l" defTabSz="933450">
            <a:lnSpc>
              <a:spcPct val="90000"/>
            </a:lnSpc>
            <a:spcBef>
              <a:spcPct val="0"/>
            </a:spcBef>
            <a:spcAft>
              <a:spcPct val="20000"/>
            </a:spcAft>
            <a:buChar char="•"/>
          </a:pPr>
          <a:r>
            <a:rPr lang="en-US" sz="2100" kern="1200" dirty="0"/>
            <a:t>Have cleared the </a:t>
          </a:r>
          <a:r>
            <a:rPr lang="en-US" sz="2100" kern="1200" dirty="0" err="1"/>
            <a:t>neighbourhood</a:t>
          </a:r>
          <a:r>
            <a:rPr lang="en-US" sz="2100" kern="1200" dirty="0"/>
            <a:t> around its orbit of debris.</a:t>
          </a:r>
        </a:p>
        <a:p>
          <a:pPr marL="228600" lvl="1" indent="-228600" algn="l" defTabSz="933450">
            <a:lnSpc>
              <a:spcPct val="90000"/>
            </a:lnSpc>
            <a:spcBef>
              <a:spcPct val="0"/>
            </a:spcBef>
            <a:spcAft>
              <a:spcPct val="20000"/>
            </a:spcAft>
            <a:buChar char="•"/>
          </a:pPr>
          <a:endParaRPr lang="en-US" sz="2100" kern="1200" dirty="0"/>
        </a:p>
      </dsp:txBody>
      <dsp:txXfrm>
        <a:off x="0" y="1076430"/>
        <a:ext cx="4562391" cy="2403269"/>
      </dsp:txXfrm>
    </dsp:sp>
    <dsp:sp modelId="{54A658AA-B5A7-E74B-B0A4-BE89665E0408}">
      <dsp:nvSpPr>
        <dsp:cNvPr id="0" name=""/>
        <dsp:cNvSpPr/>
      </dsp:nvSpPr>
      <dsp:spPr>
        <a:xfrm>
          <a:off x="0" y="3479700"/>
          <a:ext cx="4562391" cy="10725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Exoplanets are planets around stars other than our sun.</a:t>
          </a:r>
        </a:p>
      </dsp:txBody>
      <dsp:txXfrm>
        <a:off x="52359" y="3532059"/>
        <a:ext cx="4457673" cy="9678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C687F3-7EE6-5F4A-B2D8-A0CFE88899C9}">
      <dsp:nvSpPr>
        <dsp:cNvPr id="0" name=""/>
        <dsp:cNvSpPr/>
      </dsp:nvSpPr>
      <dsp:spPr>
        <a:xfrm>
          <a:off x="1201" y="82492"/>
          <a:ext cx="2563222" cy="15379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Galaxies in the universe = 2 trillion</a:t>
          </a:r>
        </a:p>
      </dsp:txBody>
      <dsp:txXfrm>
        <a:off x="46246" y="127537"/>
        <a:ext cx="2473132" cy="1447843"/>
      </dsp:txXfrm>
    </dsp:sp>
    <dsp:sp modelId="{DAB53F9B-74C2-1647-850B-2B1458BF786E}">
      <dsp:nvSpPr>
        <dsp:cNvPr id="0" name=""/>
        <dsp:cNvSpPr/>
      </dsp:nvSpPr>
      <dsp:spPr>
        <a:xfrm>
          <a:off x="2789987" y="533619"/>
          <a:ext cx="543403" cy="63567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789987" y="660755"/>
        <a:ext cx="380382" cy="381407"/>
      </dsp:txXfrm>
    </dsp:sp>
    <dsp:sp modelId="{DAF55197-6718-F54C-A1FB-09DABB17FBF5}">
      <dsp:nvSpPr>
        <dsp:cNvPr id="0" name=""/>
        <dsp:cNvSpPr/>
      </dsp:nvSpPr>
      <dsp:spPr>
        <a:xfrm>
          <a:off x="3589712" y="82492"/>
          <a:ext cx="2563222" cy="15379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Stars in the Milky way = around 100 billion</a:t>
          </a:r>
        </a:p>
      </dsp:txBody>
      <dsp:txXfrm>
        <a:off x="3634757" y="127537"/>
        <a:ext cx="2473132" cy="1447843"/>
      </dsp:txXfrm>
    </dsp:sp>
    <dsp:sp modelId="{956CA6A2-2515-984C-B4B2-FE9F7209C91B}">
      <dsp:nvSpPr>
        <dsp:cNvPr id="0" name=""/>
        <dsp:cNvSpPr/>
      </dsp:nvSpPr>
      <dsp:spPr>
        <a:xfrm rot="5400000">
          <a:off x="4599622" y="1799851"/>
          <a:ext cx="543403" cy="63567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4680621" y="1845989"/>
        <a:ext cx="381407" cy="380382"/>
      </dsp:txXfrm>
    </dsp:sp>
    <dsp:sp modelId="{57DCFA8B-458B-2E47-82E4-B1539EFF1CD6}">
      <dsp:nvSpPr>
        <dsp:cNvPr id="0" name=""/>
        <dsp:cNvSpPr/>
      </dsp:nvSpPr>
      <dsp:spPr>
        <a:xfrm>
          <a:off x="3589712" y="2645714"/>
          <a:ext cx="2563222" cy="15379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Stars in the Universe = 200 sextillion that’s a 2 followed by 23 zeros </a:t>
          </a:r>
        </a:p>
      </dsp:txBody>
      <dsp:txXfrm>
        <a:off x="3634757" y="2690759"/>
        <a:ext cx="2473132" cy="1447843"/>
      </dsp:txXfrm>
    </dsp:sp>
    <dsp:sp modelId="{7EDE7065-F3BB-C54F-95F1-6FA3D08EE3B7}">
      <dsp:nvSpPr>
        <dsp:cNvPr id="0" name=""/>
        <dsp:cNvSpPr/>
      </dsp:nvSpPr>
      <dsp:spPr>
        <a:xfrm rot="10800000">
          <a:off x="2820746" y="3096842"/>
          <a:ext cx="543403" cy="63567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2983767" y="3223978"/>
        <a:ext cx="380382" cy="381407"/>
      </dsp:txXfrm>
    </dsp:sp>
    <dsp:sp modelId="{82864829-B3E6-E542-809B-6DD5E25545F3}">
      <dsp:nvSpPr>
        <dsp:cNvPr id="0" name=""/>
        <dsp:cNvSpPr/>
      </dsp:nvSpPr>
      <dsp:spPr>
        <a:xfrm>
          <a:off x="1201" y="2645714"/>
          <a:ext cx="2563222" cy="15379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And it’s thought that every star might have at least one planet orbiting around it …</a:t>
          </a:r>
        </a:p>
      </dsp:txBody>
      <dsp:txXfrm>
        <a:off x="46246" y="2690759"/>
        <a:ext cx="2473132" cy="14478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37F291-0DD5-495A-B02D-9150C8D8039B}">
      <dsp:nvSpPr>
        <dsp:cNvPr id="0" name=""/>
        <dsp:cNvSpPr/>
      </dsp:nvSpPr>
      <dsp:spPr>
        <a:xfrm>
          <a:off x="0" y="18796"/>
          <a:ext cx="10493543" cy="14574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6EAE8D-D63D-404D-9B63-FCBC01A411A5}">
      <dsp:nvSpPr>
        <dsp:cNvPr id="0" name=""/>
        <dsp:cNvSpPr/>
      </dsp:nvSpPr>
      <dsp:spPr>
        <a:xfrm>
          <a:off x="440870" y="328542"/>
          <a:ext cx="801582" cy="8015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86A3D3-EFA9-4483-A040-DACF09AB4B53}">
      <dsp:nvSpPr>
        <dsp:cNvPr id="0" name=""/>
        <dsp:cNvSpPr/>
      </dsp:nvSpPr>
      <dsp:spPr>
        <a:xfrm>
          <a:off x="1683323" y="622"/>
          <a:ext cx="8810220" cy="1457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244" tIns="154244" rIns="154244" bIns="154244" numCol="1" spcCol="1270" anchor="ctr" anchorCtr="0">
          <a:noAutofit/>
        </a:bodyPr>
        <a:lstStyle/>
        <a:p>
          <a:pPr marL="0" lvl="0" indent="0" algn="l" defTabSz="977900">
            <a:lnSpc>
              <a:spcPct val="100000"/>
            </a:lnSpc>
            <a:spcBef>
              <a:spcPct val="0"/>
            </a:spcBef>
            <a:spcAft>
              <a:spcPct val="35000"/>
            </a:spcAft>
            <a:buNone/>
          </a:pPr>
          <a:r>
            <a:rPr lang="en-US" sz="2200" kern="1200" dirty="0"/>
            <a:t>Stars and planets rotate around their common </a:t>
          </a:r>
          <a:r>
            <a:rPr lang="en-US" sz="2200" kern="1200" dirty="0" err="1"/>
            <a:t>centre</a:t>
          </a:r>
          <a:r>
            <a:rPr lang="en-US" sz="2200" kern="1200" dirty="0"/>
            <a:t> of gravity</a:t>
          </a:r>
        </a:p>
        <a:p>
          <a:pPr marL="0" lvl="0" indent="0" algn="l" defTabSz="977900">
            <a:lnSpc>
              <a:spcPct val="100000"/>
            </a:lnSpc>
            <a:spcBef>
              <a:spcPct val="0"/>
            </a:spcBef>
            <a:spcAft>
              <a:spcPct val="35000"/>
            </a:spcAft>
            <a:buNone/>
          </a:pPr>
          <a:r>
            <a:rPr lang="en-US" sz="2200" kern="1200" dirty="0"/>
            <a:t>Depending on a star’s size and mass this may be on the edge of the star or within it.</a:t>
          </a:r>
        </a:p>
      </dsp:txBody>
      <dsp:txXfrm>
        <a:off x="1683323" y="622"/>
        <a:ext cx="8810220" cy="1457422"/>
      </dsp:txXfrm>
    </dsp:sp>
    <dsp:sp modelId="{93A0FEF4-AA41-451C-9480-590EF49F8C3A}">
      <dsp:nvSpPr>
        <dsp:cNvPr id="0" name=""/>
        <dsp:cNvSpPr/>
      </dsp:nvSpPr>
      <dsp:spPr>
        <a:xfrm>
          <a:off x="0" y="1822401"/>
          <a:ext cx="10493543" cy="14574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8EEA7F-CE62-41E5-B8D8-DA4991975193}">
      <dsp:nvSpPr>
        <dsp:cNvPr id="0" name=""/>
        <dsp:cNvSpPr/>
      </dsp:nvSpPr>
      <dsp:spPr>
        <a:xfrm>
          <a:off x="440870" y="2150321"/>
          <a:ext cx="801582" cy="80158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737219-1D81-4874-970C-CDBA511EF54F}">
      <dsp:nvSpPr>
        <dsp:cNvPr id="0" name=""/>
        <dsp:cNvSpPr/>
      </dsp:nvSpPr>
      <dsp:spPr>
        <a:xfrm>
          <a:off x="1683323" y="1822401"/>
          <a:ext cx="8810220" cy="1457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244" tIns="154244" rIns="154244" bIns="154244" numCol="1" spcCol="1270" anchor="ctr" anchorCtr="0">
          <a:noAutofit/>
        </a:bodyPr>
        <a:lstStyle/>
        <a:p>
          <a:pPr marL="0" lvl="0" indent="0" algn="l" defTabSz="977900">
            <a:lnSpc>
              <a:spcPct val="100000"/>
            </a:lnSpc>
            <a:spcBef>
              <a:spcPct val="0"/>
            </a:spcBef>
            <a:spcAft>
              <a:spcPct val="35000"/>
            </a:spcAft>
            <a:buNone/>
          </a:pPr>
          <a:r>
            <a:rPr lang="en-US" sz="2200" kern="1200" dirty="0"/>
            <a:t>Stars wobble due to the gravitational pull of orbiting bodies. </a:t>
          </a:r>
        </a:p>
        <a:p>
          <a:pPr marL="0" lvl="0" indent="0" algn="l" defTabSz="977900">
            <a:lnSpc>
              <a:spcPct val="100000"/>
            </a:lnSpc>
            <a:spcBef>
              <a:spcPct val="0"/>
            </a:spcBef>
            <a:spcAft>
              <a:spcPct val="35000"/>
            </a:spcAft>
            <a:buNone/>
          </a:pPr>
          <a:r>
            <a:rPr lang="en-US" sz="2200" kern="1200" dirty="0"/>
            <a:t>This can indicate exoplanets</a:t>
          </a:r>
        </a:p>
      </dsp:txBody>
      <dsp:txXfrm>
        <a:off x="1683323" y="1822401"/>
        <a:ext cx="8810220" cy="1457422"/>
      </dsp:txXfrm>
    </dsp:sp>
    <dsp:sp modelId="{D8078905-CC08-4A73-A533-DA344F341D5E}">
      <dsp:nvSpPr>
        <dsp:cNvPr id="0" name=""/>
        <dsp:cNvSpPr/>
      </dsp:nvSpPr>
      <dsp:spPr>
        <a:xfrm>
          <a:off x="0" y="3641687"/>
          <a:ext cx="10493543" cy="145742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35FE91-D0C3-4600-891E-3D198845B328}">
      <dsp:nvSpPr>
        <dsp:cNvPr id="0" name=""/>
        <dsp:cNvSpPr/>
      </dsp:nvSpPr>
      <dsp:spPr>
        <a:xfrm>
          <a:off x="440870" y="3972099"/>
          <a:ext cx="801582" cy="8015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20EFCD-2500-4F6F-9073-0E659CDBDCAA}">
      <dsp:nvSpPr>
        <dsp:cNvPr id="0" name=""/>
        <dsp:cNvSpPr/>
      </dsp:nvSpPr>
      <dsp:spPr>
        <a:xfrm>
          <a:off x="1683323" y="3644179"/>
          <a:ext cx="8810220" cy="1457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244" tIns="154244" rIns="154244" bIns="154244" numCol="1" spcCol="1270" anchor="ctr" anchorCtr="0">
          <a:noAutofit/>
        </a:bodyPr>
        <a:lstStyle/>
        <a:p>
          <a:pPr marL="0" lvl="0" indent="0" algn="l" defTabSz="977900">
            <a:lnSpc>
              <a:spcPct val="100000"/>
            </a:lnSpc>
            <a:spcBef>
              <a:spcPct val="0"/>
            </a:spcBef>
            <a:spcAft>
              <a:spcPct val="35000"/>
            </a:spcAft>
            <a:buNone/>
          </a:pPr>
          <a:r>
            <a:rPr lang="en-US" sz="2200" kern="1200" dirty="0"/>
            <a:t>Movement seen by using the doppler shift.</a:t>
          </a:r>
        </a:p>
        <a:p>
          <a:pPr marL="0" lvl="0" indent="0" algn="l" defTabSz="977900">
            <a:lnSpc>
              <a:spcPct val="100000"/>
            </a:lnSpc>
            <a:spcBef>
              <a:spcPct val="0"/>
            </a:spcBef>
            <a:spcAft>
              <a:spcPct val="35000"/>
            </a:spcAft>
            <a:buNone/>
          </a:pPr>
          <a:r>
            <a:rPr lang="en-US" sz="2200" kern="1200" dirty="0"/>
            <a:t>Changes in light from blue to red as the star moves towards and away from us due to the gravitational pull of orbiting planets.</a:t>
          </a:r>
        </a:p>
      </dsp:txBody>
      <dsp:txXfrm>
        <a:off x="1683323" y="3644179"/>
        <a:ext cx="8810220" cy="14574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D06C00-B823-4946-B9EE-2E4D4F468214}">
      <dsp:nvSpPr>
        <dsp:cNvPr id="0" name=""/>
        <dsp:cNvSpPr/>
      </dsp:nvSpPr>
      <dsp:spPr>
        <a:xfrm>
          <a:off x="503974" y="2464"/>
          <a:ext cx="2739407" cy="164364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Stellar luminosity and temperature</a:t>
          </a:r>
        </a:p>
      </dsp:txBody>
      <dsp:txXfrm>
        <a:off x="503974" y="2464"/>
        <a:ext cx="2739407" cy="1643644"/>
      </dsp:txXfrm>
    </dsp:sp>
    <dsp:sp modelId="{15FF028A-634B-8347-BCFC-BABC952B0AA0}">
      <dsp:nvSpPr>
        <dsp:cNvPr id="0" name=""/>
        <dsp:cNvSpPr/>
      </dsp:nvSpPr>
      <dsp:spPr>
        <a:xfrm>
          <a:off x="3517323" y="2464"/>
          <a:ext cx="2739407" cy="1643644"/>
        </a:xfrm>
        <a:prstGeom prst="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Radiation and stellar winds </a:t>
          </a:r>
        </a:p>
      </dsp:txBody>
      <dsp:txXfrm>
        <a:off x="3517323" y="2464"/>
        <a:ext cx="2739407" cy="1643644"/>
      </dsp:txXfrm>
    </dsp:sp>
    <dsp:sp modelId="{737A635B-A953-144B-B4F3-151E456EA662}">
      <dsp:nvSpPr>
        <dsp:cNvPr id="0" name=""/>
        <dsp:cNvSpPr/>
      </dsp:nvSpPr>
      <dsp:spPr>
        <a:xfrm>
          <a:off x="6530671" y="2464"/>
          <a:ext cx="2739407" cy="1643644"/>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Orbit eccentricity </a:t>
          </a:r>
        </a:p>
      </dsp:txBody>
      <dsp:txXfrm>
        <a:off x="6530671" y="2464"/>
        <a:ext cx="2739407" cy="1643644"/>
      </dsp:txXfrm>
    </dsp:sp>
    <dsp:sp modelId="{F4EFBEAB-AE92-6841-B93D-9028E262721F}">
      <dsp:nvSpPr>
        <dsp:cNvPr id="0" name=""/>
        <dsp:cNvSpPr/>
      </dsp:nvSpPr>
      <dsp:spPr>
        <a:xfrm>
          <a:off x="2010648" y="1920050"/>
          <a:ext cx="2739407" cy="1643644"/>
        </a:xfrm>
        <a:prstGeom prst="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Very elliptical orbits </a:t>
          </a:r>
        </a:p>
      </dsp:txBody>
      <dsp:txXfrm>
        <a:off x="2010648" y="1920050"/>
        <a:ext cx="2739407" cy="1643644"/>
      </dsp:txXfrm>
    </dsp:sp>
    <dsp:sp modelId="{182F792A-11F9-A545-9304-C9C8060CB3B5}">
      <dsp:nvSpPr>
        <dsp:cNvPr id="0" name=""/>
        <dsp:cNvSpPr/>
      </dsp:nvSpPr>
      <dsp:spPr>
        <a:xfrm>
          <a:off x="5023997" y="1920050"/>
          <a:ext cx="2739407" cy="1643644"/>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Tidal locking </a:t>
          </a:r>
        </a:p>
      </dsp:txBody>
      <dsp:txXfrm>
        <a:off x="5023997" y="1920050"/>
        <a:ext cx="2739407" cy="164364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B7F197-D2DF-954B-8D20-335BA1FF900B}" type="datetimeFigureOut">
              <a:rPr lang="en-US" smtClean="0"/>
              <a:t>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F5EE13-1DF8-684B-B9C8-3E9D2B4B532B}" type="slidenum">
              <a:rPr lang="en-US" smtClean="0"/>
              <a:t>‹#›</a:t>
            </a:fld>
            <a:endParaRPr lang="en-US"/>
          </a:p>
        </p:txBody>
      </p:sp>
    </p:spTree>
    <p:extLst>
      <p:ext uri="{BB962C8B-B14F-4D97-AF65-F5344CB8AC3E}">
        <p14:creationId xmlns:p14="http://schemas.microsoft.com/office/powerpoint/2010/main" val="2878081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youtu.be/1Cc2c6HOz_A?si=I44KYeuWgWRw6AU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F5EE13-1DF8-684B-B9C8-3E9D2B4B532B}" type="slidenum">
              <a:rPr lang="en-US" smtClean="0"/>
              <a:t>1</a:t>
            </a:fld>
            <a:endParaRPr lang="en-US"/>
          </a:p>
        </p:txBody>
      </p:sp>
    </p:spTree>
    <p:extLst>
      <p:ext uri="{BB962C8B-B14F-4D97-AF65-F5344CB8AC3E}">
        <p14:creationId xmlns:p14="http://schemas.microsoft.com/office/powerpoint/2010/main" val="3306162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50421-5125-CE66-CF72-C15FE3190C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EC4B62-79EF-AC93-D41A-804595C9E0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524681-022B-259F-3D3A-85C24696A2EC}"/>
              </a:ext>
            </a:extLst>
          </p:cNvPr>
          <p:cNvSpPr>
            <a:spLocks noGrp="1"/>
          </p:cNvSpPr>
          <p:nvPr>
            <p:ph type="body" idx="1"/>
          </p:nvPr>
        </p:nvSpPr>
        <p:spPr/>
        <p:txBody>
          <a:bodyPr/>
          <a:lstStyle/>
          <a:p>
            <a:pPr marL="171450" lvl="0" indent="-171450">
              <a:buFont typeface="Arial" panose="020B0604020202020204" pitchFamily="34" charset="0"/>
              <a:buChar char="•"/>
            </a:pPr>
            <a:r>
              <a:rPr lang="en-US" dirty="0" err="1"/>
              <a:t>Colour</a:t>
            </a:r>
            <a:r>
              <a:rPr lang="en-US" dirty="0"/>
              <a:t> of the light detected by our telescopes and the doppler shift show us a star is wobbling.</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If a star is being pulled away from us - light will be redder, red-shifted.</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If a star is pulled towards us - light will be less red, or blue-shifted.</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We can only see this for stars in the plane of their orbiting exoplanets, i.e. side 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Where we see stars from above or below – might be able to see a side to side motion by comparing images. But resolution may be an issue as they’re so far away.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animation on the next  slide shows the movement of a star and its planet.</a:t>
            </a:r>
          </a:p>
        </p:txBody>
      </p:sp>
      <p:sp>
        <p:nvSpPr>
          <p:cNvPr id="4" name="Slide Number Placeholder 3">
            <a:extLst>
              <a:ext uri="{FF2B5EF4-FFF2-40B4-BE49-F238E27FC236}">
                <a16:creationId xmlns:a16="http://schemas.microsoft.com/office/drawing/2014/main" id="{D8FA8F2E-88B2-6CBC-61A8-A07A9C50C668}"/>
              </a:ext>
            </a:extLst>
          </p:cNvPr>
          <p:cNvSpPr>
            <a:spLocks noGrp="1"/>
          </p:cNvSpPr>
          <p:nvPr>
            <p:ph type="sldNum" sz="quarter" idx="5"/>
          </p:nvPr>
        </p:nvSpPr>
        <p:spPr/>
        <p:txBody>
          <a:bodyPr/>
          <a:lstStyle/>
          <a:p>
            <a:fld id="{AEF5EE13-1DF8-684B-B9C8-3E9D2B4B532B}" type="slidenum">
              <a:rPr lang="en-US" smtClean="0"/>
              <a:t>11</a:t>
            </a:fld>
            <a:endParaRPr lang="en-US"/>
          </a:p>
        </p:txBody>
      </p:sp>
    </p:spTree>
    <p:extLst>
      <p:ext uri="{BB962C8B-B14F-4D97-AF65-F5344CB8AC3E}">
        <p14:creationId xmlns:p14="http://schemas.microsoft.com/office/powerpoint/2010/main" val="2181730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animation shows the movement of the star and its planet.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graph shows how the </a:t>
            </a:r>
            <a:r>
              <a:rPr lang="en-US" dirty="0" err="1"/>
              <a:t>colour</a:t>
            </a:r>
            <a:r>
              <a:rPr lang="en-US" dirty="0"/>
              <a:t> of the light shifts between blue and red</a:t>
            </a:r>
          </a:p>
        </p:txBody>
      </p:sp>
      <p:sp>
        <p:nvSpPr>
          <p:cNvPr id="4" name="Slide Number Placeholder 3"/>
          <p:cNvSpPr>
            <a:spLocks noGrp="1"/>
          </p:cNvSpPr>
          <p:nvPr>
            <p:ph type="sldNum" sz="quarter" idx="5"/>
          </p:nvPr>
        </p:nvSpPr>
        <p:spPr/>
        <p:txBody>
          <a:bodyPr/>
          <a:lstStyle/>
          <a:p>
            <a:fld id="{AEF5EE13-1DF8-684B-B9C8-3E9D2B4B532B}" type="slidenum">
              <a:rPr lang="en-US" smtClean="0"/>
              <a:t>12</a:t>
            </a:fld>
            <a:endParaRPr lang="en-US"/>
          </a:p>
        </p:txBody>
      </p:sp>
    </p:spTree>
    <p:extLst>
      <p:ext uri="{BB962C8B-B14F-4D97-AF65-F5344CB8AC3E}">
        <p14:creationId xmlns:p14="http://schemas.microsoft.com/office/powerpoint/2010/main" val="1953619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What else does this method tell us?</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Regular changes in the star’s orbital speed – suggest there’s an unseen planet causing it to wobble.</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Measuring changes in the speed the star rotates at - can be used to calculate the mass of a planet.</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Measuring the blue and red shift - can tell us which way the star is rotating and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Identifying patterns in the star’s velocity - tell us how long it takes a planet to orbit the star.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EF5EE13-1DF8-684B-B9C8-3E9D2B4B532B}" type="slidenum">
              <a:rPr lang="en-US" smtClean="0"/>
              <a:t>13</a:t>
            </a:fld>
            <a:endParaRPr lang="en-US"/>
          </a:p>
        </p:txBody>
      </p:sp>
    </p:spTree>
    <p:extLst>
      <p:ext uri="{BB962C8B-B14F-4D97-AF65-F5344CB8AC3E}">
        <p14:creationId xmlns:p14="http://schemas.microsoft.com/office/powerpoint/2010/main" val="1809522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Technical limitations mean we can only see planets around the same mass as our Earth – for the time being.</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Very Large Telescope, or VLT </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err="1"/>
              <a:t>gotta</a:t>
            </a:r>
            <a:r>
              <a:rPr lang="en-US" dirty="0"/>
              <a:t> love the original names astronomers give to telescopes</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will get us down to a resolution of 10cm/</a:t>
            </a:r>
            <a:r>
              <a:rPr lang="en-US" dirty="0" err="1"/>
              <a:t>ps</a:t>
            </a:r>
            <a:endParaRPr lang="en-US" dirty="0"/>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That will allow us to see objects that are four billion times fainter than we can see with the naked eye.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10cm/</a:t>
            </a:r>
            <a:r>
              <a:rPr lang="en-US" dirty="0" err="1"/>
              <a:t>ps</a:t>
            </a:r>
            <a:r>
              <a:rPr lang="en-US" dirty="0"/>
              <a:t> is the same speed as Bertie, the fastest Tortoise in the world!</a:t>
            </a:r>
          </a:p>
        </p:txBody>
      </p:sp>
      <p:sp>
        <p:nvSpPr>
          <p:cNvPr id="4" name="Slide Number Placeholder 3"/>
          <p:cNvSpPr>
            <a:spLocks noGrp="1"/>
          </p:cNvSpPr>
          <p:nvPr>
            <p:ph type="sldNum" sz="quarter" idx="5"/>
          </p:nvPr>
        </p:nvSpPr>
        <p:spPr/>
        <p:txBody>
          <a:bodyPr/>
          <a:lstStyle/>
          <a:p>
            <a:fld id="{AEF5EE13-1DF8-684B-B9C8-3E9D2B4B532B}" type="slidenum">
              <a:rPr lang="en-US" smtClean="0"/>
              <a:t>14</a:t>
            </a:fld>
            <a:endParaRPr lang="en-US"/>
          </a:p>
        </p:txBody>
      </p:sp>
    </p:spTree>
    <p:extLst>
      <p:ext uri="{BB962C8B-B14F-4D97-AF65-F5344CB8AC3E}">
        <p14:creationId xmlns:p14="http://schemas.microsoft.com/office/powerpoint/2010/main" val="1633122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We’re familiar with transits of Mercury and Venus when they pass in front of our sun as small dark disc.</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Same applies to distant stars and exoplanets – just further away and harder to see.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Primary eclipse – planet passing in front of the star causes the largest drop in the amount of light from the star.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Amount of light from the star can increase as planet orbits to the side due to reflected starlight.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Secondary eclipse – when the planet passes behind the star the amount of light drops due to the lack of reflected starlight.</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These tiny differences tell us something is orbiting the star.</a:t>
            </a:r>
          </a:p>
        </p:txBody>
      </p:sp>
      <p:sp>
        <p:nvSpPr>
          <p:cNvPr id="4" name="Slide Number Placeholder 3"/>
          <p:cNvSpPr>
            <a:spLocks noGrp="1"/>
          </p:cNvSpPr>
          <p:nvPr>
            <p:ph type="sldNum" sz="quarter" idx="5"/>
          </p:nvPr>
        </p:nvSpPr>
        <p:spPr/>
        <p:txBody>
          <a:bodyPr/>
          <a:lstStyle/>
          <a:p>
            <a:fld id="{AEF5EE13-1DF8-684B-B9C8-3E9D2B4B532B}" type="slidenum">
              <a:rPr lang="en-US" smtClean="0"/>
              <a:t>15</a:t>
            </a:fld>
            <a:endParaRPr lang="en-US"/>
          </a:p>
        </p:txBody>
      </p:sp>
    </p:spTree>
    <p:extLst>
      <p:ext uri="{BB962C8B-B14F-4D97-AF65-F5344CB8AC3E}">
        <p14:creationId xmlns:p14="http://schemas.microsoft.com/office/powerpoint/2010/main" val="1252742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animation shows how a transiting planet affects the brightness of light received from a star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Transit method best at finding sub-Neptune like plants with orbits much smaller than Mercury’s.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For solar systems like ours transit studies could miss every planet!</a:t>
            </a:r>
          </a:p>
        </p:txBody>
      </p:sp>
      <p:sp>
        <p:nvSpPr>
          <p:cNvPr id="4" name="Slide Number Placeholder 3"/>
          <p:cNvSpPr>
            <a:spLocks noGrp="1"/>
          </p:cNvSpPr>
          <p:nvPr>
            <p:ph type="sldNum" sz="quarter" idx="5"/>
          </p:nvPr>
        </p:nvSpPr>
        <p:spPr/>
        <p:txBody>
          <a:bodyPr/>
          <a:lstStyle/>
          <a:p>
            <a:fld id="{AEF5EE13-1DF8-684B-B9C8-3E9D2B4B532B}" type="slidenum">
              <a:rPr lang="en-US" smtClean="0"/>
              <a:t>16</a:t>
            </a:fld>
            <a:endParaRPr lang="en-US"/>
          </a:p>
        </p:txBody>
      </p:sp>
    </p:spTree>
    <p:extLst>
      <p:ext uri="{BB962C8B-B14F-4D97-AF65-F5344CB8AC3E}">
        <p14:creationId xmlns:p14="http://schemas.microsoft.com/office/powerpoint/2010/main" val="2526839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53BD8-238F-8200-6D3E-E5C9654556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2F7491-9730-F2D0-7FEC-6F4FAE02ED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5A7130-39BA-DDAB-DEDE-A2F3B97C893A}"/>
              </a:ext>
            </a:extLst>
          </p:cNvPr>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B759BB87-E3DD-945E-63A1-241532F36886}"/>
              </a:ext>
            </a:extLst>
          </p:cNvPr>
          <p:cNvSpPr>
            <a:spLocks noGrp="1"/>
          </p:cNvSpPr>
          <p:nvPr>
            <p:ph type="sldNum" sz="quarter" idx="5"/>
          </p:nvPr>
        </p:nvSpPr>
        <p:spPr/>
        <p:txBody>
          <a:bodyPr/>
          <a:lstStyle/>
          <a:p>
            <a:fld id="{AEF5EE13-1DF8-684B-B9C8-3E9D2B4B532B}" type="slidenum">
              <a:rPr lang="en-US" smtClean="0"/>
              <a:t>17</a:t>
            </a:fld>
            <a:endParaRPr lang="en-US"/>
          </a:p>
        </p:txBody>
      </p:sp>
    </p:spTree>
    <p:extLst>
      <p:ext uri="{BB962C8B-B14F-4D97-AF65-F5344CB8AC3E}">
        <p14:creationId xmlns:p14="http://schemas.microsoft.com/office/powerpoint/2010/main" val="1600059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Shape of curve can tell us if there is more than one planet orbiting a star. </a:t>
            </a:r>
            <a:endParaRPr lang="en-US" sz="1200" b="0" dirty="0"/>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dirty="0"/>
              <a:t>Graph shows how the light from the star Trappist-1 changes as the planets pass in front of it in various combinations. </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Scale on the left is percentage brightness and the dots with lines are error bars.</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Most light blocked when the three planets are passing across the face of the star as separate dots.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Most exoplanets don’t transit their star.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Direct imaging is essential for measuring atmospheres and possible biosignatures.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EF5EE13-1DF8-684B-B9C8-3E9D2B4B532B}" type="slidenum">
              <a:rPr lang="en-US" smtClean="0"/>
              <a:t>18</a:t>
            </a:fld>
            <a:endParaRPr lang="en-US"/>
          </a:p>
        </p:txBody>
      </p:sp>
    </p:spTree>
    <p:extLst>
      <p:ext uri="{BB962C8B-B14F-4D97-AF65-F5344CB8AC3E}">
        <p14:creationId xmlns:p14="http://schemas.microsoft.com/office/powerpoint/2010/main" val="13636773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DB252-584B-5C68-BDA4-0E4A605DEF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167258-D556-FECE-31EE-26BBE8BA6A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1FA8DC-5DBF-320C-94C2-CEA329DA884E}"/>
              </a:ext>
            </a:extLst>
          </p:cNvPr>
          <p:cNvSpPr>
            <a:spLocks noGrp="1"/>
          </p:cNvSpPr>
          <p:nvPr>
            <p:ph type="body" idx="1"/>
          </p:nvPr>
        </p:nvSpPr>
        <p:spPr/>
        <p:txBody>
          <a:bodyPr/>
          <a:lstStyle/>
          <a:p>
            <a:pPr marL="285750" indent="-285750">
              <a:buFont typeface="Arial" panose="020B0604020202020204" pitchFamily="34" charset="0"/>
              <a:buChar char="•"/>
            </a:pPr>
            <a:r>
              <a:rPr lang="en-US" sz="1200" dirty="0"/>
              <a:t>Too small to see directly, may be inferred from effect on a planet’s transit</a:t>
            </a:r>
          </a:p>
          <a:p>
            <a:pPr marL="285750" lvl="0" indent="-285750">
              <a:buFont typeface="Arial" panose="020B0604020202020204" pitchFamily="34" charset="0"/>
              <a:buChar char="•"/>
            </a:pPr>
            <a:r>
              <a:rPr lang="en-US" sz="1200" dirty="0"/>
              <a:t>Shape of light curve - could reveal if the moon is leading or trailing the exoplanet at the time.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Only two strong contestants so far</a:t>
            </a:r>
          </a:p>
          <a:p>
            <a:pPr marL="628650" lvl="1" indent="-171450">
              <a:buFont typeface="Arial" panose="020B0604020202020204" pitchFamily="34" charset="0"/>
              <a:buChar char="•"/>
            </a:pPr>
            <a:r>
              <a:rPr lang="en-US" dirty="0"/>
              <a:t>Kepler-1625b-i – 8,000 light yrs away  and Kepler-1708b-I – 5,600 Light Years away</a:t>
            </a:r>
          </a:p>
          <a:p>
            <a:pPr marL="628650" lvl="1" indent="-171450">
              <a:buFont typeface="Arial" panose="020B0604020202020204" pitchFamily="34" charset="0"/>
              <a:buChar char="•"/>
            </a:pPr>
            <a:r>
              <a:rPr lang="en-US" dirty="0"/>
              <a:t>Both Neptune sized – 1.6 – 4 times the size of Earth and orbit planets 5-10 times as big as Jupiter</a:t>
            </a:r>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Image and graph - demo output from the Pandora algorithm</a:t>
            </a:r>
          </a:p>
          <a:p>
            <a:pPr marL="628650" lvl="1" indent="-171450">
              <a:buFont typeface="Arial" panose="020B0604020202020204" pitchFamily="34" charset="0"/>
              <a:buChar char="•"/>
            </a:pPr>
            <a:r>
              <a:rPr lang="en-US" dirty="0"/>
              <a:t>Shows what might be expected for a Jupiter sized planet with a Neptune sized moon transiting their star.</a:t>
            </a:r>
          </a:p>
          <a:p>
            <a:pPr marL="628650" lvl="1" indent="-171450">
              <a:buFont typeface="Arial" panose="020B0604020202020204" pitchFamily="34" charset="0"/>
              <a:buChar char="•"/>
            </a:pPr>
            <a:r>
              <a:rPr lang="en-US" dirty="0"/>
              <a:t>Orange line - shows the light curve for the moon.</a:t>
            </a:r>
          </a:p>
          <a:p>
            <a:pPr marL="628650" lvl="1" indent="-171450">
              <a:buFont typeface="Arial" panose="020B0604020202020204" pitchFamily="34" charset="0"/>
              <a:buChar char="•"/>
            </a:pPr>
            <a:r>
              <a:rPr lang="en-US" dirty="0"/>
              <a:t>Blue line - light curve for the planet</a:t>
            </a:r>
          </a:p>
          <a:p>
            <a:pPr marL="628650" lvl="1" indent="-171450">
              <a:buFont typeface="Arial" panose="020B0604020202020204" pitchFamily="34" charset="0"/>
              <a:buChar char="•"/>
            </a:pPr>
            <a:r>
              <a:rPr lang="en-US" dirty="0"/>
              <a:t>Black line - combined curves for planet and its moon.</a:t>
            </a:r>
          </a:p>
        </p:txBody>
      </p:sp>
      <p:sp>
        <p:nvSpPr>
          <p:cNvPr id="4" name="Slide Number Placeholder 3">
            <a:extLst>
              <a:ext uri="{FF2B5EF4-FFF2-40B4-BE49-F238E27FC236}">
                <a16:creationId xmlns:a16="http://schemas.microsoft.com/office/drawing/2014/main" id="{3E10E707-484B-C644-E6EF-97BE79DFDA54}"/>
              </a:ext>
            </a:extLst>
          </p:cNvPr>
          <p:cNvSpPr>
            <a:spLocks noGrp="1"/>
          </p:cNvSpPr>
          <p:nvPr>
            <p:ph type="sldNum" sz="quarter" idx="5"/>
          </p:nvPr>
        </p:nvSpPr>
        <p:spPr/>
        <p:txBody>
          <a:bodyPr/>
          <a:lstStyle/>
          <a:p>
            <a:fld id="{AEF5EE13-1DF8-684B-B9C8-3E9D2B4B532B}" type="slidenum">
              <a:rPr lang="en-US" smtClean="0"/>
              <a:t>19</a:t>
            </a:fld>
            <a:endParaRPr lang="en-US"/>
          </a:p>
        </p:txBody>
      </p:sp>
    </p:spTree>
    <p:extLst>
      <p:ext uri="{BB962C8B-B14F-4D97-AF65-F5344CB8AC3E}">
        <p14:creationId xmlns:p14="http://schemas.microsoft.com/office/powerpoint/2010/main" val="5278874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These images give us an idea of how hard seeing exoplanets is.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Top - Mercury starting to transit our sun. </a:t>
            </a:r>
          </a:p>
          <a:p>
            <a:pPr marL="628650" lvl="1" indent="-171450">
              <a:buFont typeface="Arial" panose="020B0604020202020204" pitchFamily="34" charset="0"/>
              <a:buChar char="•"/>
            </a:pPr>
            <a:r>
              <a:rPr lang="en-US" dirty="0"/>
              <a:t>Mercury is the tiny black dot by the white arrow. </a:t>
            </a:r>
          </a:p>
          <a:p>
            <a:pPr marL="628650" lvl="1" indent="-171450">
              <a:buFont typeface="Arial" panose="020B0604020202020204" pitchFamily="34" charset="0"/>
              <a:buChar char="•"/>
            </a:pPr>
            <a:r>
              <a:rPr lang="en-US" dirty="0"/>
              <a:t>Mercury is smaller than earth so wouldn’t be visible to many telescopes.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Bottom - time lapse of transit of Venus. </a:t>
            </a:r>
          </a:p>
          <a:p>
            <a:pPr marL="628650" lvl="1" indent="-171450">
              <a:buFont typeface="Arial" panose="020B0604020202020204" pitchFamily="34" charset="0"/>
              <a:buChar char="•"/>
            </a:pPr>
            <a:r>
              <a:rPr lang="en-US" dirty="0"/>
              <a:t>Whole transit takes around 6 hours.</a:t>
            </a:r>
          </a:p>
          <a:p>
            <a:pPr marL="628650" lvl="1" indent="-171450">
              <a:buFont typeface="Arial" panose="020B0604020202020204" pitchFamily="34" charset="0"/>
              <a:buChar char="•"/>
            </a:pPr>
            <a:r>
              <a:rPr lang="en-US" dirty="0"/>
              <a:t>Reveals another issue with observing exoplanets. </a:t>
            </a:r>
          </a:p>
          <a:p>
            <a:pPr marL="628650" lvl="1" indent="-171450">
              <a:buFont typeface="Arial" panose="020B0604020202020204" pitchFamily="34" charset="0"/>
              <a:buChar char="•"/>
            </a:pPr>
            <a:r>
              <a:rPr lang="en-US" dirty="0"/>
              <a:t>Transits of Venus happen in pairs eight years apart. These are separated by 105 or 121 years.</a:t>
            </a:r>
          </a:p>
          <a:p>
            <a:pPr marL="628650" lvl="1" indent="-171450">
              <a:buFont typeface="Arial" panose="020B0604020202020204" pitchFamily="34" charset="0"/>
              <a:buChar char="•"/>
            </a:pPr>
            <a:r>
              <a:rPr lang="en-US" dirty="0"/>
              <a:t>The last transit was in 2004 and the next won’t be until 2117.</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So, if we’re looking for something that’s only visible for 6 hours twice every 120 or so years you can see how easy it would be to miss an exoplanet if we weren’t observing at the right time.</a:t>
            </a:r>
          </a:p>
        </p:txBody>
      </p:sp>
      <p:sp>
        <p:nvSpPr>
          <p:cNvPr id="4" name="Slide Number Placeholder 3"/>
          <p:cNvSpPr>
            <a:spLocks noGrp="1"/>
          </p:cNvSpPr>
          <p:nvPr>
            <p:ph type="sldNum" sz="quarter" idx="5"/>
          </p:nvPr>
        </p:nvSpPr>
        <p:spPr/>
        <p:txBody>
          <a:bodyPr/>
          <a:lstStyle/>
          <a:p>
            <a:fld id="{AEF5EE13-1DF8-684B-B9C8-3E9D2B4B532B}" type="slidenum">
              <a:rPr lang="en-US" smtClean="0"/>
              <a:t>20</a:t>
            </a:fld>
            <a:endParaRPr lang="en-US"/>
          </a:p>
        </p:txBody>
      </p:sp>
    </p:spTree>
    <p:extLst>
      <p:ext uri="{BB962C8B-B14F-4D97-AF65-F5344CB8AC3E}">
        <p14:creationId xmlns:p14="http://schemas.microsoft.com/office/powerpoint/2010/main" val="3649606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a:t>The presentation will be shared after the meeting. </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It contains all the detail so I’ll focus more on what it all means.</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There are links on each slide to the source images and videos.</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Hope I’m not disappointing anyone by being </a:t>
            </a:r>
            <a:r>
              <a:rPr lang="en-US" sz="1600" dirty="0" err="1"/>
              <a:t>maths</a:t>
            </a:r>
            <a:r>
              <a:rPr lang="en-US" sz="1600" dirty="0"/>
              <a:t> free.</a:t>
            </a:r>
          </a:p>
        </p:txBody>
      </p:sp>
      <p:sp>
        <p:nvSpPr>
          <p:cNvPr id="4" name="Slide Number Placeholder 3"/>
          <p:cNvSpPr>
            <a:spLocks noGrp="1"/>
          </p:cNvSpPr>
          <p:nvPr>
            <p:ph type="sldNum" sz="quarter" idx="5"/>
          </p:nvPr>
        </p:nvSpPr>
        <p:spPr/>
        <p:txBody>
          <a:bodyPr/>
          <a:lstStyle/>
          <a:p>
            <a:fld id="{AEF5EE13-1DF8-684B-B9C8-3E9D2B4B532B}" type="slidenum">
              <a:rPr lang="en-US" smtClean="0"/>
              <a:t>2</a:t>
            </a:fld>
            <a:endParaRPr lang="en-US"/>
          </a:p>
        </p:txBody>
      </p:sp>
    </p:spTree>
    <p:extLst>
      <p:ext uri="{BB962C8B-B14F-4D97-AF65-F5344CB8AC3E}">
        <p14:creationId xmlns:p14="http://schemas.microsoft.com/office/powerpoint/2010/main" val="1070701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An object can only be confirmed as being a planet if we know its mass.</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Other objects can mimic planets in transit curves</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1" dirty="0"/>
              <a:t>Comets </a:t>
            </a:r>
            <a:r>
              <a:rPr lang="en-US" b="0" dirty="0"/>
              <a:t>- Tail reflects light and changes the shape of the curve from a U to a V shape.</a:t>
            </a:r>
          </a:p>
          <a:p>
            <a:pPr marL="171450" indent="-171450">
              <a:buFont typeface="Arial" panose="020B0604020202020204" pitchFamily="34" charset="0"/>
              <a:buChar char="•"/>
            </a:pPr>
            <a:endParaRPr lang="en-US" b="0" dirty="0"/>
          </a:p>
          <a:p>
            <a:pPr marL="628650" lvl="1" indent="-171450">
              <a:buFont typeface="Arial" panose="020B0604020202020204" pitchFamily="34" charset="0"/>
              <a:buChar char="•"/>
            </a:pPr>
            <a:r>
              <a:rPr lang="en-US" b="0" dirty="0"/>
              <a:t>Transiting Exoplanet Survey Satellite, TESS, has found over 30 exocomets in the Beta </a:t>
            </a:r>
            <a:r>
              <a:rPr lang="en-US" b="0" dirty="0" err="1"/>
              <a:t>Pictoris</a:t>
            </a:r>
            <a:r>
              <a:rPr lang="en-US" b="0" dirty="0"/>
              <a:t> system.</a:t>
            </a:r>
          </a:p>
          <a:p>
            <a:pPr marL="628650" lvl="1" indent="-171450">
              <a:buFont typeface="Arial" panose="020B0604020202020204" pitchFamily="34" charset="0"/>
              <a:buChar char="•"/>
            </a:pPr>
            <a:r>
              <a:rPr lang="en-US" b="0" dirty="0"/>
              <a:t>These comets are between 1.9 – 8.7 miles in diameter, 64 light years away.</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1" dirty="0" err="1"/>
              <a:t>Exotrojans</a:t>
            </a:r>
            <a:r>
              <a:rPr lang="en-US" b="0" dirty="0"/>
              <a:t> - In the unlikely event you ever wondered what an asteroid around another star is called they’re known as </a:t>
            </a:r>
            <a:r>
              <a:rPr lang="en-US" b="0" dirty="0" err="1"/>
              <a:t>exotrojans</a:t>
            </a:r>
            <a:r>
              <a:rPr lang="en-US" b="0" dirty="0"/>
              <a:t>. </a:t>
            </a:r>
          </a:p>
          <a:p>
            <a:pPr marL="171450" indent="-171450">
              <a:buFont typeface="Arial" panose="020B0604020202020204" pitchFamily="34" charset="0"/>
              <a:buChar char="•"/>
            </a:pPr>
            <a:endParaRPr lang="en-US" b="0" dirty="0"/>
          </a:p>
          <a:p>
            <a:pPr marL="628650" lvl="1" indent="-171450">
              <a:buFont typeface="Arial" panose="020B0604020202020204" pitchFamily="34" charset="0"/>
              <a:buChar char="•"/>
            </a:pPr>
            <a:r>
              <a:rPr lang="en-US" b="0" dirty="0"/>
              <a:t>Likely to be small and the collective effect of them in a band, like our asteroid belt, would have to be observed and identified. </a:t>
            </a:r>
          </a:p>
        </p:txBody>
      </p:sp>
      <p:sp>
        <p:nvSpPr>
          <p:cNvPr id="4" name="Slide Number Placeholder 3"/>
          <p:cNvSpPr>
            <a:spLocks noGrp="1"/>
          </p:cNvSpPr>
          <p:nvPr>
            <p:ph type="sldNum" sz="quarter" idx="5"/>
          </p:nvPr>
        </p:nvSpPr>
        <p:spPr/>
        <p:txBody>
          <a:bodyPr/>
          <a:lstStyle/>
          <a:p>
            <a:fld id="{AEF5EE13-1DF8-684B-B9C8-3E9D2B4B532B}" type="slidenum">
              <a:rPr lang="en-US" smtClean="0"/>
              <a:t>21</a:t>
            </a:fld>
            <a:endParaRPr lang="en-US"/>
          </a:p>
        </p:txBody>
      </p:sp>
    </p:spTree>
    <p:extLst>
      <p:ext uri="{BB962C8B-B14F-4D97-AF65-F5344CB8AC3E}">
        <p14:creationId xmlns:p14="http://schemas.microsoft.com/office/powerpoint/2010/main" val="11967977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If a planet and a </a:t>
            </a:r>
            <a:r>
              <a:rPr lang="en-US" dirty="0" err="1"/>
              <a:t>starspot</a:t>
            </a:r>
            <a:r>
              <a:rPr lang="en-US" dirty="0"/>
              <a:t> cross the face of a star close together </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can lead to them being measured together and a planet being perceived as being larger than it actually is.</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err="1"/>
              <a:t>Starspots</a:t>
            </a:r>
            <a:r>
              <a:rPr lang="en-US" dirty="0"/>
              <a:t> can be misinterpreted as planets but planets tend to move faster.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Images show transit of Mercury across the sun as seen from Mars by Curiosity Rover. </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Mercury occupies 0.6 of a pixel in the images.</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If Mercury is this small from Mars it shows the challenges of seeing exoplanets around other stars.</a:t>
            </a:r>
          </a:p>
        </p:txBody>
      </p:sp>
      <p:sp>
        <p:nvSpPr>
          <p:cNvPr id="4" name="Slide Number Placeholder 3"/>
          <p:cNvSpPr>
            <a:spLocks noGrp="1"/>
          </p:cNvSpPr>
          <p:nvPr>
            <p:ph type="sldNum" sz="quarter" idx="5"/>
          </p:nvPr>
        </p:nvSpPr>
        <p:spPr/>
        <p:txBody>
          <a:bodyPr/>
          <a:lstStyle/>
          <a:p>
            <a:fld id="{AEF5EE13-1DF8-684B-B9C8-3E9D2B4B532B}" type="slidenum">
              <a:rPr lang="en-US" smtClean="0"/>
              <a:t>22</a:t>
            </a:fld>
            <a:endParaRPr lang="en-US"/>
          </a:p>
        </p:txBody>
      </p:sp>
    </p:spTree>
    <p:extLst>
      <p:ext uri="{BB962C8B-B14F-4D97-AF65-F5344CB8AC3E}">
        <p14:creationId xmlns:p14="http://schemas.microsoft.com/office/powerpoint/2010/main" val="7740910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Changes in the time it takes for a planet to orbit its star can reveal the presence of other planets we can’t see transiting in front of the star </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due to their inclination, angle or orbit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Basically a single planet will have a regular orbit time. </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If orbit period varies - suggests the presence of another planet, or planets.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Their gravitational pull may slow down or speed up the orbit of the planet that can be seen transiting its star.</a:t>
            </a:r>
          </a:p>
        </p:txBody>
      </p:sp>
      <p:sp>
        <p:nvSpPr>
          <p:cNvPr id="4" name="Slide Number Placeholder 3"/>
          <p:cNvSpPr>
            <a:spLocks noGrp="1"/>
          </p:cNvSpPr>
          <p:nvPr>
            <p:ph type="sldNum" sz="quarter" idx="5"/>
          </p:nvPr>
        </p:nvSpPr>
        <p:spPr/>
        <p:txBody>
          <a:bodyPr/>
          <a:lstStyle/>
          <a:p>
            <a:fld id="{AEF5EE13-1DF8-684B-B9C8-3E9D2B4B532B}" type="slidenum">
              <a:rPr lang="en-US" smtClean="0"/>
              <a:t>23</a:t>
            </a:fld>
            <a:endParaRPr lang="en-US"/>
          </a:p>
        </p:txBody>
      </p:sp>
    </p:spTree>
    <p:extLst>
      <p:ext uri="{BB962C8B-B14F-4D97-AF65-F5344CB8AC3E}">
        <p14:creationId xmlns:p14="http://schemas.microsoft.com/office/powerpoint/2010/main" val="783808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F5EE13-1DF8-684B-B9C8-3E9D2B4B532B}" type="slidenum">
              <a:rPr lang="en-US" smtClean="0"/>
              <a:t>24</a:t>
            </a:fld>
            <a:endParaRPr lang="en-US"/>
          </a:p>
        </p:txBody>
      </p:sp>
    </p:spTree>
    <p:extLst>
      <p:ext uri="{BB962C8B-B14F-4D97-AF65-F5344CB8AC3E}">
        <p14:creationId xmlns:p14="http://schemas.microsoft.com/office/powerpoint/2010/main" val="37586116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59C56-91DF-C576-816D-3645097B5F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57881C-39FE-E6E9-793B-71D05ADFA4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217147-0B27-EBCF-817D-C4BEC1F3B551}"/>
              </a:ext>
            </a:extLst>
          </p:cNvPr>
          <p:cNvSpPr>
            <a:spLocks noGrp="1"/>
          </p:cNvSpPr>
          <p:nvPr>
            <p:ph type="body" idx="1"/>
          </p:nvPr>
        </p:nvSpPr>
        <p:spPr/>
        <p:txBody>
          <a:bodyPr/>
          <a:lstStyle/>
          <a:p>
            <a:pPr algn="l"/>
            <a:r>
              <a:rPr lang="en-US" dirty="0"/>
              <a:t>Diagram shows how the sun has moved in response to the pull of it’s planets over a 50 year period.</a:t>
            </a:r>
          </a:p>
          <a:p>
            <a:pPr algn="l"/>
            <a:endParaRPr lang="en-US" dirty="0"/>
          </a:p>
        </p:txBody>
      </p:sp>
      <p:sp>
        <p:nvSpPr>
          <p:cNvPr id="4" name="Slide Number Placeholder 3">
            <a:extLst>
              <a:ext uri="{FF2B5EF4-FFF2-40B4-BE49-F238E27FC236}">
                <a16:creationId xmlns:a16="http://schemas.microsoft.com/office/drawing/2014/main" id="{A30E126A-5A65-DA10-EA0E-9BE03C36649D}"/>
              </a:ext>
            </a:extLst>
          </p:cNvPr>
          <p:cNvSpPr>
            <a:spLocks noGrp="1"/>
          </p:cNvSpPr>
          <p:nvPr>
            <p:ph type="sldNum" sz="quarter" idx="5"/>
          </p:nvPr>
        </p:nvSpPr>
        <p:spPr/>
        <p:txBody>
          <a:bodyPr/>
          <a:lstStyle/>
          <a:p>
            <a:fld id="{AEF5EE13-1DF8-684B-B9C8-3E9D2B4B532B}" type="slidenum">
              <a:rPr lang="en-US" smtClean="0"/>
              <a:t>25</a:t>
            </a:fld>
            <a:endParaRPr lang="en-US"/>
          </a:p>
        </p:txBody>
      </p:sp>
    </p:spTree>
    <p:extLst>
      <p:ext uri="{BB962C8B-B14F-4D97-AF65-F5344CB8AC3E}">
        <p14:creationId xmlns:p14="http://schemas.microsoft.com/office/powerpoint/2010/main" val="22410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dirty="0">
                <a:solidFill>
                  <a:srgbClr val="212529"/>
                </a:solidFill>
                <a:latin typeface="Titillium Web" panose="020F0502020204030204" pitchFamily="34" charset="0"/>
              </a:rPr>
              <a:t>Video on next slide Astrometry – method to find Exoplanets – by NASA</a:t>
            </a:r>
          </a:p>
          <a:p>
            <a:pPr algn="l"/>
            <a:r>
              <a:rPr lang="en-GB" sz="1200" b="0" i="0" u="none" strike="noStrike" dirty="0">
                <a:solidFill>
                  <a:srgbClr val="212529"/>
                </a:solidFill>
                <a:effectLst/>
                <a:latin typeface="Titillium Web" panose="020F0502020204030204" pitchFamily="34" charset="0"/>
                <a:hlinkClick r:id="rId3"/>
              </a:rPr>
              <a:t>https://youtu.be/1Cc2c6HOz_A?si=I44KYeuWgWRw6AUS</a:t>
            </a:r>
            <a:endParaRPr lang="en-GB" sz="1200" b="0" i="0" u="none" strike="noStrike" dirty="0">
              <a:solidFill>
                <a:srgbClr val="212529"/>
              </a:solidFill>
              <a:effectLst/>
              <a:latin typeface="Titillium Web"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EF5EE13-1DF8-684B-B9C8-3E9D2B4B532B}" type="slidenum">
              <a:rPr lang="en-US" smtClean="0"/>
              <a:t>26</a:t>
            </a:fld>
            <a:endParaRPr lang="en-US"/>
          </a:p>
        </p:txBody>
      </p:sp>
    </p:spTree>
    <p:extLst>
      <p:ext uri="{BB962C8B-B14F-4D97-AF65-F5344CB8AC3E}">
        <p14:creationId xmlns:p14="http://schemas.microsoft.com/office/powerpoint/2010/main" val="2929869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10EB8-5B72-A382-B7EC-DC71724190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6A3904-D46A-3574-4EDC-62AD90423D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8DA24A-257F-C92B-EFF9-F70638B30A5E}"/>
              </a:ext>
            </a:extLst>
          </p:cNvPr>
          <p:cNvSpPr>
            <a:spLocks noGrp="1"/>
          </p:cNvSpPr>
          <p:nvPr>
            <p:ph type="body" idx="1"/>
          </p:nvPr>
        </p:nvSpPr>
        <p:spPr/>
        <p:txBody>
          <a:bodyPr/>
          <a:lstStyle/>
          <a:p>
            <a:pPr marL="171450" indent="-171450">
              <a:buFont typeface="Arial" panose="020B0604020202020204" pitchFamily="34" charset="0"/>
              <a:buChar char="•"/>
            </a:pPr>
            <a:r>
              <a:rPr lang="en-US" dirty="0"/>
              <a:t>This is the current tally of exoplanets that have been confirmed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number of each type of planet is shown on the left and the latest confirmed discovery on the right.</a:t>
            </a:r>
          </a:p>
        </p:txBody>
      </p:sp>
      <p:sp>
        <p:nvSpPr>
          <p:cNvPr id="4" name="Slide Number Placeholder 3">
            <a:extLst>
              <a:ext uri="{FF2B5EF4-FFF2-40B4-BE49-F238E27FC236}">
                <a16:creationId xmlns:a16="http://schemas.microsoft.com/office/drawing/2014/main" id="{AA4743B5-03E1-7C96-89BC-0BC165A4F630}"/>
              </a:ext>
            </a:extLst>
          </p:cNvPr>
          <p:cNvSpPr>
            <a:spLocks noGrp="1"/>
          </p:cNvSpPr>
          <p:nvPr>
            <p:ph type="sldNum" sz="quarter" idx="5"/>
          </p:nvPr>
        </p:nvSpPr>
        <p:spPr/>
        <p:txBody>
          <a:bodyPr/>
          <a:lstStyle/>
          <a:p>
            <a:fld id="{AEF5EE13-1DF8-684B-B9C8-3E9D2B4B532B}" type="slidenum">
              <a:rPr lang="en-US" smtClean="0"/>
              <a:t>27</a:t>
            </a:fld>
            <a:endParaRPr lang="en-US"/>
          </a:p>
        </p:txBody>
      </p:sp>
    </p:spTree>
    <p:extLst>
      <p:ext uri="{BB962C8B-B14F-4D97-AF65-F5344CB8AC3E}">
        <p14:creationId xmlns:p14="http://schemas.microsoft.com/office/powerpoint/2010/main" val="738013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36484-EF28-DDBF-0F4C-E6D39EB900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A9C7AD-7066-36A2-6BF8-C42D5E1E69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3AE063-5828-CFF2-1A37-02BFFCF640D0}"/>
              </a:ext>
            </a:extLst>
          </p:cNvPr>
          <p:cNvSpPr>
            <a:spLocks noGrp="1"/>
          </p:cNvSpPr>
          <p:nvPr>
            <p:ph type="body" idx="1"/>
          </p:nvPr>
        </p:nvSpPr>
        <p:spPr/>
        <p:txBody>
          <a:bodyPr/>
          <a:lstStyle/>
          <a:p>
            <a:pPr marL="171450" indent="-171450">
              <a:buFont typeface="Arial" panose="020B0604020202020204" pitchFamily="34" charset="0"/>
              <a:buChar char="•"/>
            </a:pPr>
            <a:r>
              <a:rPr lang="en-US" dirty="0"/>
              <a:t>This shows how many were found by each method.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Graph shows the mass of the planet and the length of it’s orbit and the method used as well.</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Most have been found using the transit method..</a:t>
            </a:r>
          </a:p>
        </p:txBody>
      </p:sp>
      <p:sp>
        <p:nvSpPr>
          <p:cNvPr id="4" name="Slide Number Placeholder 3">
            <a:extLst>
              <a:ext uri="{FF2B5EF4-FFF2-40B4-BE49-F238E27FC236}">
                <a16:creationId xmlns:a16="http://schemas.microsoft.com/office/drawing/2014/main" id="{7CBB3FEF-BB10-F272-5644-9665BDE5D5FF}"/>
              </a:ext>
            </a:extLst>
          </p:cNvPr>
          <p:cNvSpPr>
            <a:spLocks noGrp="1"/>
          </p:cNvSpPr>
          <p:nvPr>
            <p:ph type="sldNum" sz="quarter" idx="5"/>
          </p:nvPr>
        </p:nvSpPr>
        <p:spPr/>
        <p:txBody>
          <a:bodyPr/>
          <a:lstStyle/>
          <a:p>
            <a:fld id="{AEF5EE13-1DF8-684B-B9C8-3E9D2B4B532B}" type="slidenum">
              <a:rPr lang="en-US" smtClean="0"/>
              <a:t>28</a:t>
            </a:fld>
            <a:endParaRPr lang="en-US"/>
          </a:p>
        </p:txBody>
      </p:sp>
    </p:spTree>
    <p:extLst>
      <p:ext uri="{BB962C8B-B14F-4D97-AF65-F5344CB8AC3E}">
        <p14:creationId xmlns:p14="http://schemas.microsoft.com/office/powerpoint/2010/main" val="30838223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Table shows what we can learn about other stars and exoplanets from the various methods: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Stellar mass and size</a:t>
            </a:r>
          </a:p>
          <a:p>
            <a:pPr marL="628650" lvl="1" indent="-171450">
              <a:buFont typeface="Arial" panose="020B0604020202020204" pitchFamily="34" charset="0"/>
              <a:buChar char="•"/>
            </a:pPr>
            <a:r>
              <a:rPr lang="en-US" dirty="0"/>
              <a:t>Which way the star is rotating</a:t>
            </a:r>
          </a:p>
          <a:p>
            <a:pPr marL="628650" lvl="1" indent="-171450">
              <a:buFont typeface="Arial" panose="020B0604020202020204" pitchFamily="34" charset="0"/>
              <a:buChar char="•"/>
            </a:pPr>
            <a:r>
              <a:rPr lang="en-US" dirty="0"/>
              <a:t>Whether there are any objects orbiting it</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Planetary size and mass</a:t>
            </a:r>
          </a:p>
          <a:p>
            <a:pPr marL="628650" lvl="1" indent="-171450">
              <a:buFont typeface="Arial" panose="020B0604020202020204" pitchFamily="34" charset="0"/>
              <a:buChar char="•"/>
            </a:pPr>
            <a:r>
              <a:rPr lang="en-US" dirty="0"/>
              <a:t>orbit, presence of large moons and which way they’re orbiting a planet</a:t>
            </a:r>
          </a:p>
          <a:p>
            <a:pPr marL="628650" lvl="1" indent="-171450">
              <a:buFont typeface="Arial" panose="020B0604020202020204" pitchFamily="34" charset="0"/>
              <a:buChar char="•"/>
            </a:pPr>
            <a:r>
              <a:rPr lang="en-US" dirty="0"/>
              <a:t>presence of an atmosphere around large planets</a:t>
            </a:r>
          </a:p>
          <a:p>
            <a:pPr marL="628650" lvl="1" indent="-171450">
              <a:buFont typeface="Arial" panose="020B0604020202020204" pitchFamily="34" charset="0"/>
              <a:buChar char="•"/>
            </a:pPr>
            <a:r>
              <a:rPr lang="en-US" dirty="0"/>
              <a:t>Direct imaging of young hot planets</a:t>
            </a:r>
          </a:p>
        </p:txBody>
      </p:sp>
      <p:sp>
        <p:nvSpPr>
          <p:cNvPr id="4" name="Slide Number Placeholder 3"/>
          <p:cNvSpPr>
            <a:spLocks noGrp="1"/>
          </p:cNvSpPr>
          <p:nvPr>
            <p:ph type="sldNum" sz="quarter" idx="5"/>
          </p:nvPr>
        </p:nvSpPr>
        <p:spPr/>
        <p:txBody>
          <a:bodyPr/>
          <a:lstStyle/>
          <a:p>
            <a:fld id="{AEF5EE13-1DF8-684B-B9C8-3E9D2B4B532B}" type="slidenum">
              <a:rPr lang="en-US" smtClean="0"/>
              <a:t>29</a:t>
            </a:fld>
            <a:endParaRPr lang="en-US"/>
          </a:p>
        </p:txBody>
      </p:sp>
    </p:spTree>
    <p:extLst>
      <p:ext uri="{BB962C8B-B14F-4D97-AF65-F5344CB8AC3E}">
        <p14:creationId xmlns:p14="http://schemas.microsoft.com/office/powerpoint/2010/main" val="32059560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how many planets are in the habitable zone?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Quick calculation based on info available on the web from NASA’s Kepler telescope and the Keck observatory</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Assuming the rules of physics are the same across the universe</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22% of 10 sextillion stars = 2.2 sextillion stars could have earth sized planets in their habitable zones across the universe..</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And this is just sun like stars…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Drake equation calculated that there could be 12,500 intelligent </a:t>
            </a:r>
            <a:r>
              <a:rPr lang="en-US" dirty="0" err="1"/>
              <a:t>civilisations</a:t>
            </a:r>
            <a:r>
              <a:rPr lang="en-US" dirty="0"/>
              <a:t> in the milky way alone.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https://</a:t>
            </a:r>
            <a:r>
              <a:rPr lang="en-US" dirty="0" err="1"/>
              <a:t>askanearthspacescientist.asu.edu</a:t>
            </a:r>
            <a:r>
              <a:rPr lang="en-US" dirty="0"/>
              <a:t>/drake-equation#:~:text=The%20Drake%20Equation%20is%20part,easy%20to%20discover%20alien%20life. </a:t>
            </a:r>
          </a:p>
        </p:txBody>
      </p:sp>
      <p:sp>
        <p:nvSpPr>
          <p:cNvPr id="4" name="Slide Number Placeholder 3"/>
          <p:cNvSpPr>
            <a:spLocks noGrp="1"/>
          </p:cNvSpPr>
          <p:nvPr>
            <p:ph type="sldNum" sz="quarter" idx="5"/>
          </p:nvPr>
        </p:nvSpPr>
        <p:spPr/>
        <p:txBody>
          <a:bodyPr/>
          <a:lstStyle/>
          <a:p>
            <a:fld id="{AEF5EE13-1DF8-684B-B9C8-3E9D2B4B532B}" type="slidenum">
              <a:rPr lang="en-US" smtClean="0"/>
              <a:t>30</a:t>
            </a:fld>
            <a:endParaRPr lang="en-US"/>
          </a:p>
        </p:txBody>
      </p:sp>
    </p:spTree>
    <p:extLst>
      <p:ext uri="{BB962C8B-B14F-4D97-AF65-F5344CB8AC3E}">
        <p14:creationId xmlns:p14="http://schemas.microsoft.com/office/powerpoint/2010/main" val="3182006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What makes a planet a planet and not a large asteroid?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demotion of Pluto being a case in point.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Having enough mass to make it round makes the difference between being a planet or just a large rock.</a:t>
            </a:r>
          </a:p>
          <a:p>
            <a:endParaRPr lang="en-US" dirty="0"/>
          </a:p>
        </p:txBody>
      </p:sp>
      <p:sp>
        <p:nvSpPr>
          <p:cNvPr id="4" name="Slide Number Placeholder 3"/>
          <p:cNvSpPr>
            <a:spLocks noGrp="1"/>
          </p:cNvSpPr>
          <p:nvPr>
            <p:ph type="sldNum" sz="quarter" idx="5"/>
          </p:nvPr>
        </p:nvSpPr>
        <p:spPr/>
        <p:txBody>
          <a:bodyPr/>
          <a:lstStyle/>
          <a:p>
            <a:fld id="{AEF5EE13-1DF8-684B-B9C8-3E9D2B4B532B}" type="slidenum">
              <a:rPr lang="en-US" smtClean="0"/>
              <a:t>3</a:t>
            </a:fld>
            <a:endParaRPr lang="en-US"/>
          </a:p>
        </p:txBody>
      </p:sp>
    </p:spTree>
    <p:extLst>
      <p:ext uri="{BB962C8B-B14F-4D97-AF65-F5344CB8AC3E}">
        <p14:creationId xmlns:p14="http://schemas.microsoft.com/office/powerpoint/2010/main" val="14130263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CDD2A-8B5B-BFCD-F842-F324FD6BC9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35ACE9-E349-7855-2BE7-4E3A933630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3BB001-7272-0B7B-0CB1-CCAF6635A546}"/>
              </a:ext>
            </a:extLst>
          </p:cNvPr>
          <p:cNvSpPr>
            <a:spLocks noGrp="1"/>
          </p:cNvSpPr>
          <p:nvPr>
            <p:ph type="body" idx="1"/>
          </p:nvPr>
        </p:nvSpPr>
        <p:spPr/>
        <p:txBody>
          <a:bodyPr/>
          <a:lstStyle/>
          <a:p>
            <a:pPr marL="171450" indent="-171450">
              <a:buFont typeface="Arial" panose="020B0604020202020204" pitchFamily="34" charset="0"/>
              <a:buChar char="•"/>
            </a:pPr>
            <a:r>
              <a:rPr lang="en-US" dirty="0"/>
              <a:t>Why all this effort to find exoplanets? To answer the biggest question of all. Are we alone in the universe or is there other life elsewhere?</a:t>
            </a:r>
          </a:p>
          <a:p>
            <a:pPr marL="628650" lvl="1" indent="-171450">
              <a:buFont typeface="Arial" panose="020B0604020202020204" pitchFamily="34" charset="0"/>
              <a:buChar char="•"/>
            </a:pPr>
            <a:r>
              <a:rPr lang="en-US" dirty="0"/>
              <a:t>Basic premise is that around each star there is a region where liquid water could exist on the surface of a planet.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Where it’s not too hot or too cold – the Goldilocks zone.</a:t>
            </a:r>
          </a:p>
          <a:p>
            <a:pPr marL="628650" lvl="1" indent="-171450">
              <a:buFont typeface="Arial" panose="020B0604020202020204" pitchFamily="34" charset="0"/>
              <a:buChar char="•"/>
            </a:pPr>
            <a:r>
              <a:rPr lang="en-US" dirty="0"/>
              <a:t>Determined by the type of star</a:t>
            </a:r>
            <a:r>
              <a:rPr lang="en-US" b="0" dirty="0"/>
              <a:t> - Our sun is a G dwarf type star</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1" dirty="0"/>
              <a:t>A dwarf stars </a:t>
            </a:r>
            <a:endParaRPr lang="en-US" dirty="0"/>
          </a:p>
          <a:p>
            <a:pPr marL="628650" lvl="1" indent="-171450">
              <a:buFont typeface="Arial" panose="020B0604020202020204" pitchFamily="34" charset="0"/>
              <a:buChar char="•"/>
            </a:pPr>
            <a:r>
              <a:rPr lang="en-US" dirty="0"/>
              <a:t>Larger, hotter and more massive than our sun</a:t>
            </a:r>
          </a:p>
          <a:p>
            <a:pPr marL="628650" lvl="1" indent="-171450">
              <a:buFont typeface="Arial" panose="020B0604020202020204" pitchFamily="34" charset="0"/>
              <a:buChar char="•"/>
            </a:pPr>
            <a:r>
              <a:rPr lang="en-US" dirty="0"/>
              <a:t>Habitable zone is much further out</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b="1" dirty="0"/>
              <a:t>M dwarf stars</a:t>
            </a:r>
          </a:p>
          <a:p>
            <a:pPr marL="628650" lvl="1" indent="-171450">
              <a:buFont typeface="Arial" panose="020B0604020202020204" pitchFamily="34" charset="0"/>
              <a:buChar char="•"/>
            </a:pPr>
            <a:r>
              <a:rPr lang="en-US" b="0" dirty="0"/>
              <a:t> Smaller, cooler and lower mass than our sun</a:t>
            </a:r>
          </a:p>
          <a:p>
            <a:pPr marL="628650" lvl="1" indent="-171450">
              <a:buFont typeface="Arial" panose="020B0604020202020204" pitchFamily="34" charset="0"/>
              <a:buChar char="•"/>
            </a:pPr>
            <a:r>
              <a:rPr lang="en-US" b="0" dirty="0"/>
              <a:t>Habitable zone is much closer to the star.</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Earth sized plants (0.5 – 2 Earth radii) are common in the habitable zone</a:t>
            </a:r>
          </a:p>
        </p:txBody>
      </p:sp>
      <p:sp>
        <p:nvSpPr>
          <p:cNvPr id="4" name="Slide Number Placeholder 3">
            <a:extLst>
              <a:ext uri="{FF2B5EF4-FFF2-40B4-BE49-F238E27FC236}">
                <a16:creationId xmlns:a16="http://schemas.microsoft.com/office/drawing/2014/main" id="{144B1DF5-8712-BA88-3509-B43FE2993469}"/>
              </a:ext>
            </a:extLst>
          </p:cNvPr>
          <p:cNvSpPr>
            <a:spLocks noGrp="1"/>
          </p:cNvSpPr>
          <p:nvPr>
            <p:ph type="sldNum" sz="quarter" idx="5"/>
          </p:nvPr>
        </p:nvSpPr>
        <p:spPr/>
        <p:txBody>
          <a:bodyPr/>
          <a:lstStyle/>
          <a:p>
            <a:fld id="{AEF5EE13-1DF8-684B-B9C8-3E9D2B4B532B}" type="slidenum">
              <a:rPr lang="en-US" smtClean="0"/>
              <a:t>31</a:t>
            </a:fld>
            <a:endParaRPr lang="en-US"/>
          </a:p>
        </p:txBody>
      </p:sp>
    </p:spTree>
    <p:extLst>
      <p:ext uri="{BB962C8B-B14F-4D97-AF65-F5344CB8AC3E}">
        <p14:creationId xmlns:p14="http://schemas.microsoft.com/office/powerpoint/2010/main" val="14699775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4AE0A-7A7D-5492-3007-227345EFD6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11A865-6D7E-9E03-51D3-000A4A0BE7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CA1905-13D9-2B59-CA17-69821CBF79A6}"/>
              </a:ext>
            </a:extLst>
          </p:cNvPr>
          <p:cNvSpPr>
            <a:spLocks noGrp="1"/>
          </p:cNvSpPr>
          <p:nvPr>
            <p:ph type="body" idx="1"/>
          </p:nvPr>
        </p:nvSpPr>
        <p:spPr/>
        <p:txBody>
          <a:bodyPr/>
          <a:lstStyle/>
          <a:p>
            <a:pPr marL="171450" indent="-171450">
              <a:buFont typeface="Arial" panose="020B0604020202020204" pitchFamily="34" charset="0"/>
              <a:buChar char="•"/>
            </a:pPr>
            <a:r>
              <a:rPr lang="en-US" dirty="0"/>
              <a:t>Trappist 1 is a red dwarf star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less than 30K km larger in diameter than Jupiter</a:t>
            </a:r>
          </a:p>
          <a:p>
            <a:pPr marL="628650" lvl="1" indent="-171450">
              <a:buFont typeface="Arial" panose="020B0604020202020204" pitchFamily="34" charset="0"/>
              <a:buChar char="•"/>
            </a:pPr>
            <a:r>
              <a:rPr lang="en-US" dirty="0"/>
              <a:t>three earth sized planets in its habitable zone</a:t>
            </a:r>
          </a:p>
          <a:p>
            <a:pPr marL="628650" lvl="1" indent="-171450">
              <a:buFont typeface="Arial" panose="020B0604020202020204" pitchFamily="34" charset="0"/>
              <a:buChar char="•"/>
            </a:pPr>
            <a:r>
              <a:rPr lang="en-US" dirty="0"/>
              <a:t>Shows that Red Dwarf stars can host rich planetary systems</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Another example is Proxima Centauri - closest star to us at 4 light years away</a:t>
            </a:r>
          </a:p>
          <a:p>
            <a:pPr marL="628650" lvl="1" indent="-171450">
              <a:buFont typeface="Arial" panose="020B0604020202020204" pitchFamily="34" charset="0"/>
              <a:buChar char="•"/>
            </a:pPr>
            <a:r>
              <a:rPr lang="en-US" dirty="0"/>
              <a:t>Again a Red dwarf – only 12% the size of our sun</a:t>
            </a:r>
          </a:p>
          <a:p>
            <a:pPr marL="628650" lvl="1" indent="-171450">
              <a:buFont typeface="Arial" panose="020B0604020202020204" pitchFamily="34" charset="0"/>
              <a:buChar char="•"/>
            </a:pPr>
            <a:r>
              <a:rPr lang="en-US" dirty="0"/>
              <a:t>Compared with our sun it’s habitable zone is well within the orbit of Mercury.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These exoplanets will be top targets for JWST</a:t>
            </a:r>
          </a:p>
          <a:p>
            <a:pPr marL="628650" lvl="1" indent="-171450">
              <a:buFont typeface="Arial" panose="020B0604020202020204" pitchFamily="34" charset="0"/>
              <a:buChar char="•"/>
            </a:pPr>
            <a:r>
              <a:rPr lang="en-US" dirty="0"/>
              <a:t>Measure presence and composition of an atmosphere using infrared spectra taken during transits</a:t>
            </a:r>
          </a:p>
          <a:p>
            <a:pPr marL="628650" lvl="1" indent="-171450">
              <a:buFont typeface="Arial" panose="020B0604020202020204" pitchFamily="34" charset="0"/>
              <a:buChar char="•"/>
            </a:pPr>
            <a:r>
              <a:rPr lang="en-US" dirty="0"/>
              <a:t>Observations will be difficult.</a:t>
            </a:r>
          </a:p>
        </p:txBody>
      </p:sp>
      <p:sp>
        <p:nvSpPr>
          <p:cNvPr id="4" name="Slide Number Placeholder 3">
            <a:extLst>
              <a:ext uri="{FF2B5EF4-FFF2-40B4-BE49-F238E27FC236}">
                <a16:creationId xmlns:a16="http://schemas.microsoft.com/office/drawing/2014/main" id="{5CE08FAA-C89A-DF32-97C0-464CFDAC6835}"/>
              </a:ext>
            </a:extLst>
          </p:cNvPr>
          <p:cNvSpPr>
            <a:spLocks noGrp="1"/>
          </p:cNvSpPr>
          <p:nvPr>
            <p:ph type="sldNum" sz="quarter" idx="5"/>
          </p:nvPr>
        </p:nvSpPr>
        <p:spPr/>
        <p:txBody>
          <a:bodyPr/>
          <a:lstStyle/>
          <a:p>
            <a:fld id="{AEF5EE13-1DF8-684B-B9C8-3E9D2B4B532B}" type="slidenum">
              <a:rPr lang="en-US" smtClean="0"/>
              <a:t>32</a:t>
            </a:fld>
            <a:endParaRPr lang="en-US"/>
          </a:p>
        </p:txBody>
      </p:sp>
    </p:spTree>
    <p:extLst>
      <p:ext uri="{BB962C8B-B14F-4D97-AF65-F5344CB8AC3E}">
        <p14:creationId xmlns:p14="http://schemas.microsoft.com/office/powerpoint/2010/main" val="14456574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How hot and bright the star is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much radiation it emits – lots of X and gamma rays would be lethal to life.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 type stars, smaller than our sun, throw out a lot of x and gamma rays. </a:t>
            </a:r>
          </a:p>
          <a:p>
            <a:pPr marL="628650" lvl="1"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regular the orbit is.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Highly irregular orbits may mean a planet can’t sustain liquid water on its surface long enough to allow life to survive.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Very elliptical orbits are only an issue where they take an exoplanet out of the habitable zone for too long.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Tidally locked planets have the same side constantly facing their star – like the Earth and our moon.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May only be able to sustain water in a limited ring around the planet between the heat of the sun on one side and the cold of space on the other.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Unlikely for very short orbit exoplanets.</a:t>
            </a:r>
          </a:p>
        </p:txBody>
      </p:sp>
      <p:sp>
        <p:nvSpPr>
          <p:cNvPr id="4" name="Slide Number Placeholder 3"/>
          <p:cNvSpPr>
            <a:spLocks noGrp="1"/>
          </p:cNvSpPr>
          <p:nvPr>
            <p:ph type="sldNum" sz="quarter" idx="5"/>
          </p:nvPr>
        </p:nvSpPr>
        <p:spPr/>
        <p:txBody>
          <a:bodyPr/>
          <a:lstStyle/>
          <a:p>
            <a:fld id="{AEF5EE13-1DF8-684B-B9C8-3E9D2B4B532B}" type="slidenum">
              <a:rPr lang="en-US" smtClean="0"/>
              <a:t>33</a:t>
            </a:fld>
            <a:endParaRPr lang="en-US"/>
          </a:p>
        </p:txBody>
      </p:sp>
    </p:spTree>
    <p:extLst>
      <p:ext uri="{BB962C8B-B14F-4D97-AF65-F5344CB8AC3E}">
        <p14:creationId xmlns:p14="http://schemas.microsoft.com/office/powerpoint/2010/main" val="9664590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What about the potential for life outside the habitable Zone?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our own solar system we don’t know whether the icy moons Europa, Enceladus and Titan </a:t>
            </a:r>
            <a:r>
              <a:rPr lang="en-US" dirty="0" err="1"/>
              <a:t>harbour</a:t>
            </a:r>
            <a:r>
              <a:rPr lang="en-US" dirty="0"/>
              <a:t> life of any kind.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That’s three extra potential candidates in our solar system alone.</a:t>
            </a:r>
          </a:p>
          <a:p>
            <a:pPr marL="628650" lvl="1" indent="-171450">
              <a:buFont typeface="Arial" panose="020B0604020202020204" pitchFamily="34" charset="0"/>
              <a:buChar char="•"/>
            </a:pPr>
            <a:r>
              <a:rPr lang="en-US" dirty="0"/>
              <a:t>This would vastly expand the number of locations that could </a:t>
            </a:r>
            <a:r>
              <a:rPr lang="en-US" dirty="0" err="1"/>
              <a:t>harbour</a:t>
            </a:r>
            <a:r>
              <a:rPr lang="en-US" dirty="0"/>
              <a:t> life.</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What about other types of stars? And other chemistries?</a:t>
            </a:r>
          </a:p>
        </p:txBody>
      </p:sp>
      <p:sp>
        <p:nvSpPr>
          <p:cNvPr id="4" name="Slide Number Placeholder 3"/>
          <p:cNvSpPr>
            <a:spLocks noGrp="1"/>
          </p:cNvSpPr>
          <p:nvPr>
            <p:ph type="sldNum" sz="quarter" idx="5"/>
          </p:nvPr>
        </p:nvSpPr>
        <p:spPr/>
        <p:txBody>
          <a:bodyPr/>
          <a:lstStyle/>
          <a:p>
            <a:fld id="{AEF5EE13-1DF8-684B-B9C8-3E9D2B4B532B}" type="slidenum">
              <a:rPr lang="en-US" smtClean="0"/>
              <a:t>34</a:t>
            </a:fld>
            <a:endParaRPr lang="en-US"/>
          </a:p>
        </p:txBody>
      </p:sp>
    </p:spTree>
    <p:extLst>
      <p:ext uri="{BB962C8B-B14F-4D97-AF65-F5344CB8AC3E}">
        <p14:creationId xmlns:p14="http://schemas.microsoft.com/office/powerpoint/2010/main" val="22386705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30 years ago Carl Sagan led a group of scientists and found evidence of potential life on Earth!</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Control experiment to see if life could be unambiguously detected by a spacecraft.</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Used NASA’s Galileo which isn’t optimized to search for life.</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Detected high levels of oxygen and methane compared with other planets.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Being highly reactive that have to be constantly replenished.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This suggests but doesn’t prove life.</a:t>
            </a:r>
          </a:p>
        </p:txBody>
      </p:sp>
      <p:sp>
        <p:nvSpPr>
          <p:cNvPr id="4" name="Slide Number Placeholder 3"/>
          <p:cNvSpPr>
            <a:spLocks noGrp="1"/>
          </p:cNvSpPr>
          <p:nvPr>
            <p:ph type="sldNum" sz="quarter" idx="5"/>
          </p:nvPr>
        </p:nvSpPr>
        <p:spPr/>
        <p:txBody>
          <a:bodyPr/>
          <a:lstStyle/>
          <a:p>
            <a:fld id="{AEF5EE13-1DF8-684B-B9C8-3E9D2B4B532B}" type="slidenum">
              <a:rPr lang="en-US" smtClean="0"/>
              <a:t>35</a:t>
            </a:fld>
            <a:endParaRPr lang="en-US"/>
          </a:p>
        </p:txBody>
      </p:sp>
    </p:spTree>
    <p:extLst>
      <p:ext uri="{BB962C8B-B14F-4D97-AF65-F5344CB8AC3E}">
        <p14:creationId xmlns:p14="http://schemas.microsoft.com/office/powerpoint/2010/main" val="17692256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Narrowband IR filters can detect differences between plant species due to regional variations in the ‘red edge’ of chlorophyll.</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Darker regions particularly absorbed red light – strongly suggestive of light being absorbed by photosynthetic plant life. </a:t>
            </a:r>
            <a:endParaRPr lang="en-US" dirty="0"/>
          </a:p>
          <a:p>
            <a:pPr marL="628650" lvl="1" indent="-171450">
              <a:buFont typeface="Arial" panose="020B0604020202020204" pitchFamily="34" charset="0"/>
              <a:buChar char="•"/>
            </a:pPr>
            <a:r>
              <a:rPr lang="en-US" dirty="0"/>
              <a:t>Water absorbs light at </a:t>
            </a:r>
            <a:r>
              <a:rPr lang="en-GB" sz="1200" b="0" i="0" u="none" strike="noStrike" dirty="0">
                <a:solidFill>
                  <a:srgbClr val="000000"/>
                </a:solidFill>
                <a:effectLst/>
              </a:rPr>
              <a:t>1-</a:t>
            </a:r>
            <a:r>
              <a:rPr lang="el-GR" sz="1200" b="0" i="0" u="none" strike="noStrike" dirty="0">
                <a:solidFill>
                  <a:srgbClr val="000000"/>
                </a:solidFill>
                <a:effectLst/>
              </a:rPr>
              <a:t>μ</a:t>
            </a:r>
            <a:r>
              <a:rPr lang="en-GB" sz="1200" b="0" i="0" u="none" strike="noStrike" dirty="0">
                <a:solidFill>
                  <a:srgbClr val="000000"/>
                </a:solidFill>
                <a:effectLst/>
              </a:rPr>
              <a:t>m – depth of this band is diagnostic of leaf moisture content indicating vegetation.</a:t>
            </a:r>
            <a:r>
              <a:rPr lang="en-US" sz="1200" b="0" i="0" u="none" strike="noStrike" dirty="0">
                <a:solidFill>
                  <a:srgbClr val="000000"/>
                </a:solidFill>
                <a:effectLst/>
              </a:rPr>
              <a:t> </a:t>
            </a:r>
          </a:p>
          <a:p>
            <a:pPr marL="628650" lvl="1" indent="-171450">
              <a:buFont typeface="Arial" panose="020B0604020202020204" pitchFamily="34" charset="0"/>
              <a:buChar char="•"/>
            </a:pPr>
            <a:r>
              <a:rPr lang="en-US" dirty="0"/>
              <a:t>No minerals are known to absorb light in the same way.</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experiment revealed: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highest res images were of the deserts of W Australia and the ice sheets of Antarctica..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fly-by was at night so no cities, city lights or clear examples of agriculture were seen.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So, if the fly-by geometry doesn’t cross the right parts of the planet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or take place at the right time of day , or in history, we might not detect signs of life.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EF5EE13-1DF8-684B-B9C8-3E9D2B4B532B}" type="slidenum">
              <a:rPr lang="en-US" smtClean="0"/>
              <a:t>36</a:t>
            </a:fld>
            <a:endParaRPr lang="en-US"/>
          </a:p>
        </p:txBody>
      </p:sp>
    </p:spTree>
    <p:extLst>
      <p:ext uri="{BB962C8B-B14F-4D97-AF65-F5344CB8AC3E}">
        <p14:creationId xmlns:p14="http://schemas.microsoft.com/office/powerpoint/2010/main" val="26098999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228600">
              <a:buFont typeface="Arial" panose="020B0604020202020204" pitchFamily="34" charset="0"/>
              <a:buChar char="•"/>
            </a:pPr>
            <a:r>
              <a:rPr lang="en-US" sz="1200" dirty="0"/>
              <a:t>The cosmos is full of natural radio emissions across many frequencies, i.e. broadband.</a:t>
            </a:r>
          </a:p>
          <a:p>
            <a:pPr marL="342900" indent="-228600">
              <a:buFont typeface="Arial" panose="020B0604020202020204" pitchFamily="34" charset="0"/>
              <a:buChar char="•"/>
            </a:pPr>
            <a:endParaRPr lang="en-US" sz="1200" dirty="0"/>
          </a:p>
          <a:p>
            <a:pPr marL="342900" indent="-228600">
              <a:buFont typeface="Arial" panose="020B0604020202020204" pitchFamily="34" charset="0"/>
              <a:buChar char="•"/>
            </a:pPr>
            <a:r>
              <a:rPr lang="en-US" sz="1200" dirty="0"/>
              <a:t>The top image shows emissions from various sources:</a:t>
            </a:r>
          </a:p>
          <a:p>
            <a:pPr marL="342900" indent="-228600">
              <a:buFont typeface="Arial" panose="020B0604020202020204" pitchFamily="34" charset="0"/>
              <a:buChar char="•"/>
            </a:pPr>
            <a:endParaRPr lang="en-US" sz="1200" dirty="0"/>
          </a:p>
          <a:p>
            <a:pPr marL="800100" lvl="1" indent="-228600">
              <a:buFont typeface="Arial" panose="020B0604020202020204" pitchFamily="34" charset="0"/>
              <a:buChar char="•"/>
            </a:pPr>
            <a:r>
              <a:rPr lang="en-US" sz="1200" dirty="0"/>
              <a:t>Aurora - Auroral kilometric Radiation (AKR)</a:t>
            </a:r>
          </a:p>
          <a:p>
            <a:pPr marL="800100" lvl="1" indent="-228600">
              <a:buFont typeface="Arial" panose="020B0604020202020204" pitchFamily="34" charset="0"/>
              <a:buChar char="•"/>
            </a:pPr>
            <a:r>
              <a:rPr lang="en-US" sz="1200" dirty="0"/>
              <a:t>The Sun - Solar Radio bursts - Type III</a:t>
            </a:r>
          </a:p>
          <a:p>
            <a:pPr marL="800100" lvl="1" indent="-228600">
              <a:buFont typeface="Arial" panose="020B0604020202020204" pitchFamily="34" charset="0"/>
              <a:buChar char="•"/>
            </a:pPr>
            <a:r>
              <a:rPr lang="en-US" sz="1200" dirty="0"/>
              <a:t>Plasma around the Earth – electrostatic oscillations – </a:t>
            </a:r>
            <a:r>
              <a:rPr lang="en-US" sz="1200" dirty="0" err="1"/>
              <a:t>fp</a:t>
            </a:r>
            <a:endParaRPr lang="en-US" sz="1200" dirty="0"/>
          </a:p>
          <a:p>
            <a:pPr marL="800100" lvl="1" indent="-228600">
              <a:buFont typeface="Arial" panose="020B0604020202020204" pitchFamily="34" charset="0"/>
              <a:buChar char="•"/>
            </a:pPr>
            <a:r>
              <a:rPr lang="en-US" sz="1200" dirty="0"/>
              <a:t>The closet approach reading is shown by C/A.</a:t>
            </a:r>
          </a:p>
          <a:p>
            <a:pPr marL="342900" indent="-228600">
              <a:buFont typeface="Arial" panose="020B0604020202020204" pitchFamily="34" charset="0"/>
              <a:buChar char="•"/>
            </a:pPr>
            <a:endParaRPr lang="en-US" sz="1200" dirty="0"/>
          </a:p>
          <a:p>
            <a:pPr marL="342900" indent="-228600">
              <a:buFont typeface="Arial" panose="020B0604020202020204" pitchFamily="34" charset="0"/>
              <a:buChar char="•"/>
            </a:pPr>
            <a:r>
              <a:rPr lang="en-US" sz="1200" dirty="0"/>
              <a:t>Artificial radio sources are narrowband.</a:t>
            </a:r>
          </a:p>
          <a:p>
            <a:pPr marL="800100" lvl="1" indent="-228600">
              <a:buFont typeface="Arial" panose="020B0604020202020204" pitchFamily="34" charset="0"/>
              <a:buChar char="•"/>
            </a:pPr>
            <a:r>
              <a:rPr lang="en-US" sz="1200" dirty="0"/>
              <a:t>The lower image shows these signals.</a:t>
            </a:r>
          </a:p>
          <a:p>
            <a:endParaRPr lang="en-US" dirty="0"/>
          </a:p>
        </p:txBody>
      </p:sp>
      <p:sp>
        <p:nvSpPr>
          <p:cNvPr id="4" name="Slide Number Placeholder 3"/>
          <p:cNvSpPr>
            <a:spLocks noGrp="1"/>
          </p:cNvSpPr>
          <p:nvPr>
            <p:ph type="sldNum" sz="quarter" idx="5"/>
          </p:nvPr>
        </p:nvSpPr>
        <p:spPr/>
        <p:txBody>
          <a:bodyPr/>
          <a:lstStyle/>
          <a:p>
            <a:fld id="{AEF5EE13-1DF8-684B-B9C8-3E9D2B4B532B}" type="slidenum">
              <a:rPr lang="en-US" smtClean="0"/>
              <a:t>37</a:t>
            </a:fld>
            <a:endParaRPr lang="en-US"/>
          </a:p>
        </p:txBody>
      </p:sp>
    </p:spTree>
    <p:extLst>
      <p:ext uri="{BB962C8B-B14F-4D97-AF65-F5344CB8AC3E}">
        <p14:creationId xmlns:p14="http://schemas.microsoft.com/office/powerpoint/2010/main" val="29329678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b="0" i="0" u="none" strike="noStrike" dirty="0">
                <a:solidFill>
                  <a:srgbClr val="000000"/>
                </a:solidFill>
                <a:effectLst/>
              </a:rPr>
              <a:t>O</a:t>
            </a:r>
            <a:r>
              <a:rPr lang="en-GB" sz="1200" b="0" i="0" u="none" strike="noStrike" dirty="0">
                <a:solidFill>
                  <a:srgbClr val="000000"/>
                </a:solidFill>
                <a:effectLst/>
              </a:rPr>
              <a:t>ne image (at ∼2 km/pixel) showed geometrization plausibly attributable to our technical civilization!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u="none" strike="noStrike" dirty="0">
                <a:solidFill>
                  <a:srgbClr val="0D0D0D"/>
                </a:solidFill>
                <a:effectLst/>
                <a:latin typeface="Manrope"/>
              </a:rPr>
              <a:t>Spacecraft flying within a few thousand kms of human civilisation on Earth aren’t guaranteed to detect it.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u="none" strike="noStrike" dirty="0">
                <a:solidFill>
                  <a:srgbClr val="0D0D0D"/>
                </a:solidFill>
                <a:effectLst/>
                <a:latin typeface="Manrope"/>
              </a:rPr>
              <a:t>Control experiments like this are therefore critical in informing the search for life elsewhere.</a:t>
            </a:r>
            <a:endParaRPr lang="en-GB" sz="1200" b="0" i="0" u="none" strike="noStrike" dirty="0">
              <a:solidFill>
                <a:srgbClr val="000000"/>
              </a:solidFill>
              <a:effectLst/>
            </a:endParaRP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Life is the last assumption based on a combination of evidence:</a:t>
            </a:r>
          </a:p>
          <a:p>
            <a:pPr marL="171450" lvl="0" indent="-171450">
              <a:buFont typeface="Arial" panose="020B0604020202020204" pitchFamily="34" charset="0"/>
              <a:buChar char="•"/>
            </a:pPr>
            <a:r>
              <a:rPr lang="en-US" dirty="0"/>
              <a:t>Water, weather and modest temperatures- necessary but not enough to prove life by themselves..</a:t>
            </a:r>
          </a:p>
          <a:p>
            <a:pPr marL="171450" lvl="0" indent="-171450">
              <a:buFont typeface="Arial" panose="020B0604020202020204" pitchFamily="34" charset="0"/>
              <a:buChar char="•"/>
            </a:pPr>
            <a:r>
              <a:rPr lang="en-US" dirty="0"/>
              <a:t>Light absorption - suggesting photosynthetic-like processes.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Narrowband radio emissions - </a:t>
            </a:r>
            <a:r>
              <a:rPr lang="en-US" sz="1200" dirty="0"/>
              <a:t>only emitted by technological societies but these would only have been detectable for the last century from Earth.</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And Timing is critical - may not: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capture the right areas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be taken at the right times or day or at the right point in a planet’s history. </a:t>
            </a:r>
          </a:p>
          <a:p>
            <a:pPr marL="171450" lvl="0" indent="-171450">
              <a:buFont typeface="Arial" panose="020B0604020202020204" pitchFamily="34" charset="0"/>
              <a:buChar char="•"/>
            </a:pPr>
            <a:r>
              <a:rPr lang="en-US" sz="1200" dirty="0"/>
              <a:t>An alien spacecraft making the same flyby prior to the 20</a:t>
            </a:r>
            <a:r>
              <a:rPr lang="en-US" sz="1200" baseline="30000" dirty="0"/>
              <a:t>th</a:t>
            </a:r>
            <a:r>
              <a:rPr lang="en-US" sz="1200" dirty="0"/>
              <a:t> century would have seen no definitive evidence of civilization on earth.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u="none" strike="noStrike" dirty="0">
                <a:solidFill>
                  <a:srgbClr val="0D0D0D"/>
                </a:solidFill>
                <a:effectLst/>
                <a:latin typeface="Manrope"/>
              </a:rPr>
              <a:t>No surprise then that no evidence for extra-terrestrial civilisation has been found - yet. </a:t>
            </a:r>
          </a:p>
        </p:txBody>
      </p:sp>
      <p:sp>
        <p:nvSpPr>
          <p:cNvPr id="4" name="Slide Number Placeholder 3"/>
          <p:cNvSpPr>
            <a:spLocks noGrp="1"/>
          </p:cNvSpPr>
          <p:nvPr>
            <p:ph type="sldNum" sz="quarter" idx="5"/>
          </p:nvPr>
        </p:nvSpPr>
        <p:spPr/>
        <p:txBody>
          <a:bodyPr/>
          <a:lstStyle/>
          <a:p>
            <a:fld id="{AEF5EE13-1DF8-684B-B9C8-3E9D2B4B532B}" type="slidenum">
              <a:rPr lang="en-US" smtClean="0"/>
              <a:t>38</a:t>
            </a:fld>
            <a:endParaRPr lang="en-US"/>
          </a:p>
        </p:txBody>
      </p:sp>
    </p:spTree>
    <p:extLst>
      <p:ext uri="{BB962C8B-B14F-4D97-AF65-F5344CB8AC3E}">
        <p14:creationId xmlns:p14="http://schemas.microsoft.com/office/powerpoint/2010/main" val="42738879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200" dirty="0"/>
              <a:t>SETI objectives </a:t>
            </a:r>
          </a:p>
          <a:p>
            <a:pPr marL="800100" lvl="1" indent="-342900">
              <a:buFont typeface="Arial" panose="020B0604020202020204" pitchFamily="34" charset="0"/>
              <a:buChar char="•"/>
            </a:pPr>
            <a:r>
              <a:rPr lang="en-US" sz="1200" dirty="0"/>
              <a:t>To explore, understand and explain the origin, nature and prevalence of life in the universe</a:t>
            </a:r>
          </a:p>
          <a:p>
            <a:pPr marL="800100" lvl="1" indent="-342900">
              <a:buFont typeface="Arial" panose="020B0604020202020204" pitchFamily="34" charset="0"/>
              <a:buChar char="•"/>
            </a:pPr>
            <a:r>
              <a:rPr lang="en-US" sz="1200" dirty="0"/>
              <a:t>Plus applying the knowledge gained to inspire and guide present and future generations</a:t>
            </a:r>
          </a:p>
          <a:p>
            <a:pPr marL="342900"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sz="1200" dirty="0"/>
              <a:t>Keplar/K2 – for potential planet data – but only a few planets were large enough to use spectrometry </a:t>
            </a:r>
          </a:p>
          <a:p>
            <a:pPr marL="800100" lvl="1" indent="-342900">
              <a:buFont typeface="Arial" panose="020B0604020202020204" pitchFamily="34" charset="0"/>
              <a:buChar char="•"/>
            </a:pPr>
            <a:r>
              <a:rPr lang="en-US" sz="1200" dirty="0"/>
              <a:t>Typical spectrograph takes us to 2 pixels = 5Km/</a:t>
            </a:r>
            <a:r>
              <a:rPr lang="en-US" sz="1200" dirty="0" err="1"/>
              <a:t>ps</a:t>
            </a:r>
            <a:r>
              <a:rPr lang="en-US" sz="1200" dirty="0"/>
              <a:t> need narrower lines to give best results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    Cheops - First characterization of known Earth to Neptune sized exoplanets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    VLT and ESPRESSO - will get us to 10cm/</a:t>
            </a:r>
            <a:r>
              <a:rPr lang="en-US" sz="1200" dirty="0" err="1"/>
              <a:t>ps</a:t>
            </a:r>
            <a:r>
              <a:rPr lang="en-US" sz="1200" dirty="0"/>
              <a:t> accuracy but cost 50K Euros per night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Need to get to thousandths of a pixel for accurate planet detection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   James Webb Space Telescope (JWST) - Exoplanet atmospheres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   Plato - Studying terrestrial planets in orbits up to the habitable zone of sun like stars and characterizing these stars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  Ariel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Chemical census of large and diverse sample of </a:t>
            </a:r>
            <a:r>
              <a:rPr lang="en-US" sz="1200" dirty="0" err="1"/>
              <a:t>explanets</a:t>
            </a:r>
            <a:endParaRPr lang="en-US" sz="120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err="1"/>
              <a:t>Analysing</a:t>
            </a:r>
            <a:r>
              <a:rPr lang="en-US" sz="1200" dirty="0"/>
              <a:t> their atmospheres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Using transit studies and direct imaging</a:t>
            </a:r>
          </a:p>
          <a:p>
            <a:endParaRPr lang="en-US" dirty="0"/>
          </a:p>
        </p:txBody>
      </p:sp>
      <p:sp>
        <p:nvSpPr>
          <p:cNvPr id="4" name="Slide Number Placeholder 3"/>
          <p:cNvSpPr>
            <a:spLocks noGrp="1"/>
          </p:cNvSpPr>
          <p:nvPr>
            <p:ph type="sldNum" sz="quarter" idx="5"/>
          </p:nvPr>
        </p:nvSpPr>
        <p:spPr/>
        <p:txBody>
          <a:bodyPr/>
          <a:lstStyle/>
          <a:p>
            <a:fld id="{AEF5EE13-1DF8-684B-B9C8-3E9D2B4B532B}" type="slidenum">
              <a:rPr lang="en-US" smtClean="0"/>
              <a:t>39</a:t>
            </a:fld>
            <a:endParaRPr lang="en-US"/>
          </a:p>
        </p:txBody>
      </p:sp>
    </p:spTree>
    <p:extLst>
      <p:ext uri="{BB962C8B-B14F-4D97-AF65-F5344CB8AC3E}">
        <p14:creationId xmlns:p14="http://schemas.microsoft.com/office/powerpoint/2010/main" val="7484984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If you want to help to find another Earth these are some of the Citizen Science projects that you can engage with.</a:t>
            </a:r>
          </a:p>
        </p:txBody>
      </p:sp>
      <p:sp>
        <p:nvSpPr>
          <p:cNvPr id="4" name="Slide Number Placeholder 3"/>
          <p:cNvSpPr>
            <a:spLocks noGrp="1"/>
          </p:cNvSpPr>
          <p:nvPr>
            <p:ph type="sldNum" sz="quarter" idx="5"/>
          </p:nvPr>
        </p:nvSpPr>
        <p:spPr/>
        <p:txBody>
          <a:bodyPr/>
          <a:lstStyle/>
          <a:p>
            <a:fld id="{AEF5EE13-1DF8-684B-B9C8-3E9D2B4B532B}" type="slidenum">
              <a:rPr lang="en-US" smtClean="0"/>
              <a:t>40</a:t>
            </a:fld>
            <a:endParaRPr lang="en-US"/>
          </a:p>
        </p:txBody>
      </p:sp>
    </p:spTree>
    <p:extLst>
      <p:ext uri="{BB962C8B-B14F-4D97-AF65-F5344CB8AC3E}">
        <p14:creationId xmlns:p14="http://schemas.microsoft.com/office/powerpoint/2010/main" val="406135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These are my rough calculations based on information from the web.</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This doesn’t include how many moons there might be out there too.</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How many of these might </a:t>
            </a:r>
            <a:r>
              <a:rPr lang="en-US" dirty="0" err="1"/>
              <a:t>harbour</a:t>
            </a:r>
            <a:r>
              <a:rPr lang="en-US" dirty="0"/>
              <a:t> life is another matter we’ll come to later.</a:t>
            </a:r>
          </a:p>
        </p:txBody>
      </p:sp>
      <p:sp>
        <p:nvSpPr>
          <p:cNvPr id="4" name="Slide Number Placeholder 3"/>
          <p:cNvSpPr>
            <a:spLocks noGrp="1"/>
          </p:cNvSpPr>
          <p:nvPr>
            <p:ph type="sldNum" sz="quarter" idx="5"/>
          </p:nvPr>
        </p:nvSpPr>
        <p:spPr/>
        <p:txBody>
          <a:bodyPr/>
          <a:lstStyle/>
          <a:p>
            <a:fld id="{AEF5EE13-1DF8-684B-B9C8-3E9D2B4B532B}" type="slidenum">
              <a:rPr lang="en-US" smtClean="0"/>
              <a:t>4</a:t>
            </a:fld>
            <a:endParaRPr lang="en-US"/>
          </a:p>
        </p:txBody>
      </p:sp>
    </p:spTree>
    <p:extLst>
      <p:ext uri="{BB962C8B-B14F-4D97-AF65-F5344CB8AC3E}">
        <p14:creationId xmlns:p14="http://schemas.microsoft.com/office/powerpoint/2010/main" val="15497059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a final nod to Carl Sagan I’ve included the Pale Blue Dot.</a:t>
            </a:r>
          </a:p>
          <a:p>
            <a:pPr marL="171450" indent="-171450">
              <a:buFont typeface="Arial" panose="020B0604020202020204" pitchFamily="34" charset="0"/>
              <a:buChar char="•"/>
            </a:pPr>
            <a:r>
              <a:rPr lang="en-US" dirty="0"/>
              <a:t> </a:t>
            </a:r>
          </a:p>
          <a:p>
            <a:pPr marL="628650" lvl="1" indent="-171450">
              <a:buFont typeface="Arial" panose="020B0604020202020204" pitchFamily="34" charset="0"/>
              <a:buChar char="•"/>
            </a:pPr>
            <a:r>
              <a:rPr lang="en-US" dirty="0"/>
              <a:t>The image was taken by Voyager 1 on 14 February 1990 at a distance of 3.7 billion miles from the sun. </a:t>
            </a:r>
          </a:p>
          <a:p>
            <a:pPr marL="628650" lvl="1" indent="-171450">
              <a:buFont typeface="Arial" panose="020B0604020202020204" pitchFamily="34" charset="0"/>
              <a:buChar char="•"/>
            </a:pPr>
            <a:r>
              <a:rPr lang="en-US" dirty="0"/>
              <a:t>Taken just 34 minutes before Voyager 1 powered down it’s cameras for the last time.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If you want to find out more about exoplanets there are some free talks, books and courses you can access online.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TV </a:t>
            </a:r>
            <a:r>
              <a:rPr lang="en-US" dirty="0" err="1"/>
              <a:t>programme</a:t>
            </a:r>
            <a:r>
              <a:rPr lang="en-US" dirty="0"/>
              <a:t> is also good, I watched it on Amazon Prime but you might find it elsewhere too.</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It’s worth typing ‘</a:t>
            </a:r>
            <a:r>
              <a:rPr lang="en-US" dirty="0" err="1"/>
              <a:t>plantary</a:t>
            </a:r>
            <a:r>
              <a:rPr lang="en-US" dirty="0"/>
              <a:t> geology pdf’ into google – there are a number of books on planetary geology you can download in pdf format for free if you’re interested.</a:t>
            </a:r>
          </a:p>
        </p:txBody>
      </p:sp>
      <p:sp>
        <p:nvSpPr>
          <p:cNvPr id="4" name="Slide Number Placeholder 3"/>
          <p:cNvSpPr>
            <a:spLocks noGrp="1"/>
          </p:cNvSpPr>
          <p:nvPr>
            <p:ph type="sldNum" sz="quarter" idx="5"/>
          </p:nvPr>
        </p:nvSpPr>
        <p:spPr/>
        <p:txBody>
          <a:bodyPr/>
          <a:lstStyle/>
          <a:p>
            <a:fld id="{AEF5EE13-1DF8-684B-B9C8-3E9D2B4B532B}" type="slidenum">
              <a:rPr lang="en-US" smtClean="0"/>
              <a:t>41</a:t>
            </a:fld>
            <a:endParaRPr lang="en-US"/>
          </a:p>
        </p:txBody>
      </p:sp>
    </p:spTree>
    <p:extLst>
      <p:ext uri="{BB962C8B-B14F-4D97-AF65-F5344CB8AC3E}">
        <p14:creationId xmlns:p14="http://schemas.microsoft.com/office/powerpoint/2010/main" val="19972939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https://</a:t>
            </a:r>
            <a:r>
              <a:rPr lang="en-US" dirty="0" err="1"/>
              <a:t>youtu.be</a:t>
            </a:r>
            <a:r>
              <a:rPr lang="en-US" dirty="0"/>
              <a:t>/vAna9jBZRd8?si=QigFLCYj4gTwRmdA</a:t>
            </a:r>
          </a:p>
        </p:txBody>
      </p:sp>
      <p:sp>
        <p:nvSpPr>
          <p:cNvPr id="4" name="Slide Number Placeholder 3"/>
          <p:cNvSpPr>
            <a:spLocks noGrp="1"/>
          </p:cNvSpPr>
          <p:nvPr>
            <p:ph type="sldNum" sz="quarter" idx="5"/>
          </p:nvPr>
        </p:nvSpPr>
        <p:spPr/>
        <p:txBody>
          <a:bodyPr/>
          <a:lstStyle/>
          <a:p>
            <a:fld id="{AEF5EE13-1DF8-684B-B9C8-3E9D2B4B532B}" type="slidenum">
              <a:rPr lang="en-US" smtClean="0"/>
              <a:t>42</a:t>
            </a:fld>
            <a:endParaRPr lang="en-US"/>
          </a:p>
        </p:txBody>
      </p:sp>
    </p:spTree>
    <p:extLst>
      <p:ext uri="{BB962C8B-B14F-4D97-AF65-F5344CB8AC3E}">
        <p14:creationId xmlns:p14="http://schemas.microsoft.com/office/powerpoint/2010/main" val="1870643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Finding exoplanets means measuring very small effects. </a:t>
            </a:r>
          </a:p>
          <a:p>
            <a:endParaRPr lang="en-US" sz="1200" dirty="0"/>
          </a:p>
          <a:p>
            <a:r>
              <a:rPr lang="en-US" sz="1200" dirty="0"/>
              <a:t>I’ll focus on the first three as they’re the main methods used.</a:t>
            </a:r>
          </a:p>
          <a:p>
            <a:endParaRPr lang="en-US" sz="1200" dirty="0"/>
          </a:p>
          <a:p>
            <a:pPr marL="171450" indent="-171450">
              <a:buFont typeface="Arial" panose="020B0604020202020204" pitchFamily="34" charset="0"/>
              <a:buChar char="•"/>
            </a:pPr>
            <a:r>
              <a:rPr lang="en-US" sz="1200" b="1" dirty="0"/>
              <a:t>Direct imaging </a:t>
            </a:r>
            <a:r>
              <a:rPr lang="en-US" sz="1200" dirty="0"/>
              <a:t>– for young and (relatively) nearby planets</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b="1" dirty="0"/>
              <a:t>Radial Velocity </a:t>
            </a:r>
            <a:r>
              <a:rPr lang="en-US" sz="1200" dirty="0"/>
              <a:t>– using the Doppler method and looking for wobbling stars</a:t>
            </a:r>
          </a:p>
          <a:p>
            <a:pPr marL="171450" indent="-171450">
              <a:buFont typeface="Arial" panose="020B0604020202020204" pitchFamily="34" charset="0"/>
              <a:buChar char="•"/>
            </a:pPr>
            <a:endParaRPr lang="en-US" sz="1200" b="1" dirty="0"/>
          </a:p>
          <a:p>
            <a:pPr marL="171450" indent="-171450">
              <a:buFont typeface="Arial" panose="020B0604020202020204" pitchFamily="34" charset="0"/>
              <a:buChar char="•"/>
            </a:pPr>
            <a:r>
              <a:rPr lang="en-US" sz="1200" b="1" dirty="0"/>
              <a:t>Transits</a:t>
            </a:r>
            <a:r>
              <a:rPr lang="en-US" sz="1200" dirty="0"/>
              <a:t> – planets passing in front of the star and dimming its brightness.</a:t>
            </a:r>
          </a:p>
          <a:p>
            <a:endParaRPr lang="en-US" dirty="0"/>
          </a:p>
        </p:txBody>
      </p:sp>
      <p:sp>
        <p:nvSpPr>
          <p:cNvPr id="4" name="Slide Number Placeholder 3"/>
          <p:cNvSpPr>
            <a:spLocks noGrp="1"/>
          </p:cNvSpPr>
          <p:nvPr>
            <p:ph type="sldNum" sz="quarter" idx="5"/>
          </p:nvPr>
        </p:nvSpPr>
        <p:spPr/>
        <p:txBody>
          <a:bodyPr/>
          <a:lstStyle/>
          <a:p>
            <a:fld id="{AEF5EE13-1DF8-684B-B9C8-3E9D2B4B532B}" type="slidenum">
              <a:rPr lang="en-US" smtClean="0"/>
              <a:t>5</a:t>
            </a:fld>
            <a:endParaRPr lang="en-US"/>
          </a:p>
        </p:txBody>
      </p:sp>
    </p:spTree>
    <p:extLst>
      <p:ext uri="{BB962C8B-B14F-4D97-AF65-F5344CB8AC3E}">
        <p14:creationId xmlns:p14="http://schemas.microsoft.com/office/powerpoint/2010/main" val="2556667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let’s put this into context.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Apart from our Sun the closest star is Proxima Centauri</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By close we’re talking about 4.2 light years away.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Any exoplanets orbiting those stars will be small by comparison making it harder to find them.</a:t>
            </a:r>
          </a:p>
        </p:txBody>
      </p:sp>
      <p:sp>
        <p:nvSpPr>
          <p:cNvPr id="4" name="Slide Number Placeholder 3"/>
          <p:cNvSpPr>
            <a:spLocks noGrp="1"/>
          </p:cNvSpPr>
          <p:nvPr>
            <p:ph type="sldNum" sz="quarter" idx="5"/>
          </p:nvPr>
        </p:nvSpPr>
        <p:spPr/>
        <p:txBody>
          <a:bodyPr/>
          <a:lstStyle/>
          <a:p>
            <a:fld id="{AEF5EE13-1DF8-684B-B9C8-3E9D2B4B532B}" type="slidenum">
              <a:rPr lang="en-US" smtClean="0"/>
              <a:t>6</a:t>
            </a:fld>
            <a:endParaRPr lang="en-US"/>
          </a:p>
        </p:txBody>
      </p:sp>
    </p:spTree>
    <p:extLst>
      <p:ext uri="{BB962C8B-B14F-4D97-AF65-F5344CB8AC3E}">
        <p14:creationId xmlns:p14="http://schemas.microsoft.com/office/powerpoint/2010/main" val="4189286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amazingly image was taken by a ground based telescope, using a coronagraph to block the starlight and make the planets more visible</a:t>
            </a:r>
          </a:p>
          <a:p>
            <a:pPr marL="171450" indent="-171450">
              <a:buFont typeface="Arial" panose="020B0604020202020204" pitchFamily="34" charset="0"/>
              <a:buChar char="•"/>
            </a:pPr>
            <a:endParaRPr lang="en-US"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shows a young sun and it’s developing planets.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rgbClr val="2B2B2B"/>
              </a:solidFill>
              <a:latin typeface="+mj-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2B2B2B"/>
                </a:solidFill>
                <a:latin typeface="+mj-lt"/>
              </a:rPr>
              <a:t>Our Sun - 4.6 billion years old, according to radioactive dating.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u="none" strike="noStrike" dirty="0">
              <a:solidFill>
                <a:srgbClr val="2B2B2B"/>
              </a:solidFill>
              <a:effectLst/>
              <a:latin typeface="+mj-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dirty="0">
                <a:solidFill>
                  <a:srgbClr val="2B2B2B"/>
                </a:solidFill>
                <a:effectLst/>
                <a:latin typeface="+mj-lt"/>
              </a:rPr>
              <a:t>1 b may be a brown dwarf</a:t>
            </a:r>
            <a:r>
              <a:rPr lang="en-GB" sz="1200" dirty="0">
                <a:solidFill>
                  <a:srgbClr val="2B2B2B"/>
                </a:solidFill>
                <a:latin typeface="+mj-lt"/>
              </a:rPr>
              <a:t> </a:t>
            </a:r>
            <a:r>
              <a:rPr lang="en-GB" sz="1200" b="0" i="0" u="none" strike="noStrike" dirty="0">
                <a:solidFill>
                  <a:srgbClr val="2B2B2B"/>
                </a:solidFill>
                <a:effectLst/>
                <a:latin typeface="+mj-lt"/>
              </a:rPr>
              <a:t>- too massive to be a planet, but not quite big enough to be a star.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u="none" strike="noStrike" dirty="0">
              <a:solidFill>
                <a:srgbClr val="2B2B2B"/>
              </a:solidFill>
              <a:effectLst/>
              <a:latin typeface="+mj-lt"/>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dirty="0">
                <a:solidFill>
                  <a:srgbClr val="2B2B2B"/>
                </a:solidFill>
                <a:effectLst/>
                <a:latin typeface="+mj-lt"/>
              </a:rPr>
              <a:t>Size - could indicate that its young atmosphere is highly inflated or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u="none" strike="noStrike" dirty="0">
              <a:solidFill>
                <a:srgbClr val="2B2B2B"/>
              </a:solidFill>
              <a:effectLst/>
              <a:latin typeface="+mj-lt"/>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dirty="0">
                <a:solidFill>
                  <a:srgbClr val="2B2B2B"/>
                </a:solidFill>
                <a:effectLst/>
                <a:latin typeface="+mj-lt"/>
              </a:rPr>
              <a:t>it could be two objects orbiting each other.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u="none" strike="noStrike" dirty="0">
              <a:solidFill>
                <a:srgbClr val="2B2B2B"/>
              </a:solidFill>
              <a:effectLst/>
              <a:latin typeface="+mj-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u="none" strike="noStrike" dirty="0">
              <a:solidFill>
                <a:srgbClr val="2B2B2B"/>
              </a:solidFill>
              <a:effectLst/>
              <a:latin typeface="+mj-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u="none" strike="noStrike" dirty="0">
              <a:solidFill>
                <a:srgbClr val="2B2B2B"/>
              </a:solidFill>
              <a:effectLst/>
              <a:latin typeface="+mj-lt"/>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EF5EE13-1DF8-684B-B9C8-3E9D2B4B532B}" type="slidenum">
              <a:rPr lang="en-US" smtClean="0"/>
              <a:t>7</a:t>
            </a:fld>
            <a:endParaRPr lang="en-US"/>
          </a:p>
        </p:txBody>
      </p:sp>
    </p:spTree>
    <p:extLst>
      <p:ext uri="{BB962C8B-B14F-4D97-AF65-F5344CB8AC3E}">
        <p14:creationId xmlns:p14="http://schemas.microsoft.com/office/powerpoint/2010/main" val="364174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C31FA-B52B-35F8-654C-3F3E4077BB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A6F0A3-BFA2-489F-0E8A-2049D1A8CC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F46376-54EB-CE6F-2AEC-5791F762A4B2}"/>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Video - shows four planets larger than Jupiter orbiting this young star.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Produced by Keck Observatory in Hawaii</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Black circle – chronograph, used to block the blinding light of the star and make the planets visible.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Lengthy business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Video uses seven years worth of images.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Will take around 40 years to see a full orbit of planets closest to the sun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And over 400 years for the furthest planets.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a:extLst>
              <a:ext uri="{FF2B5EF4-FFF2-40B4-BE49-F238E27FC236}">
                <a16:creationId xmlns:a16="http://schemas.microsoft.com/office/drawing/2014/main" id="{4CBF35F7-CA69-4D96-06F7-5E30607FE8D3}"/>
              </a:ext>
            </a:extLst>
          </p:cNvPr>
          <p:cNvSpPr>
            <a:spLocks noGrp="1"/>
          </p:cNvSpPr>
          <p:nvPr>
            <p:ph type="sldNum" sz="quarter" idx="5"/>
          </p:nvPr>
        </p:nvSpPr>
        <p:spPr/>
        <p:txBody>
          <a:bodyPr/>
          <a:lstStyle/>
          <a:p>
            <a:fld id="{AEF5EE13-1DF8-684B-B9C8-3E9D2B4B532B}" type="slidenum">
              <a:rPr lang="en-US" smtClean="0"/>
              <a:t>8</a:t>
            </a:fld>
            <a:endParaRPr lang="en-US"/>
          </a:p>
        </p:txBody>
      </p:sp>
    </p:spTree>
    <p:extLst>
      <p:ext uri="{BB962C8B-B14F-4D97-AF65-F5344CB8AC3E}">
        <p14:creationId xmlns:p14="http://schemas.microsoft.com/office/powerpoint/2010/main" val="844406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Basic principle - as planets orbit their star their gravitational pull makes the star move, or wobble, slightly.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Movement - observed by comparing images from telescopes over time.</a:t>
            </a:r>
          </a:p>
        </p:txBody>
      </p:sp>
      <p:sp>
        <p:nvSpPr>
          <p:cNvPr id="4" name="Slide Number Placeholder 3"/>
          <p:cNvSpPr>
            <a:spLocks noGrp="1"/>
          </p:cNvSpPr>
          <p:nvPr>
            <p:ph type="sldNum" sz="quarter" idx="5"/>
          </p:nvPr>
        </p:nvSpPr>
        <p:spPr/>
        <p:txBody>
          <a:bodyPr/>
          <a:lstStyle/>
          <a:p>
            <a:fld id="{AEF5EE13-1DF8-684B-B9C8-3E9D2B4B532B}" type="slidenum">
              <a:rPr lang="en-US" smtClean="0"/>
              <a:t>10</a:t>
            </a:fld>
            <a:endParaRPr lang="en-US"/>
          </a:p>
        </p:txBody>
      </p:sp>
    </p:spTree>
    <p:extLst>
      <p:ext uri="{BB962C8B-B14F-4D97-AF65-F5344CB8AC3E}">
        <p14:creationId xmlns:p14="http://schemas.microsoft.com/office/powerpoint/2010/main" val="1953619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1EA4A-1285-529B-D30A-C0E3DC5CAFD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2AD8957-C437-F3F1-A781-8F68EBAA6F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90637A3-0556-A8D4-E380-890CD8C07074}"/>
              </a:ext>
            </a:extLst>
          </p:cNvPr>
          <p:cNvSpPr>
            <a:spLocks noGrp="1"/>
          </p:cNvSpPr>
          <p:nvPr>
            <p:ph type="dt" sz="half" idx="10"/>
          </p:nvPr>
        </p:nvSpPr>
        <p:spPr/>
        <p:txBody>
          <a:bodyPr/>
          <a:lstStyle/>
          <a:p>
            <a:fld id="{D053E9A3-57D7-4843-B550-71B547C9F98D}" type="datetimeFigureOut">
              <a:rPr lang="en-US" smtClean="0"/>
              <a:t>2/9/2026</a:t>
            </a:fld>
            <a:endParaRPr lang="en-US"/>
          </a:p>
        </p:txBody>
      </p:sp>
      <p:sp>
        <p:nvSpPr>
          <p:cNvPr id="5" name="Footer Placeholder 4">
            <a:extLst>
              <a:ext uri="{FF2B5EF4-FFF2-40B4-BE49-F238E27FC236}">
                <a16:creationId xmlns:a16="http://schemas.microsoft.com/office/drawing/2014/main" id="{3B783C75-4BBC-7AF1-62AD-394C16DE49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A09F5B-7D98-8AEF-E4CD-039F29B46F52}"/>
              </a:ext>
            </a:extLst>
          </p:cNvPr>
          <p:cNvSpPr>
            <a:spLocks noGrp="1"/>
          </p:cNvSpPr>
          <p:nvPr>
            <p:ph type="sldNum" sz="quarter" idx="12"/>
          </p:nvPr>
        </p:nvSpPr>
        <p:spPr/>
        <p:txBody>
          <a:bodyPr/>
          <a:lstStyle/>
          <a:p>
            <a:fld id="{50358FC4-73B6-C447-A57A-666868ED4F55}" type="slidenum">
              <a:rPr lang="en-US" smtClean="0"/>
              <a:t>‹#›</a:t>
            </a:fld>
            <a:endParaRPr lang="en-US"/>
          </a:p>
        </p:txBody>
      </p:sp>
    </p:spTree>
    <p:extLst>
      <p:ext uri="{BB962C8B-B14F-4D97-AF65-F5344CB8AC3E}">
        <p14:creationId xmlns:p14="http://schemas.microsoft.com/office/powerpoint/2010/main" val="1463939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D1481-49F0-798D-FF22-936CA97BA02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7B16301-118B-31F1-C2AE-81C8EB154B0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06AB5F-7B56-B09D-C9D0-BD59069C3158}"/>
              </a:ext>
            </a:extLst>
          </p:cNvPr>
          <p:cNvSpPr>
            <a:spLocks noGrp="1"/>
          </p:cNvSpPr>
          <p:nvPr>
            <p:ph type="dt" sz="half" idx="10"/>
          </p:nvPr>
        </p:nvSpPr>
        <p:spPr/>
        <p:txBody>
          <a:bodyPr/>
          <a:lstStyle/>
          <a:p>
            <a:fld id="{D053E9A3-57D7-4843-B550-71B547C9F98D}" type="datetimeFigureOut">
              <a:rPr lang="en-US" smtClean="0"/>
              <a:t>2/9/2026</a:t>
            </a:fld>
            <a:endParaRPr lang="en-US"/>
          </a:p>
        </p:txBody>
      </p:sp>
      <p:sp>
        <p:nvSpPr>
          <p:cNvPr id="5" name="Footer Placeholder 4">
            <a:extLst>
              <a:ext uri="{FF2B5EF4-FFF2-40B4-BE49-F238E27FC236}">
                <a16:creationId xmlns:a16="http://schemas.microsoft.com/office/drawing/2014/main" id="{3106099D-B6B2-0200-2362-7ED4078E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CF16F5-41E8-48E0-7555-BA8118558A60}"/>
              </a:ext>
            </a:extLst>
          </p:cNvPr>
          <p:cNvSpPr>
            <a:spLocks noGrp="1"/>
          </p:cNvSpPr>
          <p:nvPr>
            <p:ph type="sldNum" sz="quarter" idx="12"/>
          </p:nvPr>
        </p:nvSpPr>
        <p:spPr/>
        <p:txBody>
          <a:bodyPr/>
          <a:lstStyle/>
          <a:p>
            <a:fld id="{50358FC4-73B6-C447-A57A-666868ED4F55}" type="slidenum">
              <a:rPr lang="en-US" smtClean="0"/>
              <a:t>‹#›</a:t>
            </a:fld>
            <a:endParaRPr lang="en-US"/>
          </a:p>
        </p:txBody>
      </p:sp>
    </p:spTree>
    <p:extLst>
      <p:ext uri="{BB962C8B-B14F-4D97-AF65-F5344CB8AC3E}">
        <p14:creationId xmlns:p14="http://schemas.microsoft.com/office/powerpoint/2010/main" val="644743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604536-5653-B177-F397-3A8BA8ACF73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68A6C5A-393A-9CE8-9E91-88D528494EB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BC2135-670C-B0CA-1E50-490FF291FA2B}"/>
              </a:ext>
            </a:extLst>
          </p:cNvPr>
          <p:cNvSpPr>
            <a:spLocks noGrp="1"/>
          </p:cNvSpPr>
          <p:nvPr>
            <p:ph type="dt" sz="half" idx="10"/>
          </p:nvPr>
        </p:nvSpPr>
        <p:spPr/>
        <p:txBody>
          <a:bodyPr/>
          <a:lstStyle/>
          <a:p>
            <a:fld id="{D053E9A3-57D7-4843-B550-71B547C9F98D}" type="datetimeFigureOut">
              <a:rPr lang="en-US" smtClean="0"/>
              <a:t>2/9/2026</a:t>
            </a:fld>
            <a:endParaRPr lang="en-US"/>
          </a:p>
        </p:txBody>
      </p:sp>
      <p:sp>
        <p:nvSpPr>
          <p:cNvPr id="5" name="Footer Placeholder 4">
            <a:extLst>
              <a:ext uri="{FF2B5EF4-FFF2-40B4-BE49-F238E27FC236}">
                <a16:creationId xmlns:a16="http://schemas.microsoft.com/office/drawing/2014/main" id="{CE62F753-1D43-85A0-23B5-7FF36EE2CA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82751B-0D4D-FBB8-650A-80751ECEF625}"/>
              </a:ext>
            </a:extLst>
          </p:cNvPr>
          <p:cNvSpPr>
            <a:spLocks noGrp="1"/>
          </p:cNvSpPr>
          <p:nvPr>
            <p:ph type="sldNum" sz="quarter" idx="12"/>
          </p:nvPr>
        </p:nvSpPr>
        <p:spPr/>
        <p:txBody>
          <a:bodyPr/>
          <a:lstStyle/>
          <a:p>
            <a:fld id="{50358FC4-73B6-C447-A57A-666868ED4F55}" type="slidenum">
              <a:rPr lang="en-US" smtClean="0"/>
              <a:t>‹#›</a:t>
            </a:fld>
            <a:endParaRPr lang="en-US"/>
          </a:p>
        </p:txBody>
      </p:sp>
    </p:spTree>
    <p:extLst>
      <p:ext uri="{BB962C8B-B14F-4D97-AF65-F5344CB8AC3E}">
        <p14:creationId xmlns:p14="http://schemas.microsoft.com/office/powerpoint/2010/main" val="2926573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39D5B-5A25-256D-E62C-0AFD07477B0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AF41F1E-4D3D-0D56-D9D3-679564885B6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B523BF4-6D5A-A584-48E5-7BBF87667A50}"/>
              </a:ext>
            </a:extLst>
          </p:cNvPr>
          <p:cNvSpPr>
            <a:spLocks noGrp="1"/>
          </p:cNvSpPr>
          <p:nvPr>
            <p:ph type="dt" sz="half" idx="10"/>
          </p:nvPr>
        </p:nvSpPr>
        <p:spPr/>
        <p:txBody>
          <a:bodyPr/>
          <a:lstStyle/>
          <a:p>
            <a:fld id="{D053E9A3-57D7-4843-B550-71B547C9F98D}" type="datetimeFigureOut">
              <a:rPr lang="en-US" smtClean="0"/>
              <a:t>2/9/2026</a:t>
            </a:fld>
            <a:endParaRPr lang="en-US"/>
          </a:p>
        </p:txBody>
      </p:sp>
      <p:sp>
        <p:nvSpPr>
          <p:cNvPr id="5" name="Footer Placeholder 4">
            <a:extLst>
              <a:ext uri="{FF2B5EF4-FFF2-40B4-BE49-F238E27FC236}">
                <a16:creationId xmlns:a16="http://schemas.microsoft.com/office/drawing/2014/main" id="{EAF876CA-9F68-9B2B-02E8-133E759524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CDEBAA-D053-87E4-C76F-E9ECA15955C7}"/>
              </a:ext>
            </a:extLst>
          </p:cNvPr>
          <p:cNvSpPr>
            <a:spLocks noGrp="1"/>
          </p:cNvSpPr>
          <p:nvPr>
            <p:ph type="sldNum" sz="quarter" idx="12"/>
          </p:nvPr>
        </p:nvSpPr>
        <p:spPr/>
        <p:txBody>
          <a:bodyPr/>
          <a:lstStyle/>
          <a:p>
            <a:fld id="{50358FC4-73B6-C447-A57A-666868ED4F55}" type="slidenum">
              <a:rPr lang="en-US" smtClean="0"/>
              <a:t>‹#›</a:t>
            </a:fld>
            <a:endParaRPr lang="en-US"/>
          </a:p>
        </p:txBody>
      </p:sp>
    </p:spTree>
    <p:extLst>
      <p:ext uri="{BB962C8B-B14F-4D97-AF65-F5344CB8AC3E}">
        <p14:creationId xmlns:p14="http://schemas.microsoft.com/office/powerpoint/2010/main" val="2060939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A4B22-DC00-C25C-BBB6-ADC55405FDE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83DC637-8344-7C3A-1ABD-1A0460DD73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39EDC99-AFAB-D2FC-34ED-2FA1D7EA25E2}"/>
              </a:ext>
            </a:extLst>
          </p:cNvPr>
          <p:cNvSpPr>
            <a:spLocks noGrp="1"/>
          </p:cNvSpPr>
          <p:nvPr>
            <p:ph type="dt" sz="half" idx="10"/>
          </p:nvPr>
        </p:nvSpPr>
        <p:spPr/>
        <p:txBody>
          <a:bodyPr/>
          <a:lstStyle/>
          <a:p>
            <a:fld id="{D053E9A3-57D7-4843-B550-71B547C9F98D}" type="datetimeFigureOut">
              <a:rPr lang="en-US" smtClean="0"/>
              <a:t>2/9/2026</a:t>
            </a:fld>
            <a:endParaRPr lang="en-US"/>
          </a:p>
        </p:txBody>
      </p:sp>
      <p:sp>
        <p:nvSpPr>
          <p:cNvPr id="5" name="Footer Placeholder 4">
            <a:extLst>
              <a:ext uri="{FF2B5EF4-FFF2-40B4-BE49-F238E27FC236}">
                <a16:creationId xmlns:a16="http://schemas.microsoft.com/office/drawing/2014/main" id="{43752B95-813B-5E0B-AB6D-0950AF787E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CAA9D6-55F9-6B14-459C-A3F2B064B59E}"/>
              </a:ext>
            </a:extLst>
          </p:cNvPr>
          <p:cNvSpPr>
            <a:spLocks noGrp="1"/>
          </p:cNvSpPr>
          <p:nvPr>
            <p:ph type="sldNum" sz="quarter" idx="12"/>
          </p:nvPr>
        </p:nvSpPr>
        <p:spPr/>
        <p:txBody>
          <a:bodyPr/>
          <a:lstStyle/>
          <a:p>
            <a:fld id="{50358FC4-73B6-C447-A57A-666868ED4F55}" type="slidenum">
              <a:rPr lang="en-US" smtClean="0"/>
              <a:t>‹#›</a:t>
            </a:fld>
            <a:endParaRPr lang="en-US"/>
          </a:p>
        </p:txBody>
      </p:sp>
    </p:spTree>
    <p:extLst>
      <p:ext uri="{BB962C8B-B14F-4D97-AF65-F5344CB8AC3E}">
        <p14:creationId xmlns:p14="http://schemas.microsoft.com/office/powerpoint/2010/main" val="3307569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DB8F0-5FE5-205E-3823-6EFAD143E1C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ECB190B-9C33-FB17-29E0-20F159BA72F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D4837AA-C0AE-F093-C000-A7F41A5A56C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115A0FE-1A98-C9FC-3E90-A97B7E39308C}"/>
              </a:ext>
            </a:extLst>
          </p:cNvPr>
          <p:cNvSpPr>
            <a:spLocks noGrp="1"/>
          </p:cNvSpPr>
          <p:nvPr>
            <p:ph type="dt" sz="half" idx="10"/>
          </p:nvPr>
        </p:nvSpPr>
        <p:spPr/>
        <p:txBody>
          <a:bodyPr/>
          <a:lstStyle/>
          <a:p>
            <a:fld id="{D053E9A3-57D7-4843-B550-71B547C9F98D}" type="datetimeFigureOut">
              <a:rPr lang="en-US" smtClean="0"/>
              <a:t>2/9/2026</a:t>
            </a:fld>
            <a:endParaRPr lang="en-US"/>
          </a:p>
        </p:txBody>
      </p:sp>
      <p:sp>
        <p:nvSpPr>
          <p:cNvPr id="6" name="Footer Placeholder 5">
            <a:extLst>
              <a:ext uri="{FF2B5EF4-FFF2-40B4-BE49-F238E27FC236}">
                <a16:creationId xmlns:a16="http://schemas.microsoft.com/office/drawing/2014/main" id="{38423B22-1F73-B28E-35E7-E269D06536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5A46C1-EC39-E89F-351B-B9FD385ED408}"/>
              </a:ext>
            </a:extLst>
          </p:cNvPr>
          <p:cNvSpPr>
            <a:spLocks noGrp="1"/>
          </p:cNvSpPr>
          <p:nvPr>
            <p:ph type="sldNum" sz="quarter" idx="12"/>
          </p:nvPr>
        </p:nvSpPr>
        <p:spPr/>
        <p:txBody>
          <a:bodyPr/>
          <a:lstStyle/>
          <a:p>
            <a:fld id="{50358FC4-73B6-C447-A57A-666868ED4F55}" type="slidenum">
              <a:rPr lang="en-US" smtClean="0"/>
              <a:t>‹#›</a:t>
            </a:fld>
            <a:endParaRPr lang="en-US"/>
          </a:p>
        </p:txBody>
      </p:sp>
    </p:spTree>
    <p:extLst>
      <p:ext uri="{BB962C8B-B14F-4D97-AF65-F5344CB8AC3E}">
        <p14:creationId xmlns:p14="http://schemas.microsoft.com/office/powerpoint/2010/main" val="2027125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812FC-61AC-53B1-C88D-66209532673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16EF4E4-C67B-486B-30E4-A13F226472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6C97E40-0D49-1972-CC3D-00E9786C2C8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80A6229-8D88-3D6D-9EF1-E3B7011625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22E2742-1B44-8175-F8D8-D6BBEABEC49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1D921D4-EBC5-78AF-0AC9-07B1E5B7FEBB}"/>
              </a:ext>
            </a:extLst>
          </p:cNvPr>
          <p:cNvSpPr>
            <a:spLocks noGrp="1"/>
          </p:cNvSpPr>
          <p:nvPr>
            <p:ph type="dt" sz="half" idx="10"/>
          </p:nvPr>
        </p:nvSpPr>
        <p:spPr/>
        <p:txBody>
          <a:bodyPr/>
          <a:lstStyle/>
          <a:p>
            <a:fld id="{D053E9A3-57D7-4843-B550-71B547C9F98D}" type="datetimeFigureOut">
              <a:rPr lang="en-US" smtClean="0"/>
              <a:t>2/9/2026</a:t>
            </a:fld>
            <a:endParaRPr lang="en-US"/>
          </a:p>
        </p:txBody>
      </p:sp>
      <p:sp>
        <p:nvSpPr>
          <p:cNvPr id="8" name="Footer Placeholder 7">
            <a:extLst>
              <a:ext uri="{FF2B5EF4-FFF2-40B4-BE49-F238E27FC236}">
                <a16:creationId xmlns:a16="http://schemas.microsoft.com/office/drawing/2014/main" id="{B9C0D554-7E3E-BDB4-51F3-AB2FD10122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826A22-D61D-72B6-82BA-8A86E1DC4AA0}"/>
              </a:ext>
            </a:extLst>
          </p:cNvPr>
          <p:cNvSpPr>
            <a:spLocks noGrp="1"/>
          </p:cNvSpPr>
          <p:nvPr>
            <p:ph type="sldNum" sz="quarter" idx="12"/>
          </p:nvPr>
        </p:nvSpPr>
        <p:spPr/>
        <p:txBody>
          <a:bodyPr/>
          <a:lstStyle/>
          <a:p>
            <a:fld id="{50358FC4-73B6-C447-A57A-666868ED4F55}" type="slidenum">
              <a:rPr lang="en-US" smtClean="0"/>
              <a:t>‹#›</a:t>
            </a:fld>
            <a:endParaRPr lang="en-US"/>
          </a:p>
        </p:txBody>
      </p:sp>
    </p:spTree>
    <p:extLst>
      <p:ext uri="{BB962C8B-B14F-4D97-AF65-F5344CB8AC3E}">
        <p14:creationId xmlns:p14="http://schemas.microsoft.com/office/powerpoint/2010/main" val="96031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483D3-7397-1BC2-A896-CA433C46D8E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6CB6896-8CA3-6EF8-1919-06984D03E7FA}"/>
              </a:ext>
            </a:extLst>
          </p:cNvPr>
          <p:cNvSpPr>
            <a:spLocks noGrp="1"/>
          </p:cNvSpPr>
          <p:nvPr>
            <p:ph type="dt" sz="half" idx="10"/>
          </p:nvPr>
        </p:nvSpPr>
        <p:spPr/>
        <p:txBody>
          <a:bodyPr/>
          <a:lstStyle/>
          <a:p>
            <a:fld id="{D053E9A3-57D7-4843-B550-71B547C9F98D}" type="datetimeFigureOut">
              <a:rPr lang="en-US" smtClean="0"/>
              <a:t>2/9/2026</a:t>
            </a:fld>
            <a:endParaRPr lang="en-US"/>
          </a:p>
        </p:txBody>
      </p:sp>
      <p:sp>
        <p:nvSpPr>
          <p:cNvPr id="4" name="Footer Placeholder 3">
            <a:extLst>
              <a:ext uri="{FF2B5EF4-FFF2-40B4-BE49-F238E27FC236}">
                <a16:creationId xmlns:a16="http://schemas.microsoft.com/office/drawing/2014/main" id="{371D7C37-9409-64A6-B023-7C7EFEDA60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558DA5-BD7B-A538-8C1A-F546F7EB8A77}"/>
              </a:ext>
            </a:extLst>
          </p:cNvPr>
          <p:cNvSpPr>
            <a:spLocks noGrp="1"/>
          </p:cNvSpPr>
          <p:nvPr>
            <p:ph type="sldNum" sz="quarter" idx="12"/>
          </p:nvPr>
        </p:nvSpPr>
        <p:spPr/>
        <p:txBody>
          <a:bodyPr/>
          <a:lstStyle/>
          <a:p>
            <a:fld id="{50358FC4-73B6-C447-A57A-666868ED4F55}" type="slidenum">
              <a:rPr lang="en-US" smtClean="0"/>
              <a:t>‹#›</a:t>
            </a:fld>
            <a:endParaRPr lang="en-US"/>
          </a:p>
        </p:txBody>
      </p:sp>
    </p:spTree>
    <p:extLst>
      <p:ext uri="{BB962C8B-B14F-4D97-AF65-F5344CB8AC3E}">
        <p14:creationId xmlns:p14="http://schemas.microsoft.com/office/powerpoint/2010/main" val="608784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4A5F20-7A3A-5A03-ED3E-3E8B2912472C}"/>
              </a:ext>
            </a:extLst>
          </p:cNvPr>
          <p:cNvSpPr>
            <a:spLocks noGrp="1"/>
          </p:cNvSpPr>
          <p:nvPr>
            <p:ph type="dt" sz="half" idx="10"/>
          </p:nvPr>
        </p:nvSpPr>
        <p:spPr/>
        <p:txBody>
          <a:bodyPr/>
          <a:lstStyle/>
          <a:p>
            <a:fld id="{D053E9A3-57D7-4843-B550-71B547C9F98D}" type="datetimeFigureOut">
              <a:rPr lang="en-US" smtClean="0"/>
              <a:t>2/9/2026</a:t>
            </a:fld>
            <a:endParaRPr lang="en-US"/>
          </a:p>
        </p:txBody>
      </p:sp>
      <p:sp>
        <p:nvSpPr>
          <p:cNvPr id="3" name="Footer Placeholder 2">
            <a:extLst>
              <a:ext uri="{FF2B5EF4-FFF2-40B4-BE49-F238E27FC236}">
                <a16:creationId xmlns:a16="http://schemas.microsoft.com/office/drawing/2014/main" id="{7F867087-4282-D27B-40A8-E42A8B7231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AB133C-22DA-5F60-B639-3F5B5E0F8716}"/>
              </a:ext>
            </a:extLst>
          </p:cNvPr>
          <p:cNvSpPr>
            <a:spLocks noGrp="1"/>
          </p:cNvSpPr>
          <p:nvPr>
            <p:ph type="sldNum" sz="quarter" idx="12"/>
          </p:nvPr>
        </p:nvSpPr>
        <p:spPr/>
        <p:txBody>
          <a:bodyPr/>
          <a:lstStyle/>
          <a:p>
            <a:fld id="{50358FC4-73B6-C447-A57A-666868ED4F55}" type="slidenum">
              <a:rPr lang="en-US" smtClean="0"/>
              <a:t>‹#›</a:t>
            </a:fld>
            <a:endParaRPr lang="en-US"/>
          </a:p>
        </p:txBody>
      </p:sp>
    </p:spTree>
    <p:extLst>
      <p:ext uri="{BB962C8B-B14F-4D97-AF65-F5344CB8AC3E}">
        <p14:creationId xmlns:p14="http://schemas.microsoft.com/office/powerpoint/2010/main" val="1449264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D727C-DBF4-4974-4987-4691B4762B4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44EC4E8-8BC8-EA3F-14D3-77CA833710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707D2F3-CC70-F505-7B5C-7A2700B502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FB9A4DB-A449-5E87-0245-ED7289CEB240}"/>
              </a:ext>
            </a:extLst>
          </p:cNvPr>
          <p:cNvSpPr>
            <a:spLocks noGrp="1"/>
          </p:cNvSpPr>
          <p:nvPr>
            <p:ph type="dt" sz="half" idx="10"/>
          </p:nvPr>
        </p:nvSpPr>
        <p:spPr/>
        <p:txBody>
          <a:bodyPr/>
          <a:lstStyle/>
          <a:p>
            <a:fld id="{D053E9A3-57D7-4843-B550-71B547C9F98D}" type="datetimeFigureOut">
              <a:rPr lang="en-US" smtClean="0"/>
              <a:t>2/9/2026</a:t>
            </a:fld>
            <a:endParaRPr lang="en-US"/>
          </a:p>
        </p:txBody>
      </p:sp>
      <p:sp>
        <p:nvSpPr>
          <p:cNvPr id="6" name="Footer Placeholder 5">
            <a:extLst>
              <a:ext uri="{FF2B5EF4-FFF2-40B4-BE49-F238E27FC236}">
                <a16:creationId xmlns:a16="http://schemas.microsoft.com/office/drawing/2014/main" id="{57C76A6E-A7FA-B9B7-3E0B-90701E5D97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A5CDA4-BAE7-BBE6-DB6C-4BAA86B4A555}"/>
              </a:ext>
            </a:extLst>
          </p:cNvPr>
          <p:cNvSpPr>
            <a:spLocks noGrp="1"/>
          </p:cNvSpPr>
          <p:nvPr>
            <p:ph type="sldNum" sz="quarter" idx="12"/>
          </p:nvPr>
        </p:nvSpPr>
        <p:spPr/>
        <p:txBody>
          <a:bodyPr/>
          <a:lstStyle/>
          <a:p>
            <a:fld id="{50358FC4-73B6-C447-A57A-666868ED4F55}" type="slidenum">
              <a:rPr lang="en-US" smtClean="0"/>
              <a:t>‹#›</a:t>
            </a:fld>
            <a:endParaRPr lang="en-US"/>
          </a:p>
        </p:txBody>
      </p:sp>
    </p:spTree>
    <p:extLst>
      <p:ext uri="{BB962C8B-B14F-4D97-AF65-F5344CB8AC3E}">
        <p14:creationId xmlns:p14="http://schemas.microsoft.com/office/powerpoint/2010/main" val="3758184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4FB39-B6C5-B161-91F4-B6EEDEEB2C8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80B4973-1743-5643-93FA-246B3704BC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08A61B-7CD7-F1F0-93B1-8584010CD5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AC39618-08B4-0591-0EE5-CB66A94C34BE}"/>
              </a:ext>
            </a:extLst>
          </p:cNvPr>
          <p:cNvSpPr>
            <a:spLocks noGrp="1"/>
          </p:cNvSpPr>
          <p:nvPr>
            <p:ph type="dt" sz="half" idx="10"/>
          </p:nvPr>
        </p:nvSpPr>
        <p:spPr/>
        <p:txBody>
          <a:bodyPr/>
          <a:lstStyle/>
          <a:p>
            <a:fld id="{D053E9A3-57D7-4843-B550-71B547C9F98D}" type="datetimeFigureOut">
              <a:rPr lang="en-US" smtClean="0"/>
              <a:t>2/9/2026</a:t>
            </a:fld>
            <a:endParaRPr lang="en-US"/>
          </a:p>
        </p:txBody>
      </p:sp>
      <p:sp>
        <p:nvSpPr>
          <p:cNvPr id="6" name="Footer Placeholder 5">
            <a:extLst>
              <a:ext uri="{FF2B5EF4-FFF2-40B4-BE49-F238E27FC236}">
                <a16:creationId xmlns:a16="http://schemas.microsoft.com/office/drawing/2014/main" id="{DE0D2893-B93E-CE01-93EA-E408FB4AC7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CE4CED-10DD-74D5-A948-D8F118EF0A7A}"/>
              </a:ext>
            </a:extLst>
          </p:cNvPr>
          <p:cNvSpPr>
            <a:spLocks noGrp="1"/>
          </p:cNvSpPr>
          <p:nvPr>
            <p:ph type="sldNum" sz="quarter" idx="12"/>
          </p:nvPr>
        </p:nvSpPr>
        <p:spPr/>
        <p:txBody>
          <a:bodyPr/>
          <a:lstStyle/>
          <a:p>
            <a:fld id="{50358FC4-73B6-C447-A57A-666868ED4F55}" type="slidenum">
              <a:rPr lang="en-US" smtClean="0"/>
              <a:t>‹#›</a:t>
            </a:fld>
            <a:endParaRPr lang="en-US"/>
          </a:p>
        </p:txBody>
      </p:sp>
    </p:spTree>
    <p:extLst>
      <p:ext uri="{BB962C8B-B14F-4D97-AF65-F5344CB8AC3E}">
        <p14:creationId xmlns:p14="http://schemas.microsoft.com/office/powerpoint/2010/main" val="2908417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9E3B8F-0A3C-CAD8-3378-D9F8321658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95D4B10-1F20-254B-51FA-DB92670CC1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707ACCA-8C64-076C-1F70-A671286C5A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53E9A3-57D7-4843-B550-71B547C9F98D}" type="datetimeFigureOut">
              <a:rPr lang="en-US" smtClean="0"/>
              <a:t>2/9/2026</a:t>
            </a:fld>
            <a:endParaRPr lang="en-US"/>
          </a:p>
        </p:txBody>
      </p:sp>
      <p:sp>
        <p:nvSpPr>
          <p:cNvPr id="5" name="Footer Placeholder 4">
            <a:extLst>
              <a:ext uri="{FF2B5EF4-FFF2-40B4-BE49-F238E27FC236}">
                <a16:creationId xmlns:a16="http://schemas.microsoft.com/office/drawing/2014/main" id="{95D0C52C-F00A-165D-C766-1BCF0A12DA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772906-3B7F-1CA8-A066-F4D149DE14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358FC4-73B6-C447-A57A-666868ED4F55}" type="slidenum">
              <a:rPr lang="en-US" smtClean="0"/>
              <a:t>‹#›</a:t>
            </a:fld>
            <a:endParaRPr lang="en-US"/>
          </a:p>
        </p:txBody>
      </p:sp>
    </p:spTree>
    <p:extLst>
      <p:ext uri="{BB962C8B-B14F-4D97-AF65-F5344CB8AC3E}">
        <p14:creationId xmlns:p14="http://schemas.microsoft.com/office/powerpoint/2010/main" val="381666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hyperlink" Target="https://youtu.be/QkMrPOkNNZU?si=T1KdtJxPDHvUD1nK" TargetMode="External"/><Relationship Id="rId4" Type="http://schemas.openxmlformats.org/officeDocument/2006/relationships/hyperlink" Target="https://lasp.colorado.edu/outerplanets/exoplanets.php"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video" Target="https://www.youtube.com/embed/QkMrPOkNNZU?feature=oembed" TargetMode="Externa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hyperlink" Target="https://lasp.colorado.edu/outerplanets/exoplanets.php"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hyperlink" Target="https://www.guinnessworldrecords.com/news/2015/9/record-holder-profile-video-bertie-the-fastest-tortoise-395633"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hyperlink" Target="https://en.wikipedia.org/wiki/Very_Large_Telescope#:~:text=The%20VLT%20is%20capable%20of,resolution%20of%20approximately%200.002%20arcsecond" TargetMode="External"/><Relationship Id="rId5" Type="http://schemas.openxmlformats.org/officeDocument/2006/relationships/hyperlink" Target="https://www.eso.org/public/images/potw1239a/" TargetMode="Externa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hyperlink" Target="http://images-assets.nasa.gov/image/PIA20069/PIA20069"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video" Target="https://www.youtube.com/embed/xNeRqbw18Jk?feature=oembed" TargetMode="External"/><Relationship Id="rId6" Type="http://schemas.openxmlformats.org/officeDocument/2006/relationships/image" Target="../media/image20.jpeg"/><Relationship Id="rId5" Type="http://schemas.openxmlformats.org/officeDocument/2006/relationships/hyperlink" Target="https://youtu.be/xNeRqbw18Jk" TargetMode="External"/><Relationship Id="rId4" Type="http://schemas.openxmlformats.org/officeDocument/2006/relationships/hyperlink" Target="https://sci.esa.int/web/gaia/-/58789-detecting-exoplanets-with-the-transit-method"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video" Target="https://www.youtube.com/embed/xNeRqbw18Jk?feature=oembed" TargetMode="Externa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hyperlink" Target="https://www.eso.org/public/images/eso1706g/"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hubblesite.org/contents/news-releases/2018/news-2018-45.html" TargetMode="External"/><Relationship Id="rId7"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hyperlink" Target="https://astrobiology.com/2022/05/pandora-a-fast-open-source-exomoon-transit-detection-algorithm.html" TargetMode="External"/><Relationship Id="rId4" Type="http://schemas.openxmlformats.org/officeDocument/2006/relationships/hyperlink" Target="https://www.planetary.org/articles/where-are-moons-of-exoplanets#:~:text=At%20this%20point%2C%20we%20have,the%20moons%20in%20our%20neighborhood"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images.nasa.gov/details/PIA2369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hyperlink" Target="https://science.nasa.gov/resource/venus-transit-across-the-sun-2014/" TargetMode="External"/><Relationship Id="rId5" Type="http://schemas.openxmlformats.org/officeDocument/2006/relationships/image" Target="../media/image25.jpeg"/><Relationship Id="rId4" Type="http://schemas.openxmlformats.org/officeDocument/2006/relationships/hyperlink" Target="https://www.jpl.nasa.gov/images/pia14729-mercury-transit-across-the-su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hyperlink" Target="https://earthsky.org/space/30-exocomets-beta-pictoris-tess/"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hyperlink" Target="https://www.cnrs.fr/en/discovery-30-exocomets-young-planetary-system" TargetMode="External"/><Relationship Id="rId5" Type="http://schemas.openxmlformats.org/officeDocument/2006/relationships/hyperlink" Target="https://www.nasa.gov/tess-transiting-exoplanet-survey-satellite" TargetMode="External"/><Relationship Id="rId4" Type="http://schemas.openxmlformats.org/officeDocument/2006/relationships/hyperlink" Target="https://en.wikipedia.org/wiki/Beta_Pictoris"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aanda.org/articles/aa/full_html/2013/08/aa21309-13/aa21309-13.html" TargetMode="External"/><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27.jpeg"/><Relationship Id="rId4" Type="http://schemas.openxmlformats.org/officeDocument/2006/relationships/hyperlink" Target="https://www.jpl.nasa.gov/images/pia18389-mercury-transit-of-the-sun-seen-from-mars"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xml"/><Relationship Id="rId1" Type="http://schemas.openxmlformats.org/officeDocument/2006/relationships/video" Target="https://www.youtube.com/embed/oF1Zlzs69b4?feature=oembed" TargetMode="External"/><Relationship Id="rId6" Type="http://schemas.openxmlformats.org/officeDocument/2006/relationships/image" Target="../media/image28.jpeg"/><Relationship Id="rId5" Type="http://schemas.openxmlformats.org/officeDocument/2006/relationships/hyperlink" Target="https://www.youtube.com/watch?v=oF1Zlzs69b4" TargetMode="External"/><Relationship Id="rId4" Type="http://schemas.openxmlformats.org/officeDocument/2006/relationships/hyperlink" Target="https://en.wikipedia.org/wiki/File:201008-2a_PlanetOrbits_16x9-_Transit_timing_of_1-planet_vs_2-planet_systems.ogv" TargetMode="Externa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video" Target="https://www.youtube.com/embed/oF1Zlzs69b4?feature=oembed" TargetMode="Externa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hyperlink" Target="https://commons.wikimedia.org/wiki/File:Solar_system_barycenter.svg#/media/File:Solar_system_barycenter.svg/4" TargetMode="External"/><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29.jpeg"/><Relationship Id="rId4" Type="http://schemas.openxmlformats.org/officeDocument/2006/relationships/hyperlink" Target="https://youtu.be/1Cc2c6HOz_A?si=I44KYeuWgWRw6AUS" TargetMode="Externa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8.xml"/><Relationship Id="rId1" Type="http://schemas.openxmlformats.org/officeDocument/2006/relationships/video" Target="https://www.youtube.com/embed/1Cc2c6HOz_A?feature=oembed" TargetMode="Externa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hyperlink" Target="https://science.nasa.gov/exoplanets/discoveries-dashboard/" TargetMode="Externa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hyperlink" Target="https://science.nasa.gov/exoplanets/discoveries-dashboard/"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hyperlink" Target="https://exoplanets.nasa.gov/exep/resources/presentations/" TargetMode="Externa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hyperlink" Target="https://science.nasa.gov/wp-content/uploads/2023/09/OSS2-1.jpg" TargetMode="External"/><Relationship Id="rId7" Type="http://schemas.openxmlformats.org/officeDocument/2006/relationships/diagramQuickStyle" Target="../diagrams/quickStyle2.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jpeg"/><Relationship Id="rId9" Type="http://schemas.microsoft.com/office/2007/relationships/diagramDrawing" Target="../diagrams/drawing2.xml"/></Relationships>
</file>

<file path=ppt/slides/_rels/slide30.xml.rels><?xml version="1.0" encoding="UTF-8" standalone="yes"?>
<Relationships xmlns="http://schemas.openxmlformats.org/package/2006/relationships"><Relationship Id="rId3" Type="http://schemas.openxmlformats.org/officeDocument/2006/relationships/hyperlink" Target="https://www.flickr.com/photos/nasahubble/51265789389/in/album-72157719327086276"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35.jp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hyperlink" Target="https://astrobiology.nasa.gov/nai/articles/2016/6/30/where-is-the-habitable-zone-for-m-dwarf-stars/index.html"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esahubble.org/images/heic1802d/"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hyperlink" Target="https://exoplanets.nasa.gov/exep/resources/presentations/"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18" Type="http://schemas.openxmlformats.org/officeDocument/2006/relationships/image" Target="../media/image49.png"/><Relationship Id="rId3" Type="http://schemas.openxmlformats.org/officeDocument/2006/relationships/diagramData" Target="../diagrams/data5.xml"/><Relationship Id="rId21" Type="http://schemas.openxmlformats.org/officeDocument/2006/relationships/image" Target="../media/image52.svg"/><Relationship Id="rId7" Type="http://schemas.microsoft.com/office/2007/relationships/diagramDrawing" Target="../diagrams/drawing5.xml"/><Relationship Id="rId12" Type="http://schemas.openxmlformats.org/officeDocument/2006/relationships/image" Target="../media/image43.png"/><Relationship Id="rId17" Type="http://schemas.openxmlformats.org/officeDocument/2006/relationships/image" Target="../media/image48.svg"/><Relationship Id="rId25" Type="http://schemas.openxmlformats.org/officeDocument/2006/relationships/image" Target="../media/image56.svg"/><Relationship Id="rId2" Type="http://schemas.openxmlformats.org/officeDocument/2006/relationships/notesSlide" Target="../notesSlides/notesSlide32.xml"/><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8.xml"/><Relationship Id="rId6" Type="http://schemas.openxmlformats.org/officeDocument/2006/relationships/diagramColors" Target="../diagrams/colors5.xml"/><Relationship Id="rId11" Type="http://schemas.openxmlformats.org/officeDocument/2006/relationships/image" Target="../media/image42.svg"/><Relationship Id="rId24" Type="http://schemas.openxmlformats.org/officeDocument/2006/relationships/image" Target="../media/image55.png"/><Relationship Id="rId5" Type="http://schemas.openxmlformats.org/officeDocument/2006/relationships/diagramQuickStyle" Target="../diagrams/quickStyle5.xml"/><Relationship Id="rId15" Type="http://schemas.openxmlformats.org/officeDocument/2006/relationships/image" Target="../media/image46.svg"/><Relationship Id="rId23" Type="http://schemas.openxmlformats.org/officeDocument/2006/relationships/image" Target="../media/image54.svg"/><Relationship Id="rId10" Type="http://schemas.openxmlformats.org/officeDocument/2006/relationships/image" Target="../media/image41.png"/><Relationship Id="rId19" Type="http://schemas.openxmlformats.org/officeDocument/2006/relationships/image" Target="../media/image50.svg"/><Relationship Id="rId4" Type="http://schemas.openxmlformats.org/officeDocument/2006/relationships/diagramLayout" Target="../diagrams/layout5.xml"/><Relationship Id="rId9" Type="http://schemas.openxmlformats.org/officeDocument/2006/relationships/image" Target="../media/image40.svg"/><Relationship Id="rId14" Type="http://schemas.openxmlformats.org/officeDocument/2006/relationships/image" Target="../media/image45.png"/><Relationship Id="rId22" Type="http://schemas.openxmlformats.org/officeDocument/2006/relationships/image" Target="../media/image53.png"/></Relationships>
</file>

<file path=ppt/slides/_rels/slide34.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7.jpeg"/><Relationship Id="rId7" Type="http://schemas.openxmlformats.org/officeDocument/2006/relationships/hyperlink" Target="https://science.nasa.gov/resource/liquid-lakes-on-titan/" TargetMode="External"/><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hyperlink" Target="https://science.nasa.gov/resource/zooming-in-on-enceladus-mosaic/" TargetMode="External"/><Relationship Id="rId5" Type="http://schemas.openxmlformats.org/officeDocument/2006/relationships/hyperlink" Target="https://science.nasa.gov/resource/jupiters-moon-europa-poster-version-a/" TargetMode="External"/><Relationship Id="rId4" Type="http://schemas.openxmlformats.org/officeDocument/2006/relationships/hyperlink" Target="https://science.nasa.gov/resource/jupiters-moon" TargetMode="External"/><Relationship Id="rId9" Type="http://schemas.openxmlformats.org/officeDocument/2006/relationships/image" Target="../media/image59.jpg"/></Relationships>
</file>

<file path=ppt/slides/_rels/slide35.xml.rels><?xml version="1.0" encoding="UTF-8" standalone="yes"?>
<Relationships xmlns="http://schemas.openxmlformats.org/package/2006/relationships"><Relationship Id="rId3" Type="http://schemas.openxmlformats.org/officeDocument/2006/relationships/hyperlink" Target="https://exoplanets.nasa.gov/exep/resources/presentations/" TargetMode="External"/><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hyperlink" Target="https://www.drewexmachina.com/2020/12/08/the-first-planetary-probe-encounter-of-the-earth-nasas-galileo-on-december-8-1990/" TargetMode="External"/><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61.JPG"/></Relationships>
</file>

<file path=ppt/slides/_rels/slide3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hyperlink" Target="https://i0.wp.com/www.drewexmachina.com/wp-content/uploads/2020/12/Galileo_EGA1_radio_spectra.jpg?ssl=1"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hyperlink" Target="https://agupubs.onlinelibrary.wiley.com/doi/abs/10.1029/95JE01407" TargetMode="External"/><Relationship Id="rId5" Type="http://schemas.openxmlformats.org/officeDocument/2006/relationships/hyperlink" Target="https://www.drewexmachina.com/2020/12/08/the-first-planetary-probe-encounter-of-the-earth-nasas-galileo-on-december-8-1990/" TargetMode="External"/><Relationship Id="rId4" Type="http://schemas.openxmlformats.org/officeDocument/2006/relationships/hyperlink" Target="https://theconversation.com/carl-sagan-detected-life-on-earth-30-years-ago-heres-how-his-experiment-is-helping-us-search-for-alien-species-today-216037"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hyperlink" Target="https://www.esa.int/Science_Exploration/Space_Science/Exoplanets/ESA_s_exoplanet_missions" TargetMode="Externa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hyperlink" Target="https://hubblesite.org/contents/media/images/1996/01/388-Image.html?news=true" TargetMode="External"/><Relationship Id="rId7" Type="http://schemas.openxmlformats.org/officeDocument/2006/relationships/diagramQuickStyle" Target="../diagrams/quickStyle3.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jpeg"/><Relationship Id="rId9" Type="http://schemas.microsoft.com/office/2007/relationships/diagramDrawing" Target="../diagrams/drawing3.xml"/></Relationships>
</file>

<file path=ppt/slides/_rels/slide40.xml.rels><?xml version="1.0" encoding="UTF-8" standalone="yes"?>
<Relationships xmlns="http://schemas.openxmlformats.org/package/2006/relationships"><Relationship Id="rId8" Type="http://schemas.openxmlformats.org/officeDocument/2006/relationships/hyperlink" Target="https://www.nasa.gov/feature/goddard/2020/nasa-s-tess-mission-uncovers-its-1st-world-with-two-stars" TargetMode="External"/><Relationship Id="rId3" Type="http://schemas.openxmlformats.org/officeDocument/2006/relationships/hyperlink" Target="https://exoplanets.nasa.gov/citizen-science/" TargetMode="External"/><Relationship Id="rId7" Type="http://schemas.openxmlformats.org/officeDocument/2006/relationships/hyperlink" Target="https://www.zooniverse.org/projects/nora-dot-eisner/planet-hunters-tess" TargetMode="External"/><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hyperlink" Target="https://waps.cfa.harvard.edu/microobservatory/diy/index.php" TargetMode="External"/><Relationship Id="rId11" Type="http://schemas.openxmlformats.org/officeDocument/2006/relationships/hyperlink" Target="https://britastro.org/2020/exoplanet-transit-imaging-and-analysis" TargetMode="External"/><Relationship Id="rId5" Type="http://schemas.openxmlformats.org/officeDocument/2006/relationships/hyperlink" Target="https://archive.stsci.edu/tess" TargetMode="External"/><Relationship Id="rId10" Type="http://schemas.openxmlformats.org/officeDocument/2006/relationships/hyperlink" Target="https://www.unistellar.com/en-uk/citizen-science/exoplanets/" TargetMode="External"/><Relationship Id="rId4" Type="http://schemas.openxmlformats.org/officeDocument/2006/relationships/hyperlink" Target="https://exoplanets.nasa.gov/discovery/exoplanet-catalog/" TargetMode="External"/><Relationship Id="rId9" Type="http://schemas.openxmlformats.org/officeDocument/2006/relationships/hyperlink" Target="https://www.planetary.org/space-missions/tess"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explorers.gsfc.nasa.gov/abcs/downloads/TheABCsofExoplanetsSinglePagesDownload.pdf" TargetMode="External"/><Relationship Id="rId3" Type="http://schemas.openxmlformats.org/officeDocument/2006/relationships/hyperlink" Target="https://britastro.org/sections/exoplanets" TargetMode="External"/><Relationship Id="rId7" Type="http://schemas.openxmlformats.org/officeDocument/2006/relationships/hyperlink" Target="https://explorers.gsfc.nasa.gov/abcs/index.html" TargetMode="External"/><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hyperlink" Target="https://chandra.harvard.edu/exoplanet/images/Exoplanet_Final.pdf" TargetMode="External"/><Relationship Id="rId5" Type="http://schemas.openxmlformats.org/officeDocument/2006/relationships/hyperlink" Target="https://www.open.edu/openlearn/science-maths-technology/an-introduction-exoplanets/content-section-overview?active-tab=content-tab" TargetMode="External"/><Relationship Id="rId10" Type="http://schemas.openxmlformats.org/officeDocument/2006/relationships/hyperlink" Target="https://science.nasa.gov/resource/voyager-1s-pale-blue-dot/" TargetMode="External"/><Relationship Id="rId4" Type="http://schemas.openxmlformats.org/officeDocument/2006/relationships/hyperlink" Target="https://www.nasa.gov/ebooks/nasas-new-hubble-e-book-takes-readers-on-a-journey-to-curious-worlds/" TargetMode="External"/><Relationship Id="rId9" Type="http://schemas.openxmlformats.org/officeDocument/2006/relationships/image" Target="../media/image65.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8.xml"/><Relationship Id="rId1" Type="http://schemas.openxmlformats.org/officeDocument/2006/relationships/video" Target="https://www.youtube.com/embed/vAna9jBZRd8?feature=oembed" TargetMode="External"/><Relationship Id="rId5" Type="http://schemas.openxmlformats.org/officeDocument/2006/relationships/hyperlink" Target="https://youtu.be/vAna9jBZRd8?si=QigFLCYj4gTwRmdA" TargetMode="External"/><Relationship Id="rId4" Type="http://schemas.openxmlformats.org/officeDocument/2006/relationships/image" Target="../media/image66.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hyperlink" Target="https://sci.esa.int/web/exoplanets/-/60655-detection-methods#:~:text=Astrometry%20is%20the%20method%20that,mass%20of%20the%20planetary%20system" TargetMode="External"/><Relationship Id="rId4" Type="http://schemas.openxmlformats.org/officeDocument/2006/relationships/hyperlink" Target="https://science.nasa.gov/exoplanets/facts/"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exoplanets.nasa.gov/news/1605/observing-exoplanets-what-can-we-really-see"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hyperlink" Target="https://www.eso.org/public/images/eso2111b/" TargetMode="Externa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hyperlink" Target="https://exoplanets.nasa.gov/exoplanet-catalog/7608/tyc-8998-760-1-b/" TargetMode="External"/><Relationship Id="rId4" Type="http://schemas.openxmlformats.org/officeDocument/2006/relationships/hyperlink" Target="https://www.eso.org/public/images/eso2011a/"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video" Target="https://www.youtube.com/embed/KVgKidAuf4o?feature=oembed" TargetMode="External"/><Relationship Id="rId6" Type="http://schemas.openxmlformats.org/officeDocument/2006/relationships/image" Target="../media/image8.jpeg"/><Relationship Id="rId5" Type="http://schemas.openxmlformats.org/officeDocument/2006/relationships/hyperlink" Target="https://devmanyworlds.wpcomstaging.com/2017/01/24/a-four-planet-system-in-orbit-directly-imaged-and-remarkable/" TargetMode="External"/><Relationship Id="rId4" Type="http://schemas.openxmlformats.org/officeDocument/2006/relationships/hyperlink" Target="https://youtu.be/KVgKidAuf4o?si=21piRVq-WTkw7q7U"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8.xml"/><Relationship Id="rId1" Type="http://schemas.openxmlformats.org/officeDocument/2006/relationships/video" Target="https://www.youtube.com/embed/KVgKidAuf4o?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Massive Planeten, die einen hellen Raum umkreisen">
            <a:extLst>
              <a:ext uri="{FF2B5EF4-FFF2-40B4-BE49-F238E27FC236}">
                <a16:creationId xmlns:a16="http://schemas.microsoft.com/office/drawing/2014/main" id="{D41C824E-4C72-FB1B-FFE3-0F7BCC967C54}"/>
              </a:ext>
            </a:extLst>
          </p:cNvPr>
          <p:cNvPicPr>
            <a:picLocks noChangeAspect="1"/>
          </p:cNvPicPr>
          <p:nvPr/>
        </p:nvPicPr>
        <p:blipFill rotWithShape="1">
          <a:blip r:embed="rId3"/>
          <a:srcRect l="36442" r="8461"/>
          <a:stretch/>
        </p:blipFill>
        <p:spPr>
          <a:xfrm>
            <a:off x="18" y="10"/>
            <a:ext cx="6809855"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12" name="Rectangle 11">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89864"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6172" y="2240371"/>
            <a:ext cx="42062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extBox 4">
            <a:extLst>
              <a:ext uri="{FF2B5EF4-FFF2-40B4-BE49-F238E27FC236}">
                <a16:creationId xmlns:a16="http://schemas.microsoft.com/office/drawing/2014/main" id="{954E6A76-CD27-8CEA-D959-022364FB4A4F}"/>
              </a:ext>
            </a:extLst>
          </p:cNvPr>
          <p:cNvSpPr txBox="1"/>
          <p:nvPr/>
        </p:nvSpPr>
        <p:spPr>
          <a:xfrm>
            <a:off x="7147250" y="2446665"/>
            <a:ext cx="4755188" cy="3231654"/>
          </a:xfrm>
          <a:prstGeom prst="rect">
            <a:avLst/>
          </a:prstGeom>
          <a:noFill/>
        </p:spPr>
        <p:txBody>
          <a:bodyPr wrap="square" rtlCol="0">
            <a:spAutoFit/>
          </a:bodyPr>
          <a:lstStyle/>
          <a:p>
            <a:r>
              <a:rPr lang="en-US" sz="4400" b="1" dirty="0"/>
              <a:t>Exoplanets </a:t>
            </a:r>
          </a:p>
          <a:p>
            <a:r>
              <a:rPr lang="en-US" sz="4400" b="1" dirty="0"/>
              <a:t>and the </a:t>
            </a:r>
          </a:p>
          <a:p>
            <a:r>
              <a:rPr lang="en-US" sz="4400" b="1" dirty="0"/>
              <a:t>search for life</a:t>
            </a:r>
          </a:p>
          <a:p>
            <a:endParaRPr lang="en-US" sz="4000" b="1" dirty="0"/>
          </a:p>
          <a:p>
            <a:r>
              <a:rPr lang="en-US" sz="3200" b="1" dirty="0"/>
              <a:t>Mary Garbett</a:t>
            </a:r>
          </a:p>
        </p:txBody>
      </p:sp>
    </p:spTree>
    <p:extLst>
      <p:ext uri="{BB962C8B-B14F-4D97-AF65-F5344CB8AC3E}">
        <p14:creationId xmlns:p14="http://schemas.microsoft.com/office/powerpoint/2010/main" val="177686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B3635-5D54-D9E0-2A11-EB47CAB15758}"/>
              </a:ext>
            </a:extLst>
          </p:cNvPr>
          <p:cNvSpPr>
            <a:spLocks noGrp="1"/>
          </p:cNvSpPr>
          <p:nvPr>
            <p:ph type="title"/>
          </p:nvPr>
        </p:nvSpPr>
        <p:spPr>
          <a:xfrm>
            <a:off x="731504" y="348713"/>
            <a:ext cx="5518467" cy="649705"/>
          </a:xfrm>
        </p:spPr>
        <p:txBody>
          <a:bodyPr>
            <a:normAutofit/>
          </a:bodyPr>
          <a:lstStyle/>
          <a:p>
            <a:r>
              <a:rPr lang="en-US" b="1" dirty="0"/>
              <a:t>Radial Velocity Method (RMV)</a:t>
            </a:r>
          </a:p>
        </p:txBody>
      </p:sp>
      <p:graphicFrame>
        <p:nvGraphicFramePr>
          <p:cNvPr id="15" name="Text Placeholder 3">
            <a:extLst>
              <a:ext uri="{FF2B5EF4-FFF2-40B4-BE49-F238E27FC236}">
                <a16:creationId xmlns:a16="http://schemas.microsoft.com/office/drawing/2014/main" id="{5D1D0490-94B1-13C2-EBA4-A99A8248A86F}"/>
              </a:ext>
            </a:extLst>
          </p:cNvPr>
          <p:cNvGraphicFramePr/>
          <p:nvPr>
            <p:extLst>
              <p:ext uri="{D42A27DB-BD31-4B8C-83A1-F6EECF244321}">
                <p14:modId xmlns:p14="http://schemas.microsoft.com/office/powerpoint/2010/main" val="2728594690"/>
              </p:ext>
            </p:extLst>
          </p:nvPr>
        </p:nvGraphicFramePr>
        <p:xfrm>
          <a:off x="731504" y="1285030"/>
          <a:ext cx="10493544" cy="5102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8160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ABBD5-B22A-1FFD-BEE0-137E0EBEC3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D56109-9CE6-A695-DB6B-37BAFA269362}"/>
              </a:ext>
            </a:extLst>
          </p:cNvPr>
          <p:cNvSpPr>
            <a:spLocks noGrp="1"/>
          </p:cNvSpPr>
          <p:nvPr>
            <p:ph type="title"/>
          </p:nvPr>
        </p:nvSpPr>
        <p:spPr>
          <a:xfrm>
            <a:off x="577533" y="145893"/>
            <a:ext cx="5518467" cy="649705"/>
          </a:xfrm>
        </p:spPr>
        <p:txBody>
          <a:bodyPr>
            <a:normAutofit/>
          </a:bodyPr>
          <a:lstStyle/>
          <a:p>
            <a:r>
              <a:rPr lang="en-US" b="1" dirty="0"/>
              <a:t>Radial Velocity Method (RMV)</a:t>
            </a:r>
          </a:p>
        </p:txBody>
      </p:sp>
      <p:pic>
        <p:nvPicPr>
          <p:cNvPr id="6" name="Content Placeholder 5" descr="A diagram of a graph and a diagram of a graph&#10;&#10;Description automatically generated">
            <a:extLst>
              <a:ext uri="{FF2B5EF4-FFF2-40B4-BE49-F238E27FC236}">
                <a16:creationId xmlns:a16="http://schemas.microsoft.com/office/drawing/2014/main" id="{E97F63B9-2F69-0B9A-6AD4-290A1487F180}"/>
              </a:ext>
            </a:extLst>
          </p:cNvPr>
          <p:cNvPicPr>
            <a:picLocks noGrp="1" noChangeAspect="1"/>
          </p:cNvPicPr>
          <p:nvPr>
            <p:ph idx="1"/>
          </p:nvPr>
        </p:nvPicPr>
        <p:blipFill>
          <a:blip r:embed="rId3"/>
          <a:srcRect r="58945"/>
          <a:stretch/>
        </p:blipFill>
        <p:spPr>
          <a:xfrm>
            <a:off x="6290441" y="145892"/>
            <a:ext cx="5718164" cy="6678389"/>
          </a:xfrm>
        </p:spPr>
      </p:pic>
      <p:sp>
        <p:nvSpPr>
          <p:cNvPr id="7" name="TextBox 6">
            <a:extLst>
              <a:ext uri="{FF2B5EF4-FFF2-40B4-BE49-F238E27FC236}">
                <a16:creationId xmlns:a16="http://schemas.microsoft.com/office/drawing/2014/main" id="{A83F0458-85AA-57E7-A548-591182A1A696}"/>
              </a:ext>
            </a:extLst>
          </p:cNvPr>
          <p:cNvSpPr txBox="1"/>
          <p:nvPr/>
        </p:nvSpPr>
        <p:spPr>
          <a:xfrm>
            <a:off x="577533" y="4271004"/>
            <a:ext cx="5239943" cy="1815882"/>
          </a:xfrm>
          <a:prstGeom prst="rect">
            <a:avLst/>
          </a:prstGeom>
          <a:noFill/>
        </p:spPr>
        <p:txBody>
          <a:bodyPr wrap="square" rtlCol="0">
            <a:spAutoFit/>
          </a:bodyPr>
          <a:lstStyle/>
          <a:p>
            <a:r>
              <a:rPr lang="en-GB" sz="1600" dirty="0">
                <a:solidFill>
                  <a:srgbClr val="000000"/>
                </a:solidFill>
                <a:effectLst/>
              </a:rPr>
              <a:t>Image credit: Pearson Education</a:t>
            </a:r>
          </a:p>
          <a:p>
            <a:r>
              <a:rPr lang="en-GB" sz="1600" dirty="0">
                <a:solidFill>
                  <a:srgbClr val="000000"/>
                </a:solidFill>
                <a:effectLst/>
                <a:hlinkClick r:id="rId4"/>
              </a:rPr>
              <a:t>https://lasp.colorado.edu/outerplanets/exoplanets.php</a:t>
            </a:r>
            <a:endParaRPr lang="en-GB" sz="1600" dirty="0">
              <a:solidFill>
                <a:srgbClr val="000000"/>
              </a:solidFill>
              <a:effectLst/>
            </a:endParaRPr>
          </a:p>
          <a:p>
            <a:endParaRPr lang="en-GB" sz="1600" dirty="0">
              <a:solidFill>
                <a:srgbClr val="000000"/>
              </a:solidFill>
              <a:effectLst/>
            </a:endParaRPr>
          </a:p>
          <a:p>
            <a:r>
              <a:rPr lang="en-GB" sz="1600" dirty="0">
                <a:solidFill>
                  <a:srgbClr val="000000"/>
                </a:solidFill>
              </a:rPr>
              <a:t>Animation on next slide </a:t>
            </a:r>
            <a:r>
              <a:rPr lang="en-US" sz="1600" dirty="0"/>
              <a:t>showing how a star wobbles in response to an orbiting planet </a:t>
            </a:r>
            <a:r>
              <a:rPr lang="en-GB" sz="1600" dirty="0">
                <a:solidFill>
                  <a:srgbClr val="000000"/>
                </a:solidFill>
              </a:rPr>
              <a:t>. Credit European Southern Observatory (ESO)</a:t>
            </a:r>
            <a:endParaRPr lang="en-GB" sz="1600" dirty="0">
              <a:solidFill>
                <a:srgbClr val="000000"/>
              </a:solidFill>
              <a:effectLst/>
            </a:endParaRPr>
          </a:p>
          <a:p>
            <a:r>
              <a:rPr lang="en-GB" sz="1600" dirty="0">
                <a:solidFill>
                  <a:srgbClr val="000000"/>
                </a:solidFill>
                <a:effectLst/>
                <a:hlinkClick r:id="rId5"/>
              </a:rPr>
              <a:t>https://youtu.be/QkMrPOkNNZU?si=T1KdtJxPDHvUD1nK</a:t>
            </a:r>
            <a:endParaRPr lang="en-GB" sz="1600" dirty="0">
              <a:solidFill>
                <a:srgbClr val="000000"/>
              </a:solidFill>
              <a:effectLst/>
            </a:endParaRPr>
          </a:p>
        </p:txBody>
      </p:sp>
      <p:sp>
        <p:nvSpPr>
          <p:cNvPr id="3" name="TextBox 2">
            <a:extLst>
              <a:ext uri="{FF2B5EF4-FFF2-40B4-BE49-F238E27FC236}">
                <a16:creationId xmlns:a16="http://schemas.microsoft.com/office/drawing/2014/main" id="{A1A814D8-2C78-93AC-58D4-65256D349875}"/>
              </a:ext>
            </a:extLst>
          </p:cNvPr>
          <p:cNvSpPr txBox="1"/>
          <p:nvPr/>
        </p:nvSpPr>
        <p:spPr>
          <a:xfrm>
            <a:off x="731504" y="1135117"/>
            <a:ext cx="5085972"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t>Depends on the plane we view the star in from Earth</a:t>
            </a:r>
          </a:p>
        </p:txBody>
      </p:sp>
    </p:spTree>
    <p:extLst>
      <p:ext uri="{BB962C8B-B14F-4D97-AF65-F5344CB8AC3E}">
        <p14:creationId xmlns:p14="http://schemas.microsoft.com/office/powerpoint/2010/main" val="11290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nline Media 1" descr="The radial velocity method">
            <a:hlinkClick r:id="" action="ppaction://media"/>
            <a:extLst>
              <a:ext uri="{FF2B5EF4-FFF2-40B4-BE49-F238E27FC236}">
                <a16:creationId xmlns:a16="http://schemas.microsoft.com/office/drawing/2014/main" id="{4DD2A372-6152-C623-E98E-CA67087965F9}"/>
              </a:ext>
            </a:extLst>
          </p:cNvPr>
          <p:cNvPicPr>
            <a:picLocks noRot="1" noChangeAspect="1"/>
          </p:cNvPicPr>
          <p:nvPr>
            <a:videoFile r:link="rId1"/>
          </p:nvPr>
        </p:nvPicPr>
        <p:blipFill>
          <a:blip r:embed="rId4"/>
          <a:stretch>
            <a:fillRect/>
          </a:stretch>
        </p:blipFill>
        <p:spPr>
          <a:xfrm>
            <a:off x="1165852" y="643466"/>
            <a:ext cx="9860295" cy="5571067"/>
          </a:xfrm>
          <a:prstGeom prst="rect">
            <a:avLst/>
          </a:prstGeom>
        </p:spPr>
      </p:pic>
    </p:spTree>
    <p:extLst>
      <p:ext uri="{BB962C8B-B14F-4D97-AF65-F5344CB8AC3E}">
        <p14:creationId xmlns:p14="http://schemas.microsoft.com/office/powerpoint/2010/main" val="11863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4B64D-29E5-B6BB-0516-AE20BD4E3E52}"/>
              </a:ext>
            </a:extLst>
          </p:cNvPr>
          <p:cNvSpPr>
            <a:spLocks noGrp="1"/>
          </p:cNvSpPr>
          <p:nvPr>
            <p:ph type="title"/>
          </p:nvPr>
        </p:nvSpPr>
        <p:spPr>
          <a:xfrm>
            <a:off x="395607" y="208118"/>
            <a:ext cx="4551147" cy="649705"/>
          </a:xfrm>
        </p:spPr>
        <p:txBody>
          <a:bodyPr>
            <a:normAutofit/>
          </a:bodyPr>
          <a:lstStyle/>
          <a:p>
            <a:r>
              <a:rPr lang="en-US" b="1" dirty="0"/>
              <a:t>Radial Velocity method</a:t>
            </a:r>
          </a:p>
        </p:txBody>
      </p:sp>
      <p:pic>
        <p:nvPicPr>
          <p:cNvPr id="6" name="Content Placeholder 5" descr="A diagram of a graph and a diagram of a graph&#10;&#10;Description automatically generated">
            <a:extLst>
              <a:ext uri="{FF2B5EF4-FFF2-40B4-BE49-F238E27FC236}">
                <a16:creationId xmlns:a16="http://schemas.microsoft.com/office/drawing/2014/main" id="{2525A98B-78F2-23D4-40C8-BEC51EF23F79}"/>
              </a:ext>
            </a:extLst>
          </p:cNvPr>
          <p:cNvPicPr>
            <a:picLocks noGrp="1" noChangeAspect="1"/>
          </p:cNvPicPr>
          <p:nvPr>
            <p:ph idx="1"/>
          </p:nvPr>
        </p:nvPicPr>
        <p:blipFill>
          <a:blip r:embed="rId3"/>
          <a:srcRect l="50525" b="3039"/>
          <a:stretch/>
        </p:blipFill>
        <p:spPr>
          <a:xfrm>
            <a:off x="5064950" y="208118"/>
            <a:ext cx="6968883" cy="6548775"/>
          </a:xfrm>
        </p:spPr>
      </p:pic>
      <p:sp>
        <p:nvSpPr>
          <p:cNvPr id="7" name="TextBox 6">
            <a:extLst>
              <a:ext uri="{FF2B5EF4-FFF2-40B4-BE49-F238E27FC236}">
                <a16:creationId xmlns:a16="http://schemas.microsoft.com/office/drawing/2014/main" id="{51934C58-64DA-2C87-5DCC-A7E6EAEB18BE}"/>
              </a:ext>
            </a:extLst>
          </p:cNvPr>
          <p:cNvSpPr txBox="1"/>
          <p:nvPr/>
        </p:nvSpPr>
        <p:spPr>
          <a:xfrm>
            <a:off x="395606" y="5695107"/>
            <a:ext cx="4161403" cy="830997"/>
          </a:xfrm>
          <a:prstGeom prst="rect">
            <a:avLst/>
          </a:prstGeom>
          <a:noFill/>
        </p:spPr>
        <p:txBody>
          <a:bodyPr wrap="square" rtlCol="0">
            <a:spAutoFit/>
          </a:bodyPr>
          <a:lstStyle/>
          <a:p>
            <a:r>
              <a:rPr lang="en-GB" sz="1600" dirty="0">
                <a:solidFill>
                  <a:srgbClr val="000000"/>
                </a:solidFill>
                <a:effectLst/>
              </a:rPr>
              <a:t>Image credit: Pearson Education </a:t>
            </a:r>
            <a:r>
              <a:rPr lang="en-GB" sz="1600" dirty="0">
                <a:solidFill>
                  <a:srgbClr val="000000"/>
                </a:solidFill>
                <a:effectLst/>
                <a:hlinkClick r:id="rId4"/>
              </a:rPr>
              <a:t>https://lasp.colorado.edu/outerplanets/exoplanets.php</a:t>
            </a:r>
            <a:endParaRPr lang="en-GB" sz="1600" dirty="0">
              <a:solidFill>
                <a:srgbClr val="000000"/>
              </a:solidFill>
              <a:effectLst/>
            </a:endParaRPr>
          </a:p>
        </p:txBody>
      </p:sp>
      <p:sp>
        <p:nvSpPr>
          <p:cNvPr id="3" name="Text Placeholder 3">
            <a:extLst>
              <a:ext uri="{FF2B5EF4-FFF2-40B4-BE49-F238E27FC236}">
                <a16:creationId xmlns:a16="http://schemas.microsoft.com/office/drawing/2014/main" id="{21F86818-7D1D-BBE8-6D33-757BE1C612F1}"/>
              </a:ext>
            </a:extLst>
          </p:cNvPr>
          <p:cNvSpPr txBox="1">
            <a:spLocks/>
          </p:cNvSpPr>
          <p:nvPr/>
        </p:nvSpPr>
        <p:spPr>
          <a:xfrm>
            <a:off x="395606" y="1407559"/>
            <a:ext cx="4161403" cy="30313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dirty="0"/>
              <a:t>Also allows us to estimate:</a:t>
            </a:r>
          </a:p>
          <a:p>
            <a:endParaRPr lang="en-US" sz="2400" dirty="0"/>
          </a:p>
          <a:p>
            <a:pPr marL="342900" indent="-342900">
              <a:buFont typeface="Arial" panose="020B0604020202020204" pitchFamily="34" charset="0"/>
              <a:buChar char="•"/>
            </a:pPr>
            <a:r>
              <a:rPr lang="en-US" sz="2400" dirty="0"/>
              <a:t>A planet’s mass    </a:t>
            </a:r>
          </a:p>
          <a:p>
            <a:pPr marL="342900" indent="-342900">
              <a:buFont typeface="Arial" panose="020B0604020202020204" pitchFamily="34" charset="0"/>
              <a:buChar char="•"/>
            </a:pPr>
            <a:r>
              <a:rPr lang="en-US" sz="2400" dirty="0"/>
              <a:t>Orbital period        </a:t>
            </a:r>
          </a:p>
          <a:p>
            <a:pPr marL="342900" indent="-342900">
              <a:buFont typeface="Arial" panose="020B0604020202020204" pitchFamily="34" charset="0"/>
              <a:buChar char="•"/>
            </a:pPr>
            <a:r>
              <a:rPr lang="en-US" sz="2400" dirty="0"/>
              <a:t>Orbital eccentricity and </a:t>
            </a:r>
          </a:p>
          <a:p>
            <a:pPr marL="342900" indent="-342900">
              <a:buFont typeface="Arial" panose="020B0604020202020204" pitchFamily="34" charset="0"/>
              <a:buChar char="•"/>
            </a:pPr>
            <a:r>
              <a:rPr lang="en-US" sz="2400" dirty="0"/>
              <a:t>Tell us which way the star is revolving</a:t>
            </a:r>
          </a:p>
        </p:txBody>
      </p:sp>
    </p:spTree>
    <p:extLst>
      <p:ext uri="{BB962C8B-B14F-4D97-AF65-F5344CB8AC3E}">
        <p14:creationId xmlns:p14="http://schemas.microsoft.com/office/powerpoint/2010/main" val="4158719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033CB-31E4-B78E-47C9-13A3E9DA5729}"/>
              </a:ext>
            </a:extLst>
          </p:cNvPr>
          <p:cNvSpPr>
            <a:spLocks noGrp="1"/>
          </p:cNvSpPr>
          <p:nvPr>
            <p:ph type="title"/>
          </p:nvPr>
        </p:nvSpPr>
        <p:spPr>
          <a:xfrm>
            <a:off x="654833" y="326151"/>
            <a:ext cx="9784096" cy="437240"/>
          </a:xfrm>
        </p:spPr>
        <p:txBody>
          <a:bodyPr>
            <a:normAutofit fontScale="90000"/>
          </a:bodyPr>
          <a:lstStyle/>
          <a:p>
            <a:r>
              <a:rPr lang="en-US" b="1" dirty="0"/>
              <a:t>Current limitations of the Radial Velocity method (RVM)</a:t>
            </a:r>
          </a:p>
        </p:txBody>
      </p:sp>
      <p:sp>
        <p:nvSpPr>
          <p:cNvPr id="7" name="TextBox 6">
            <a:extLst>
              <a:ext uri="{FF2B5EF4-FFF2-40B4-BE49-F238E27FC236}">
                <a16:creationId xmlns:a16="http://schemas.microsoft.com/office/drawing/2014/main" id="{BEFFAE16-A2B9-5E01-0775-0D0611001236}"/>
              </a:ext>
            </a:extLst>
          </p:cNvPr>
          <p:cNvSpPr txBox="1"/>
          <p:nvPr/>
        </p:nvSpPr>
        <p:spPr>
          <a:xfrm>
            <a:off x="516768" y="913389"/>
            <a:ext cx="6551296" cy="2554545"/>
          </a:xfrm>
          <a:prstGeom prst="rect">
            <a:avLst/>
          </a:prstGeom>
          <a:noFill/>
        </p:spPr>
        <p:txBody>
          <a:bodyPr wrap="square" rtlCol="0">
            <a:spAutoFit/>
          </a:bodyPr>
          <a:lstStyle/>
          <a:p>
            <a:pPr marL="342900" indent="-342900">
              <a:buFont typeface="Arial" panose="020B0604020202020204" pitchFamily="34" charset="0"/>
              <a:buChar char="•"/>
            </a:pPr>
            <a:r>
              <a:rPr lang="en-US" sz="2000" dirty="0"/>
              <a:t>Seems to be a barrier at 1 earth mass.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Technical limit as current spectrographs only get us to an accuracy of 1m/ps.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ESPRESSO (Extreme Precision Spectrograph) on the Very Large Telescope (VLT) -  10cm/</a:t>
            </a:r>
            <a:r>
              <a:rPr lang="en-US" sz="2000" dirty="0" err="1"/>
              <a:t>ps</a:t>
            </a:r>
            <a:r>
              <a:rPr lang="en-US" sz="2000" dirty="0"/>
              <a:t> accuracy – The same speed as Bertie!</a:t>
            </a:r>
          </a:p>
        </p:txBody>
      </p:sp>
      <p:pic>
        <p:nvPicPr>
          <p:cNvPr id="9" name="Picture 8" descr="A building with a large window&#10;&#10;Description automatically generated with medium confidence">
            <a:extLst>
              <a:ext uri="{FF2B5EF4-FFF2-40B4-BE49-F238E27FC236}">
                <a16:creationId xmlns:a16="http://schemas.microsoft.com/office/drawing/2014/main" id="{0DEB5197-C5E4-5E33-D30C-3AA679FEA57D}"/>
              </a:ext>
            </a:extLst>
          </p:cNvPr>
          <p:cNvPicPr>
            <a:picLocks noChangeAspect="1"/>
          </p:cNvPicPr>
          <p:nvPr/>
        </p:nvPicPr>
        <p:blipFill>
          <a:blip r:embed="rId3"/>
          <a:stretch>
            <a:fillRect/>
          </a:stretch>
        </p:blipFill>
        <p:spPr>
          <a:xfrm>
            <a:off x="836611" y="3900555"/>
            <a:ext cx="10778739" cy="2106594"/>
          </a:xfrm>
          <a:prstGeom prst="rect">
            <a:avLst/>
          </a:prstGeom>
        </p:spPr>
      </p:pic>
      <p:pic>
        <p:nvPicPr>
          <p:cNvPr id="11" name="Picture 10" descr="A turtle on a track&#10;&#10;Description automatically generated">
            <a:extLst>
              <a:ext uri="{FF2B5EF4-FFF2-40B4-BE49-F238E27FC236}">
                <a16:creationId xmlns:a16="http://schemas.microsoft.com/office/drawing/2014/main" id="{B14E1AC9-A2E1-302E-5211-A634C5E6CBD9}"/>
              </a:ext>
            </a:extLst>
          </p:cNvPr>
          <p:cNvPicPr>
            <a:picLocks noChangeAspect="1"/>
          </p:cNvPicPr>
          <p:nvPr/>
        </p:nvPicPr>
        <p:blipFill>
          <a:blip r:embed="rId4"/>
          <a:stretch>
            <a:fillRect/>
          </a:stretch>
        </p:blipFill>
        <p:spPr>
          <a:xfrm>
            <a:off x="7068064" y="1484387"/>
            <a:ext cx="4336749" cy="2266170"/>
          </a:xfrm>
          <a:prstGeom prst="rect">
            <a:avLst/>
          </a:prstGeom>
        </p:spPr>
      </p:pic>
      <p:sp>
        <p:nvSpPr>
          <p:cNvPr id="12" name="TextBox 11">
            <a:extLst>
              <a:ext uri="{FF2B5EF4-FFF2-40B4-BE49-F238E27FC236}">
                <a16:creationId xmlns:a16="http://schemas.microsoft.com/office/drawing/2014/main" id="{5FDA04D8-A4E3-AB1C-8D71-8CA51854DDE1}"/>
              </a:ext>
            </a:extLst>
          </p:cNvPr>
          <p:cNvSpPr txBox="1"/>
          <p:nvPr/>
        </p:nvSpPr>
        <p:spPr>
          <a:xfrm>
            <a:off x="284813" y="6037322"/>
            <a:ext cx="11767279" cy="738664"/>
          </a:xfrm>
          <a:prstGeom prst="rect">
            <a:avLst/>
          </a:prstGeom>
          <a:noFill/>
        </p:spPr>
        <p:txBody>
          <a:bodyPr wrap="square" rtlCol="0">
            <a:spAutoFit/>
          </a:bodyPr>
          <a:lstStyle/>
          <a:p>
            <a:r>
              <a:rPr lang="en-US" sz="1400" dirty="0"/>
              <a:t>VLT - </a:t>
            </a:r>
            <a:r>
              <a:rPr lang="en-GB" sz="1400" u="sng" dirty="0">
                <a:solidFill>
                  <a:srgbClr val="000000"/>
                </a:solidFill>
                <a:effectLst/>
                <a:hlinkClick r:id="rId5"/>
              </a:rPr>
              <a:t>https://www.eso.org/public/images/potw1239a/</a:t>
            </a:r>
            <a:r>
              <a:rPr lang="en-GB" sz="1400" dirty="0">
                <a:solidFill>
                  <a:srgbClr val="000000"/>
                </a:solidFill>
                <a:effectLst/>
              </a:rPr>
              <a:t> , </a:t>
            </a:r>
            <a:r>
              <a:rPr lang="en-GB" sz="1400" dirty="0">
                <a:solidFill>
                  <a:srgbClr val="000000"/>
                </a:solidFill>
                <a:effectLst/>
                <a:hlinkClick r:id="rId6"/>
              </a:rPr>
              <a:t>https://en.wikipedia.org/wiki/Very_Large_Telescope#:~:text=The%20VLT%20is%20capable%20of,resolution%20of%20approximately%200.002%20arcsecond</a:t>
            </a:r>
            <a:r>
              <a:rPr lang="en-GB" sz="1400" dirty="0">
                <a:solidFill>
                  <a:srgbClr val="000000"/>
                </a:solidFill>
                <a:effectLst/>
              </a:rPr>
              <a:t>. </a:t>
            </a:r>
          </a:p>
          <a:p>
            <a:r>
              <a:rPr lang="en-US" sz="1400" dirty="0"/>
              <a:t>Bertie - </a:t>
            </a:r>
            <a:r>
              <a:rPr lang="en-US" sz="1400" dirty="0">
                <a:hlinkClick r:id="rId7"/>
              </a:rPr>
              <a:t>https://www.guinnessworldrecords.com/news/2015/9/record-holder-profile-video-bertie-the-fastest-tortoise-395633</a:t>
            </a:r>
            <a:r>
              <a:rPr lang="en-US" sz="1400" dirty="0"/>
              <a:t> </a:t>
            </a:r>
          </a:p>
        </p:txBody>
      </p:sp>
    </p:spTree>
    <p:extLst>
      <p:ext uri="{BB962C8B-B14F-4D97-AF65-F5344CB8AC3E}">
        <p14:creationId xmlns:p14="http://schemas.microsoft.com/office/powerpoint/2010/main" val="616339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53B7E-5560-C0C3-14D5-16020058C246}"/>
              </a:ext>
            </a:extLst>
          </p:cNvPr>
          <p:cNvSpPr>
            <a:spLocks noGrp="1"/>
          </p:cNvSpPr>
          <p:nvPr>
            <p:ph type="title"/>
          </p:nvPr>
        </p:nvSpPr>
        <p:spPr>
          <a:xfrm>
            <a:off x="495565" y="336885"/>
            <a:ext cx="3932237" cy="607496"/>
          </a:xfrm>
        </p:spPr>
        <p:txBody>
          <a:bodyPr/>
          <a:lstStyle/>
          <a:p>
            <a:r>
              <a:rPr lang="en-US" b="1" dirty="0"/>
              <a:t>Transits</a:t>
            </a:r>
          </a:p>
        </p:txBody>
      </p:sp>
      <p:sp>
        <p:nvSpPr>
          <p:cNvPr id="3" name="Content Placeholder 2">
            <a:extLst>
              <a:ext uri="{FF2B5EF4-FFF2-40B4-BE49-F238E27FC236}">
                <a16:creationId xmlns:a16="http://schemas.microsoft.com/office/drawing/2014/main" id="{EA77F884-2EC1-ACA7-6EE1-0EC4E3B3CF39}"/>
              </a:ext>
            </a:extLst>
          </p:cNvPr>
          <p:cNvSpPr>
            <a:spLocks noGrp="1"/>
          </p:cNvSpPr>
          <p:nvPr>
            <p:ph idx="1"/>
          </p:nvPr>
        </p:nvSpPr>
        <p:spPr>
          <a:xfrm>
            <a:off x="308298" y="4504266"/>
            <a:ext cx="4186235" cy="2182493"/>
          </a:xfrm>
        </p:spPr>
        <p:txBody>
          <a:bodyPr>
            <a:noAutofit/>
          </a:bodyPr>
          <a:lstStyle/>
          <a:p>
            <a:pPr marL="0" indent="0">
              <a:buNone/>
            </a:pPr>
            <a:r>
              <a:rPr lang="en-GB" sz="1600" b="1" dirty="0">
                <a:solidFill>
                  <a:srgbClr val="000000"/>
                </a:solidFill>
                <a:effectLst/>
              </a:rPr>
              <a:t>Hot N Hotter Planet Measured by Spitzer</a:t>
            </a:r>
            <a:endParaRPr lang="en-GB" sz="1600" dirty="0">
              <a:solidFill>
                <a:srgbClr val="000000"/>
              </a:solidFill>
              <a:effectLst/>
            </a:endParaRPr>
          </a:p>
          <a:p>
            <a:pPr marL="0" indent="0">
              <a:buNone/>
            </a:pPr>
            <a:r>
              <a:rPr lang="en-GB" sz="1600" dirty="0">
                <a:solidFill>
                  <a:srgbClr val="000000"/>
                </a:solidFill>
                <a:effectLst/>
              </a:rPr>
              <a:t>The varying brightness of an exoplanet called 55 Cancri e is shown in this plot of infrared data captured by NASA Spitzer Space Telescope.</a:t>
            </a:r>
          </a:p>
          <a:p>
            <a:pPr marL="0" indent="0">
              <a:buNone/>
            </a:pPr>
            <a:r>
              <a:rPr lang="en-GB" sz="1600" dirty="0">
                <a:solidFill>
                  <a:srgbClr val="000000"/>
                </a:solidFill>
                <a:effectLst/>
              </a:rPr>
              <a:t>Credits: </a:t>
            </a:r>
            <a:r>
              <a:rPr lang="en-GB" sz="1600" u="sng" dirty="0">
                <a:solidFill>
                  <a:srgbClr val="000000"/>
                </a:solidFill>
                <a:effectLst/>
                <a:hlinkClick r:id="rId3"/>
              </a:rPr>
              <a:t>images-assets.nasa.gov/image/PIA20069/PIA20069</a:t>
            </a:r>
            <a:endParaRPr lang="en-GB" sz="1600" dirty="0">
              <a:solidFill>
                <a:srgbClr val="000000"/>
              </a:solidFill>
              <a:effectLst/>
            </a:endParaRPr>
          </a:p>
          <a:p>
            <a:pPr marL="0" indent="0">
              <a:buNone/>
            </a:pPr>
            <a:r>
              <a:rPr lang="en-GB" sz="1600" dirty="0">
                <a:solidFill>
                  <a:srgbClr val="000000"/>
                </a:solidFill>
                <a:effectLst/>
              </a:rPr>
              <a:t>Secondary credit NASA/JPL-Caltech/University of Cambridge.</a:t>
            </a:r>
          </a:p>
        </p:txBody>
      </p:sp>
      <p:sp>
        <p:nvSpPr>
          <p:cNvPr id="4" name="Text Placeholder 3">
            <a:extLst>
              <a:ext uri="{FF2B5EF4-FFF2-40B4-BE49-F238E27FC236}">
                <a16:creationId xmlns:a16="http://schemas.microsoft.com/office/drawing/2014/main" id="{214EA528-5DCA-EC67-1F3C-A8235B85D631}"/>
              </a:ext>
            </a:extLst>
          </p:cNvPr>
          <p:cNvSpPr>
            <a:spLocks noGrp="1"/>
          </p:cNvSpPr>
          <p:nvPr>
            <p:ph type="body" sz="half" idx="2"/>
          </p:nvPr>
        </p:nvSpPr>
        <p:spPr>
          <a:xfrm>
            <a:off x="269169" y="1191571"/>
            <a:ext cx="4131027" cy="3065505"/>
          </a:xfrm>
        </p:spPr>
        <p:txBody>
          <a:bodyPr>
            <a:normAutofit/>
          </a:bodyPr>
          <a:lstStyle/>
          <a:p>
            <a:pPr marL="342900" indent="-342900">
              <a:buFont typeface="Arial" panose="020B0604020202020204" pitchFamily="34" charset="0"/>
              <a:buChar char="•"/>
            </a:pPr>
            <a:r>
              <a:rPr lang="en-US" sz="2100" b="1" dirty="0"/>
              <a:t>Primary eclipse </a:t>
            </a:r>
            <a:r>
              <a:rPr lang="en-US" sz="2100" dirty="0"/>
              <a:t>– planet passing in front of the star – causes a dip in starlight</a:t>
            </a:r>
          </a:p>
          <a:p>
            <a:pPr marL="342900" indent="-342900">
              <a:buFont typeface="Arial" panose="020B0604020202020204" pitchFamily="34" charset="0"/>
              <a:buChar char="•"/>
            </a:pPr>
            <a:r>
              <a:rPr lang="en-US" sz="2100" b="1" dirty="0"/>
              <a:t>Secondary eclipse </a:t>
            </a:r>
            <a:r>
              <a:rPr lang="en-US" sz="2100" dirty="0"/>
              <a:t>– planet passing behind the star – less reflected light from the planet</a:t>
            </a:r>
          </a:p>
          <a:p>
            <a:pPr marL="342900" indent="-342900">
              <a:buFont typeface="Arial" panose="020B0604020202020204" pitchFamily="34" charset="0"/>
              <a:buChar char="•"/>
            </a:pPr>
            <a:r>
              <a:rPr lang="en-US" sz="2100" dirty="0"/>
              <a:t>Sun and stars make noisy backgrounds – making transits hard to detect</a:t>
            </a:r>
          </a:p>
          <a:p>
            <a:endParaRPr lang="en-US" dirty="0"/>
          </a:p>
        </p:txBody>
      </p:sp>
      <p:pic>
        <p:nvPicPr>
          <p:cNvPr id="6" name="Picture 5" descr="Graphic showing transit data for exoplanet 55 Cancri e captured by NASA Spitzer space telescope.">
            <a:extLst>
              <a:ext uri="{FF2B5EF4-FFF2-40B4-BE49-F238E27FC236}">
                <a16:creationId xmlns:a16="http://schemas.microsoft.com/office/drawing/2014/main" id="{9866E29F-FDD6-35B3-33F2-0B8021BEBD50}"/>
              </a:ext>
            </a:extLst>
          </p:cNvPr>
          <p:cNvPicPr>
            <a:picLocks noChangeAspect="1"/>
          </p:cNvPicPr>
          <p:nvPr/>
        </p:nvPicPr>
        <p:blipFill>
          <a:blip r:embed="rId4"/>
          <a:stretch>
            <a:fillRect/>
          </a:stretch>
        </p:blipFill>
        <p:spPr>
          <a:xfrm>
            <a:off x="4561265" y="566588"/>
            <a:ext cx="7416774" cy="5724823"/>
          </a:xfrm>
          <a:prstGeom prst="rect">
            <a:avLst/>
          </a:prstGeom>
        </p:spPr>
      </p:pic>
    </p:spTree>
    <p:extLst>
      <p:ext uri="{BB962C8B-B14F-4D97-AF65-F5344CB8AC3E}">
        <p14:creationId xmlns:p14="http://schemas.microsoft.com/office/powerpoint/2010/main" val="1819552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3ADB2-2FA0-5663-30FD-E048A23BF08E}"/>
              </a:ext>
            </a:extLst>
          </p:cNvPr>
          <p:cNvSpPr>
            <a:spLocks noGrp="1"/>
          </p:cNvSpPr>
          <p:nvPr>
            <p:ph type="title"/>
          </p:nvPr>
        </p:nvSpPr>
        <p:spPr>
          <a:xfrm>
            <a:off x="336096" y="204535"/>
            <a:ext cx="7173976" cy="782053"/>
          </a:xfrm>
        </p:spPr>
        <p:txBody>
          <a:bodyPr>
            <a:normAutofit fontScale="90000"/>
          </a:bodyPr>
          <a:lstStyle/>
          <a:p>
            <a:r>
              <a:rPr lang="en-US" b="1" dirty="0"/>
              <a:t>Transits can also tell us - the mass of a planet</a:t>
            </a:r>
          </a:p>
        </p:txBody>
      </p:sp>
      <p:sp>
        <p:nvSpPr>
          <p:cNvPr id="4" name="Text Placeholder 3">
            <a:extLst>
              <a:ext uri="{FF2B5EF4-FFF2-40B4-BE49-F238E27FC236}">
                <a16:creationId xmlns:a16="http://schemas.microsoft.com/office/drawing/2014/main" id="{A1573C1A-215B-1DFA-B3D6-1F8DB7D718E5}"/>
              </a:ext>
            </a:extLst>
          </p:cNvPr>
          <p:cNvSpPr>
            <a:spLocks noGrp="1"/>
          </p:cNvSpPr>
          <p:nvPr>
            <p:ph type="body" sz="half" idx="2"/>
          </p:nvPr>
        </p:nvSpPr>
        <p:spPr>
          <a:xfrm>
            <a:off x="336097" y="1681078"/>
            <a:ext cx="4805529" cy="2501178"/>
          </a:xfrm>
        </p:spPr>
        <p:txBody>
          <a:bodyPr>
            <a:noAutofit/>
          </a:bodyPr>
          <a:lstStyle/>
          <a:p>
            <a:pPr marL="342900" indent="-342900">
              <a:buFont typeface="Arial" panose="020B0604020202020204" pitchFamily="34" charset="0"/>
              <a:buChar char="•"/>
            </a:pPr>
            <a:r>
              <a:rPr lang="en-US" sz="2400" dirty="0"/>
              <a:t>By dividing the radius of the star by the radius of the object</a:t>
            </a:r>
          </a:p>
          <a:p>
            <a:pPr marL="342900" indent="-342900">
              <a:buFont typeface="Arial" panose="020B0604020202020204" pitchFamily="34" charset="0"/>
              <a:buChar char="•"/>
            </a:pPr>
            <a:r>
              <a:rPr lang="en-US" sz="2400" dirty="0"/>
              <a:t>Can cross-check with the Radial Velocity Method.</a:t>
            </a:r>
          </a:p>
        </p:txBody>
      </p:sp>
      <p:sp>
        <p:nvSpPr>
          <p:cNvPr id="8" name="TextBox 7">
            <a:extLst>
              <a:ext uri="{FF2B5EF4-FFF2-40B4-BE49-F238E27FC236}">
                <a16:creationId xmlns:a16="http://schemas.microsoft.com/office/drawing/2014/main" id="{EDA0375D-3F58-9389-E151-CD4EDB4BACEB}"/>
              </a:ext>
            </a:extLst>
          </p:cNvPr>
          <p:cNvSpPr txBox="1"/>
          <p:nvPr/>
        </p:nvSpPr>
        <p:spPr>
          <a:xfrm>
            <a:off x="293777" y="4300208"/>
            <a:ext cx="4847849" cy="2308324"/>
          </a:xfrm>
          <a:prstGeom prst="rect">
            <a:avLst/>
          </a:prstGeom>
          <a:noFill/>
        </p:spPr>
        <p:txBody>
          <a:bodyPr wrap="square">
            <a:spAutoFit/>
          </a:bodyPr>
          <a:lstStyle/>
          <a:p>
            <a:r>
              <a:rPr lang="en-GB" sz="1600" dirty="0">
                <a:solidFill>
                  <a:srgbClr val="000000"/>
                </a:solidFill>
              </a:rPr>
              <a:t>A</a:t>
            </a:r>
            <a:r>
              <a:rPr lang="en-GB" sz="1600" dirty="0">
                <a:solidFill>
                  <a:srgbClr val="000000"/>
                </a:solidFill>
                <a:effectLst/>
              </a:rPr>
              <a:t>nimation showing a planet transiting in front of its star as seen from Earth</a:t>
            </a:r>
            <a:r>
              <a:rPr lang="en-GB" sz="1600" dirty="0">
                <a:solidFill>
                  <a:srgbClr val="000000"/>
                </a:solidFill>
              </a:rPr>
              <a:t>. Du</a:t>
            </a:r>
            <a:r>
              <a:rPr lang="en-GB" sz="1600" dirty="0">
                <a:solidFill>
                  <a:srgbClr val="000000"/>
                </a:solidFill>
                <a:effectLst/>
              </a:rPr>
              <a:t>ring these transits, the star appears less bright. By detecting these periodic decreases of brightness over time, it is possible to detect the presence of planets orbiting the star.</a:t>
            </a:r>
          </a:p>
          <a:p>
            <a:endParaRPr lang="en-GB" sz="1600" dirty="0">
              <a:solidFill>
                <a:srgbClr val="000000"/>
              </a:solidFill>
              <a:effectLst/>
            </a:endParaRPr>
          </a:p>
          <a:p>
            <a:r>
              <a:rPr lang="en-GB" sz="1600" u="sng" dirty="0">
                <a:solidFill>
                  <a:srgbClr val="000000"/>
                </a:solidFill>
                <a:effectLst/>
                <a:hlinkClick r:id="rId4"/>
              </a:rPr>
              <a:t>https://sci.esa.int/web/gaia/-/58789-detecting-exoplanets-with-the-transit-method</a:t>
            </a:r>
            <a:r>
              <a:rPr lang="en-GB" sz="1600" dirty="0">
                <a:solidFill>
                  <a:srgbClr val="000000"/>
                </a:solidFill>
                <a:effectLst/>
              </a:rPr>
              <a:t> </a:t>
            </a:r>
          </a:p>
          <a:p>
            <a:r>
              <a:rPr lang="en-GB" sz="1600" b="0" i="0" u="none" strike="noStrike" dirty="0">
                <a:solidFill>
                  <a:srgbClr val="FFFFFF"/>
                </a:solidFill>
                <a:effectLst/>
                <a:latin typeface="YouTube Noto"/>
                <a:hlinkClick r:id="rId5"/>
              </a:rPr>
              <a:t>https://youtu.be/xNeRqbw18Jk</a:t>
            </a:r>
            <a:endParaRPr lang="en-GB" sz="1600" dirty="0">
              <a:solidFill>
                <a:srgbClr val="000000"/>
              </a:solidFill>
              <a:effectLst/>
            </a:endParaRPr>
          </a:p>
        </p:txBody>
      </p:sp>
      <p:pic>
        <p:nvPicPr>
          <p:cNvPr id="3" name="Online Media 2" descr="Detecting exoplanets with the transit method">
            <a:hlinkClick r:id="" action="ppaction://media"/>
            <a:extLst>
              <a:ext uri="{FF2B5EF4-FFF2-40B4-BE49-F238E27FC236}">
                <a16:creationId xmlns:a16="http://schemas.microsoft.com/office/drawing/2014/main" id="{64670C85-6766-A3F4-D3E2-FC7CDB662AD2}"/>
              </a:ext>
            </a:extLst>
          </p:cNvPr>
          <p:cNvPicPr>
            <a:picLocks noRot="1" noChangeAspect="1"/>
          </p:cNvPicPr>
          <p:nvPr>
            <a:videoFile r:link="rId1"/>
          </p:nvPr>
        </p:nvPicPr>
        <p:blipFill>
          <a:blip r:embed="rId6"/>
          <a:stretch>
            <a:fillRect/>
          </a:stretch>
        </p:blipFill>
        <p:spPr>
          <a:xfrm>
            <a:off x="5263897" y="1496567"/>
            <a:ext cx="6716745" cy="3794961"/>
          </a:xfrm>
          <a:prstGeom prst="rect">
            <a:avLst/>
          </a:prstGeom>
        </p:spPr>
      </p:pic>
    </p:spTree>
    <p:extLst>
      <p:ext uri="{BB962C8B-B14F-4D97-AF65-F5344CB8AC3E}">
        <p14:creationId xmlns:p14="http://schemas.microsoft.com/office/powerpoint/2010/main" val="60463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72577-88BC-2B69-A3E3-2AD61B28A3D7}"/>
            </a:ext>
          </a:extLst>
        </p:cNvPr>
        <p:cNvGrpSpPr/>
        <p:nvPr/>
      </p:nvGrpSpPr>
      <p:grpSpPr>
        <a:xfrm>
          <a:off x="0" y="0"/>
          <a:ext cx="0" cy="0"/>
          <a:chOff x="0" y="0"/>
          <a:chExt cx="0" cy="0"/>
        </a:xfrm>
      </p:grpSpPr>
      <p:pic>
        <p:nvPicPr>
          <p:cNvPr id="3" name="Online Media 2" descr="Detecting exoplanets with the transit method">
            <a:hlinkClick r:id="" action="ppaction://media"/>
            <a:extLst>
              <a:ext uri="{FF2B5EF4-FFF2-40B4-BE49-F238E27FC236}">
                <a16:creationId xmlns:a16="http://schemas.microsoft.com/office/drawing/2014/main" id="{1E41BD00-9B5C-EDB1-8860-109EA6C74E60}"/>
              </a:ext>
            </a:extLst>
          </p:cNvPr>
          <p:cNvPicPr>
            <a:picLocks noRot="1" noChangeAspect="1"/>
          </p:cNvPicPr>
          <p:nvPr>
            <a:videoFile r:link="rId1"/>
          </p:nvPr>
        </p:nvPicPr>
        <p:blipFill>
          <a:blip r:embed="rId4"/>
          <a:stretch>
            <a:fillRect/>
          </a:stretch>
        </p:blipFill>
        <p:spPr>
          <a:xfrm>
            <a:off x="800944" y="339480"/>
            <a:ext cx="10936354" cy="6179040"/>
          </a:xfrm>
          <a:prstGeom prst="rect">
            <a:avLst/>
          </a:prstGeom>
        </p:spPr>
      </p:pic>
    </p:spTree>
    <p:extLst>
      <p:ext uri="{BB962C8B-B14F-4D97-AF65-F5344CB8AC3E}">
        <p14:creationId xmlns:p14="http://schemas.microsoft.com/office/powerpoint/2010/main" val="3691695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3ADB2-2FA0-5663-30FD-E048A23BF08E}"/>
              </a:ext>
            </a:extLst>
          </p:cNvPr>
          <p:cNvSpPr>
            <a:spLocks noGrp="1"/>
          </p:cNvSpPr>
          <p:nvPr>
            <p:ph type="title"/>
          </p:nvPr>
        </p:nvSpPr>
        <p:spPr>
          <a:xfrm>
            <a:off x="454888" y="103763"/>
            <a:ext cx="4874401" cy="685382"/>
          </a:xfrm>
        </p:spPr>
        <p:txBody>
          <a:bodyPr>
            <a:normAutofit/>
          </a:bodyPr>
          <a:lstStyle/>
          <a:p>
            <a:r>
              <a:rPr lang="en-US" b="1" dirty="0"/>
              <a:t>Extra planets?</a:t>
            </a:r>
          </a:p>
        </p:txBody>
      </p:sp>
      <p:pic>
        <p:nvPicPr>
          <p:cNvPr id="5" name="Content Placeholder 4">
            <a:extLst>
              <a:ext uri="{FF2B5EF4-FFF2-40B4-BE49-F238E27FC236}">
                <a16:creationId xmlns:a16="http://schemas.microsoft.com/office/drawing/2014/main" id="{134A2693-D841-F4FA-C2BD-CA249D176307}"/>
              </a:ext>
            </a:extLst>
          </p:cNvPr>
          <p:cNvPicPr>
            <a:picLocks noGrp="1" noChangeAspect="1"/>
          </p:cNvPicPr>
          <p:nvPr>
            <p:ph idx="1"/>
          </p:nvPr>
        </p:nvPicPr>
        <p:blipFill>
          <a:blip r:embed="rId3"/>
          <a:srcRect l="2806" t="3527" r="4004" b="2370"/>
          <a:stretch/>
        </p:blipFill>
        <p:spPr>
          <a:xfrm>
            <a:off x="5163671" y="249467"/>
            <a:ext cx="6897970" cy="6359066"/>
          </a:xfrm>
          <a:prstGeom prst="rect">
            <a:avLst/>
          </a:prstGeom>
        </p:spPr>
      </p:pic>
      <p:sp>
        <p:nvSpPr>
          <p:cNvPr id="4" name="Text Placeholder 3">
            <a:extLst>
              <a:ext uri="{FF2B5EF4-FFF2-40B4-BE49-F238E27FC236}">
                <a16:creationId xmlns:a16="http://schemas.microsoft.com/office/drawing/2014/main" id="{A1573C1A-215B-1DFA-B3D6-1F8DB7D718E5}"/>
              </a:ext>
            </a:extLst>
          </p:cNvPr>
          <p:cNvSpPr>
            <a:spLocks noGrp="1"/>
          </p:cNvSpPr>
          <p:nvPr>
            <p:ph type="body" sz="half" idx="2"/>
          </p:nvPr>
        </p:nvSpPr>
        <p:spPr>
          <a:xfrm>
            <a:off x="216246" y="1212951"/>
            <a:ext cx="4874401" cy="2654511"/>
          </a:xfrm>
        </p:spPr>
        <p:txBody>
          <a:bodyPr>
            <a:noAutofit/>
          </a:bodyPr>
          <a:lstStyle/>
          <a:p>
            <a:pPr marL="342900" indent="-342900">
              <a:buFont typeface="Arial" panose="020B0604020202020204" pitchFamily="34" charset="0"/>
              <a:buChar char="•"/>
            </a:pPr>
            <a:r>
              <a:rPr lang="en-US" sz="2200" dirty="0"/>
              <a:t>Shown by differences in the amount of light blocked and </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the number of dips in the light curve.</a:t>
            </a:r>
          </a:p>
        </p:txBody>
      </p:sp>
      <p:sp>
        <p:nvSpPr>
          <p:cNvPr id="7" name="TextBox 6">
            <a:extLst>
              <a:ext uri="{FF2B5EF4-FFF2-40B4-BE49-F238E27FC236}">
                <a16:creationId xmlns:a16="http://schemas.microsoft.com/office/drawing/2014/main" id="{D64096EC-74EB-45DA-6A2F-7A9F275EC79F}"/>
              </a:ext>
            </a:extLst>
          </p:cNvPr>
          <p:cNvSpPr txBox="1"/>
          <p:nvPr/>
        </p:nvSpPr>
        <p:spPr>
          <a:xfrm>
            <a:off x="216246" y="4216060"/>
            <a:ext cx="4947425" cy="2246769"/>
          </a:xfrm>
          <a:prstGeom prst="rect">
            <a:avLst/>
          </a:prstGeom>
          <a:noFill/>
        </p:spPr>
        <p:txBody>
          <a:bodyPr wrap="square" rtlCol="0">
            <a:spAutoFit/>
          </a:bodyPr>
          <a:lstStyle/>
          <a:p>
            <a:r>
              <a:rPr lang="en-GB" sz="1400" dirty="0">
                <a:solidFill>
                  <a:srgbClr val="000000"/>
                </a:solidFill>
              </a:rPr>
              <a:t>On 11 December 2015 the HAWK-1 instrument on ESO’s Very Large Telescope (VLT) observed an unusual triple transit event around </a:t>
            </a:r>
            <a:r>
              <a:rPr lang="en-GB" sz="1400" dirty="0">
                <a:solidFill>
                  <a:srgbClr val="000000"/>
                </a:solidFill>
                <a:effectLst/>
              </a:rPr>
              <a:t>the faint dwarf star TRAPPIST-1. As the planets passed in front of the star they blocked the star’s light in varying combinations. The light curve  is historic as it shows for the first time three temperate Earth-sized planets, two of them in the habitable zone, passing in front of their star.</a:t>
            </a:r>
          </a:p>
          <a:p>
            <a:endParaRPr lang="en-GB" sz="1400" dirty="0">
              <a:solidFill>
                <a:srgbClr val="000000"/>
              </a:solidFill>
              <a:effectLst/>
            </a:endParaRPr>
          </a:p>
          <a:p>
            <a:r>
              <a:rPr lang="en-GB" sz="1400" dirty="0">
                <a:solidFill>
                  <a:srgbClr val="000000"/>
                </a:solidFill>
                <a:effectLst/>
              </a:rPr>
              <a:t>Image Credit: ESO/M. Gillon et al. </a:t>
            </a:r>
            <a:r>
              <a:rPr lang="en-GB" sz="1400" u="sng" dirty="0">
                <a:solidFill>
                  <a:srgbClr val="000000"/>
                </a:solidFill>
                <a:effectLst/>
                <a:hlinkClick r:id="rId4"/>
              </a:rPr>
              <a:t>https:c/www.eso.org/public/images/eso1706g/</a:t>
            </a:r>
            <a:endParaRPr lang="en-GB" sz="1400" dirty="0">
              <a:solidFill>
                <a:srgbClr val="000000"/>
              </a:solidFill>
              <a:effectLst/>
            </a:endParaRPr>
          </a:p>
        </p:txBody>
      </p:sp>
    </p:spTree>
    <p:extLst>
      <p:ext uri="{BB962C8B-B14F-4D97-AF65-F5344CB8AC3E}">
        <p14:creationId xmlns:p14="http://schemas.microsoft.com/office/powerpoint/2010/main" val="2597644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33694-9695-15D6-B5E9-60711DE109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A991EA-EEA2-8D9D-A87C-9A99D4146692}"/>
              </a:ext>
            </a:extLst>
          </p:cNvPr>
          <p:cNvSpPr>
            <a:spLocks noGrp="1"/>
          </p:cNvSpPr>
          <p:nvPr>
            <p:ph type="title"/>
          </p:nvPr>
        </p:nvSpPr>
        <p:spPr>
          <a:xfrm>
            <a:off x="216247" y="75128"/>
            <a:ext cx="4874401" cy="685382"/>
          </a:xfrm>
        </p:spPr>
        <p:txBody>
          <a:bodyPr>
            <a:normAutofit/>
          </a:bodyPr>
          <a:lstStyle/>
          <a:p>
            <a:r>
              <a:rPr lang="en-US" b="1" dirty="0"/>
              <a:t>Exomoons?</a:t>
            </a:r>
          </a:p>
        </p:txBody>
      </p:sp>
      <p:sp>
        <p:nvSpPr>
          <p:cNvPr id="4" name="Text Placeholder 3">
            <a:extLst>
              <a:ext uri="{FF2B5EF4-FFF2-40B4-BE49-F238E27FC236}">
                <a16:creationId xmlns:a16="http://schemas.microsoft.com/office/drawing/2014/main" id="{6F265F5C-8353-831C-11BB-1042D6838E8B}"/>
              </a:ext>
            </a:extLst>
          </p:cNvPr>
          <p:cNvSpPr>
            <a:spLocks noGrp="1"/>
          </p:cNvSpPr>
          <p:nvPr>
            <p:ph type="body" sz="half" idx="2"/>
          </p:nvPr>
        </p:nvSpPr>
        <p:spPr>
          <a:xfrm>
            <a:off x="216247" y="938468"/>
            <a:ext cx="4874401" cy="5822096"/>
          </a:xfrm>
        </p:spPr>
        <p:txBody>
          <a:bodyPr>
            <a:noAutofit/>
          </a:bodyPr>
          <a:lstStyle/>
          <a:p>
            <a:pPr marL="342900" indent="-342900">
              <a:buFont typeface="Arial" panose="020B0604020202020204" pitchFamily="34" charset="0"/>
              <a:buChar char="•"/>
            </a:pPr>
            <a:r>
              <a:rPr lang="en-US" sz="2400" dirty="0"/>
              <a:t>Harder to see</a:t>
            </a:r>
          </a:p>
          <a:p>
            <a:pPr marL="342900" indent="-342900">
              <a:buFont typeface="Arial" panose="020B0604020202020204" pitchFamily="34" charset="0"/>
              <a:buChar char="•"/>
            </a:pPr>
            <a:r>
              <a:rPr lang="en-US" sz="2400" dirty="0"/>
              <a:t>Could be revealed by:</a:t>
            </a:r>
          </a:p>
          <a:p>
            <a:pPr marL="800100" lvl="1" indent="-342900">
              <a:buFont typeface="Arial" panose="020B0604020202020204" pitchFamily="34" charset="0"/>
              <a:buChar char="•"/>
            </a:pPr>
            <a:r>
              <a:rPr lang="en-US" sz="2000" dirty="0"/>
              <a:t>a deeper transit curve for a planet followed by a less deep dip for the exomoon</a:t>
            </a:r>
          </a:p>
          <a:p>
            <a:pPr marL="800100" lvl="1" indent="-342900">
              <a:buFont typeface="Arial" panose="020B0604020202020204" pitchFamily="34" charset="0"/>
              <a:buChar char="•"/>
            </a:pPr>
            <a:r>
              <a:rPr lang="en-US" sz="2000" dirty="0"/>
              <a:t>A transit timing variation (TTV)</a:t>
            </a:r>
          </a:p>
          <a:p>
            <a:pPr marL="800100" lvl="1" indent="-342900">
              <a:buFont typeface="Arial" panose="020B0604020202020204" pitchFamily="34" charset="0"/>
              <a:buChar char="•"/>
            </a:pPr>
            <a:r>
              <a:rPr lang="en-US" sz="2000" dirty="0"/>
              <a:t>Looking for gases from volcanic moons </a:t>
            </a:r>
          </a:p>
          <a:p>
            <a:pPr marL="342900" indent="-342900">
              <a:buFont typeface="Arial" panose="020B0604020202020204" pitchFamily="34" charset="0"/>
              <a:buChar char="•"/>
            </a:pPr>
            <a:r>
              <a:rPr lang="en-US" sz="2100" dirty="0"/>
              <a:t>Two suspects so far</a:t>
            </a:r>
          </a:p>
          <a:p>
            <a:pPr marL="342900" indent="-342900">
              <a:buFont typeface="Arial" panose="020B0604020202020204" pitchFamily="34" charset="0"/>
              <a:buChar char="•"/>
            </a:pPr>
            <a:endParaRPr lang="en-US" sz="2100" dirty="0"/>
          </a:p>
          <a:p>
            <a:r>
              <a:rPr lang="en-US" sz="1400" dirty="0">
                <a:hlinkClick r:id="rId3"/>
              </a:rPr>
              <a:t>https://hubblesite.org/contents/news-releases/2018/news-2018-45.html</a:t>
            </a:r>
            <a:r>
              <a:rPr lang="en-US" sz="1400" dirty="0"/>
              <a:t> </a:t>
            </a:r>
          </a:p>
          <a:p>
            <a:r>
              <a:rPr lang="en-US" sz="1400" dirty="0">
                <a:hlinkClick r:id="rId4"/>
              </a:rPr>
              <a:t>https://www.planetary.org/articles/where-are-moons-of-exoplanets#:~:text=At%20this%20point%2C%20we%20have,the%20moons%20in%20our%20neighborhood</a:t>
            </a:r>
            <a:r>
              <a:rPr lang="en-US" sz="1400" dirty="0"/>
              <a:t>.</a:t>
            </a:r>
          </a:p>
          <a:p>
            <a:r>
              <a:rPr lang="en-US" sz="1400" dirty="0"/>
              <a:t>Image Credit: Michael \</a:t>
            </a:r>
            <a:r>
              <a:rPr lang="en-US" sz="1400" dirty="0" err="1"/>
              <a:t>Hippke</a:t>
            </a:r>
            <a:r>
              <a:rPr lang="en-US" sz="1400" dirty="0"/>
              <a:t>, Rene Heller </a:t>
            </a:r>
            <a:r>
              <a:rPr lang="en-US" sz="1400" dirty="0" err="1"/>
              <a:t>Ouput</a:t>
            </a:r>
            <a:r>
              <a:rPr lang="en-US" sz="1400" dirty="0"/>
              <a:t> demo from Pandora a fast open-source Exomoon transit detection algorithm</a:t>
            </a:r>
          </a:p>
          <a:p>
            <a:r>
              <a:rPr lang="en-US" sz="1400" dirty="0">
                <a:hlinkClick r:id="rId5"/>
              </a:rPr>
              <a:t>https://astrobiology.com/2022/05/pandora-a-fast-open-source-exomoon-transit-detection-algorithm.html</a:t>
            </a:r>
            <a:endParaRPr lang="en-US" sz="1400" dirty="0"/>
          </a:p>
          <a:p>
            <a:endParaRPr lang="en-US" sz="1400" dirty="0"/>
          </a:p>
        </p:txBody>
      </p:sp>
      <p:pic>
        <p:nvPicPr>
          <p:cNvPr id="9" name="Picture 8" descr="A screenshot of a computer&#10;&#10;Description automatically generated">
            <a:extLst>
              <a:ext uri="{FF2B5EF4-FFF2-40B4-BE49-F238E27FC236}">
                <a16:creationId xmlns:a16="http://schemas.microsoft.com/office/drawing/2014/main" id="{BB981D76-7F1C-73A3-AC74-9F0F5E740D1E}"/>
              </a:ext>
            </a:extLst>
          </p:cNvPr>
          <p:cNvPicPr>
            <a:picLocks noChangeAspect="1"/>
          </p:cNvPicPr>
          <p:nvPr/>
        </p:nvPicPr>
        <p:blipFill>
          <a:blip r:embed="rId6"/>
          <a:srcRect l="15494" t="12652" r="27804" b="57724"/>
          <a:stretch/>
        </p:blipFill>
        <p:spPr>
          <a:xfrm>
            <a:off x="5351489" y="4585441"/>
            <a:ext cx="6624264" cy="2175123"/>
          </a:xfrm>
          <a:prstGeom prst="rect">
            <a:avLst/>
          </a:prstGeom>
        </p:spPr>
      </p:pic>
      <p:pic>
        <p:nvPicPr>
          <p:cNvPr id="13" name="Picture 12" descr="A screenshot of a computer&#10;&#10;Description automatically generated">
            <a:extLst>
              <a:ext uri="{FF2B5EF4-FFF2-40B4-BE49-F238E27FC236}">
                <a16:creationId xmlns:a16="http://schemas.microsoft.com/office/drawing/2014/main" id="{CDDE06D9-874F-E53A-8F74-0FF2CB083EF9}"/>
              </a:ext>
            </a:extLst>
          </p:cNvPr>
          <p:cNvPicPr>
            <a:picLocks noChangeAspect="1"/>
          </p:cNvPicPr>
          <p:nvPr/>
        </p:nvPicPr>
        <p:blipFill>
          <a:blip r:embed="rId7"/>
          <a:srcRect l="16264" t="13269" r="27419" b="33346"/>
          <a:stretch/>
        </p:blipFill>
        <p:spPr>
          <a:xfrm>
            <a:off x="4936034" y="239841"/>
            <a:ext cx="7039720" cy="4170794"/>
          </a:xfrm>
          <a:prstGeom prst="rect">
            <a:avLst/>
          </a:prstGeom>
        </p:spPr>
      </p:pic>
    </p:spTree>
    <p:extLst>
      <p:ext uri="{BB962C8B-B14F-4D97-AF65-F5344CB8AC3E}">
        <p14:creationId xmlns:p14="http://schemas.microsoft.com/office/powerpoint/2010/main" val="3612278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F772F-BCF9-24FD-75FF-A1AEFA9E1DA1}"/>
              </a:ext>
            </a:extLst>
          </p:cNvPr>
          <p:cNvSpPr>
            <a:spLocks noGrp="1"/>
          </p:cNvSpPr>
          <p:nvPr>
            <p:ph type="title"/>
          </p:nvPr>
        </p:nvSpPr>
        <p:spPr>
          <a:xfrm>
            <a:off x="838200" y="196683"/>
            <a:ext cx="10515600" cy="1325563"/>
          </a:xfrm>
        </p:spPr>
        <p:txBody>
          <a:bodyPr/>
          <a:lstStyle/>
          <a:p>
            <a:r>
              <a:rPr lang="en-US" b="1" dirty="0"/>
              <a:t>Exoplanets</a:t>
            </a:r>
          </a:p>
        </p:txBody>
      </p:sp>
      <p:graphicFrame>
        <p:nvGraphicFramePr>
          <p:cNvPr id="10" name="Content Placeholder 2">
            <a:extLst>
              <a:ext uri="{FF2B5EF4-FFF2-40B4-BE49-F238E27FC236}">
                <a16:creationId xmlns:a16="http://schemas.microsoft.com/office/drawing/2014/main" id="{2291F9DD-961A-BD66-D505-2B4C1B733159}"/>
              </a:ext>
            </a:extLst>
          </p:cNvPr>
          <p:cNvGraphicFramePr>
            <a:graphicFrameLocks noGrp="1"/>
          </p:cNvGraphicFramePr>
          <p:nvPr>
            <p:ph idx="1"/>
            <p:extLst>
              <p:ext uri="{D42A27DB-BD31-4B8C-83A1-F6EECF244321}">
                <p14:modId xmlns:p14="http://schemas.microsoft.com/office/powerpoint/2010/main" val="3120171320"/>
              </p:ext>
            </p:extLst>
          </p:nvPr>
        </p:nvGraphicFramePr>
        <p:xfrm>
          <a:off x="838200" y="1609735"/>
          <a:ext cx="5883876" cy="45672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planet and the sun in space&#10;&#10;Description automatically generated">
            <a:extLst>
              <a:ext uri="{FF2B5EF4-FFF2-40B4-BE49-F238E27FC236}">
                <a16:creationId xmlns:a16="http://schemas.microsoft.com/office/drawing/2014/main" id="{49B0F550-4A38-280C-B694-EA0C011133A9}"/>
              </a:ext>
            </a:extLst>
          </p:cNvPr>
          <p:cNvPicPr>
            <a:picLocks noChangeAspect="1"/>
          </p:cNvPicPr>
          <p:nvPr/>
        </p:nvPicPr>
        <p:blipFill>
          <a:blip r:embed="rId8"/>
          <a:stretch>
            <a:fillRect/>
          </a:stretch>
        </p:blipFill>
        <p:spPr>
          <a:xfrm>
            <a:off x="6926736" y="1522246"/>
            <a:ext cx="4700773" cy="3382395"/>
          </a:xfrm>
          <a:prstGeom prst="rect">
            <a:avLst/>
          </a:prstGeom>
        </p:spPr>
      </p:pic>
      <p:sp>
        <p:nvSpPr>
          <p:cNvPr id="7" name="TextBox 6">
            <a:extLst>
              <a:ext uri="{FF2B5EF4-FFF2-40B4-BE49-F238E27FC236}">
                <a16:creationId xmlns:a16="http://schemas.microsoft.com/office/drawing/2014/main" id="{62F41A96-8BDA-C432-AF8D-D589DF98D1DD}"/>
              </a:ext>
            </a:extLst>
          </p:cNvPr>
          <p:cNvSpPr txBox="1"/>
          <p:nvPr/>
        </p:nvSpPr>
        <p:spPr>
          <a:xfrm>
            <a:off x="6926736" y="5335754"/>
            <a:ext cx="4427064" cy="276999"/>
          </a:xfrm>
          <a:prstGeom prst="rect">
            <a:avLst/>
          </a:prstGeom>
          <a:noFill/>
        </p:spPr>
        <p:txBody>
          <a:bodyPr wrap="square" rtlCol="0">
            <a:spAutoFit/>
          </a:bodyPr>
          <a:lstStyle/>
          <a:p>
            <a:r>
              <a:rPr lang="en-US" sz="1200" dirty="0">
                <a:hlinkClick r:id="rId9"/>
              </a:rPr>
              <a:t>NASA/Ames Research Center/Daniel Rutter</a:t>
            </a:r>
            <a:endParaRPr lang="en-US" sz="1200" dirty="0"/>
          </a:p>
        </p:txBody>
      </p:sp>
      <p:sp>
        <p:nvSpPr>
          <p:cNvPr id="8" name="TextBox 7">
            <a:extLst>
              <a:ext uri="{FF2B5EF4-FFF2-40B4-BE49-F238E27FC236}">
                <a16:creationId xmlns:a16="http://schemas.microsoft.com/office/drawing/2014/main" id="{7214399D-EEE6-22C6-2A4B-6ED0135C220D}"/>
              </a:ext>
            </a:extLst>
          </p:cNvPr>
          <p:cNvSpPr txBox="1"/>
          <p:nvPr/>
        </p:nvSpPr>
        <p:spPr>
          <a:xfrm>
            <a:off x="6926736" y="4981698"/>
            <a:ext cx="4700773" cy="276999"/>
          </a:xfrm>
          <a:prstGeom prst="rect">
            <a:avLst/>
          </a:prstGeom>
          <a:noFill/>
        </p:spPr>
        <p:txBody>
          <a:bodyPr wrap="square" rtlCol="0">
            <a:spAutoFit/>
          </a:bodyPr>
          <a:lstStyle/>
          <a:p>
            <a:r>
              <a:rPr lang="en-US" sz="1200" dirty="0"/>
              <a:t>Artist’s concept of Kepler-1649c</a:t>
            </a:r>
          </a:p>
        </p:txBody>
      </p:sp>
    </p:spTree>
    <p:extLst>
      <p:ext uri="{BB962C8B-B14F-4D97-AF65-F5344CB8AC3E}">
        <p14:creationId xmlns:p14="http://schemas.microsoft.com/office/powerpoint/2010/main" val="35553548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B3635-5D54-D9E0-2A11-EB47CAB15758}"/>
              </a:ext>
            </a:extLst>
          </p:cNvPr>
          <p:cNvSpPr>
            <a:spLocks noGrp="1"/>
          </p:cNvSpPr>
          <p:nvPr>
            <p:ph type="title"/>
          </p:nvPr>
        </p:nvSpPr>
        <p:spPr>
          <a:xfrm>
            <a:off x="348616" y="194961"/>
            <a:ext cx="5256212" cy="685800"/>
          </a:xfrm>
        </p:spPr>
        <p:txBody>
          <a:bodyPr/>
          <a:lstStyle/>
          <a:p>
            <a:r>
              <a:rPr lang="en-US" b="1" dirty="0"/>
              <a:t>What can transits tell us</a:t>
            </a:r>
          </a:p>
        </p:txBody>
      </p:sp>
      <p:sp>
        <p:nvSpPr>
          <p:cNvPr id="4" name="Text Placeholder 3">
            <a:extLst>
              <a:ext uri="{FF2B5EF4-FFF2-40B4-BE49-F238E27FC236}">
                <a16:creationId xmlns:a16="http://schemas.microsoft.com/office/drawing/2014/main" id="{E70F6899-A920-96B2-7A71-FF0A112F061B}"/>
              </a:ext>
            </a:extLst>
          </p:cNvPr>
          <p:cNvSpPr>
            <a:spLocks noGrp="1"/>
          </p:cNvSpPr>
          <p:nvPr>
            <p:ph type="body" sz="half" idx="2"/>
          </p:nvPr>
        </p:nvSpPr>
        <p:spPr>
          <a:xfrm>
            <a:off x="348616" y="1001675"/>
            <a:ext cx="5747384" cy="5491405"/>
          </a:xfrm>
        </p:spPr>
        <p:txBody>
          <a:bodyPr>
            <a:noAutofit/>
          </a:bodyPr>
          <a:lstStyle/>
          <a:p>
            <a:r>
              <a:rPr lang="en-US" sz="2000" b="1" dirty="0"/>
              <a:t>Orbital decay </a:t>
            </a:r>
          </a:p>
          <a:p>
            <a:pPr marL="342900" indent="-342900">
              <a:buFont typeface="Arial" panose="020B0604020202020204" pitchFamily="34" charset="0"/>
              <a:buChar char="•"/>
            </a:pPr>
            <a:r>
              <a:rPr lang="en-US" sz="2000" dirty="0"/>
              <a:t>when transits are later or earlier than calculated. </a:t>
            </a:r>
          </a:p>
          <a:p>
            <a:pPr marL="342900" indent="-342900">
              <a:buFont typeface="Arial" panose="020B0604020202020204" pitchFamily="34" charset="0"/>
              <a:buChar char="•"/>
            </a:pPr>
            <a:r>
              <a:rPr lang="en-US" sz="2000" dirty="0"/>
              <a:t>Could be due to precession and eccentric orbits – potentially other planets further out which don’t transit the star.</a:t>
            </a:r>
          </a:p>
          <a:p>
            <a:r>
              <a:rPr lang="en-US" sz="2000" b="1" dirty="0"/>
              <a:t>Orbital variations </a:t>
            </a:r>
          </a:p>
          <a:p>
            <a:pPr marL="342900" indent="-342900">
              <a:buFont typeface="Arial" panose="020B0604020202020204" pitchFamily="34" charset="0"/>
              <a:buChar char="•"/>
            </a:pPr>
            <a:r>
              <a:rPr lang="en-US" sz="2000" dirty="0"/>
              <a:t>can work out orbital variations from changes in the orbit/transit times. </a:t>
            </a:r>
          </a:p>
          <a:p>
            <a:pPr marL="342900" indent="-342900">
              <a:buFont typeface="Arial" panose="020B0604020202020204" pitchFamily="34" charset="0"/>
              <a:buChar char="•"/>
            </a:pPr>
            <a:r>
              <a:rPr lang="en-US" sz="2000" dirty="0"/>
              <a:t>The shape of the orbit can change too.</a:t>
            </a:r>
          </a:p>
          <a:p>
            <a:r>
              <a:rPr lang="en-US" sz="2000" b="1" dirty="0"/>
              <a:t>Information about the star</a:t>
            </a:r>
          </a:p>
          <a:p>
            <a:pPr marL="342900" indent="-342900">
              <a:buFont typeface="Arial" panose="020B0604020202020204" pitchFamily="34" charset="0"/>
              <a:buChar char="•"/>
            </a:pPr>
            <a:r>
              <a:rPr lang="en-US" sz="2000" dirty="0"/>
              <a:t>May not be totally spherical and this can impact a planet’s orbit. </a:t>
            </a:r>
          </a:p>
          <a:p>
            <a:pPr marL="342900" indent="-342900">
              <a:buFont typeface="Arial" panose="020B0604020202020204" pitchFamily="34" charset="0"/>
              <a:buChar char="•"/>
            </a:pPr>
            <a:r>
              <a:rPr lang="en-US" sz="2000" dirty="0"/>
              <a:t>Binary stars - exoplanets orbiting around one or both stars</a:t>
            </a:r>
          </a:p>
          <a:p>
            <a:endParaRPr lang="en-US" sz="2400" dirty="0"/>
          </a:p>
        </p:txBody>
      </p:sp>
      <p:pic>
        <p:nvPicPr>
          <p:cNvPr id="7" name="Picture 6" descr="Mercury transiting across the face of the sun.">
            <a:extLst>
              <a:ext uri="{FF2B5EF4-FFF2-40B4-BE49-F238E27FC236}">
                <a16:creationId xmlns:a16="http://schemas.microsoft.com/office/drawing/2014/main" id="{A5F5B1AA-A439-F7AE-EB74-A891229E0CDE}"/>
              </a:ext>
            </a:extLst>
          </p:cNvPr>
          <p:cNvPicPr>
            <a:picLocks noChangeAspect="1"/>
          </p:cNvPicPr>
          <p:nvPr/>
        </p:nvPicPr>
        <p:blipFill>
          <a:blip r:embed="rId3"/>
          <a:stretch>
            <a:fillRect/>
          </a:stretch>
        </p:blipFill>
        <p:spPr>
          <a:xfrm>
            <a:off x="6587174" y="266678"/>
            <a:ext cx="5239256" cy="2963619"/>
          </a:xfrm>
          <a:prstGeom prst="rect">
            <a:avLst/>
          </a:prstGeom>
        </p:spPr>
      </p:pic>
      <p:sp>
        <p:nvSpPr>
          <p:cNvPr id="8" name="TextBox 7">
            <a:extLst>
              <a:ext uri="{FF2B5EF4-FFF2-40B4-BE49-F238E27FC236}">
                <a16:creationId xmlns:a16="http://schemas.microsoft.com/office/drawing/2014/main" id="{CDE6DD80-74FA-64C3-1852-4EFAC1A004CC}"/>
              </a:ext>
            </a:extLst>
          </p:cNvPr>
          <p:cNvSpPr txBox="1"/>
          <p:nvPr/>
        </p:nvSpPr>
        <p:spPr>
          <a:xfrm>
            <a:off x="6550135" y="3306644"/>
            <a:ext cx="5313333" cy="461665"/>
          </a:xfrm>
          <a:prstGeom prst="rect">
            <a:avLst/>
          </a:prstGeom>
          <a:noFill/>
        </p:spPr>
        <p:txBody>
          <a:bodyPr wrap="square" rtlCol="0">
            <a:spAutoFit/>
          </a:bodyPr>
          <a:lstStyle/>
          <a:p>
            <a:r>
              <a:rPr lang="en-US" sz="1200" dirty="0"/>
              <a:t>Mercury </a:t>
            </a:r>
            <a:r>
              <a:rPr lang="en-US" sz="1200" dirty="0" err="1"/>
              <a:t>transitting</a:t>
            </a:r>
            <a:r>
              <a:rPr lang="en-US" sz="1200" dirty="0"/>
              <a:t> across the sun NASA GSFC Solar Dynamics Observatory  </a:t>
            </a:r>
          </a:p>
          <a:p>
            <a:r>
              <a:rPr lang="en-US" sz="1200" dirty="0">
                <a:hlinkClick r:id="rId4"/>
              </a:rPr>
              <a:t>https://www.jpl.nasa.gov/images/pia14729-mercury-transit-across-the-sun</a:t>
            </a:r>
            <a:r>
              <a:rPr lang="en-US" sz="1200" dirty="0"/>
              <a:t> </a:t>
            </a:r>
          </a:p>
        </p:txBody>
      </p:sp>
      <p:pic>
        <p:nvPicPr>
          <p:cNvPr id="10" name="Picture 9" descr="A sun with many dots&#10;&#10;Description automatically generated with medium confidence">
            <a:extLst>
              <a:ext uri="{FF2B5EF4-FFF2-40B4-BE49-F238E27FC236}">
                <a16:creationId xmlns:a16="http://schemas.microsoft.com/office/drawing/2014/main" id="{3C3676A1-FC9D-B6AF-9608-F0F1A7EA3B37}"/>
              </a:ext>
            </a:extLst>
          </p:cNvPr>
          <p:cNvPicPr>
            <a:picLocks noChangeAspect="1"/>
          </p:cNvPicPr>
          <p:nvPr/>
        </p:nvPicPr>
        <p:blipFill>
          <a:blip r:embed="rId5"/>
          <a:stretch>
            <a:fillRect/>
          </a:stretch>
        </p:blipFill>
        <p:spPr>
          <a:xfrm>
            <a:off x="6587174" y="3768309"/>
            <a:ext cx="5239256" cy="2515635"/>
          </a:xfrm>
          <a:prstGeom prst="rect">
            <a:avLst/>
          </a:prstGeom>
        </p:spPr>
      </p:pic>
      <p:sp>
        <p:nvSpPr>
          <p:cNvPr id="11" name="TextBox 10">
            <a:extLst>
              <a:ext uri="{FF2B5EF4-FFF2-40B4-BE49-F238E27FC236}">
                <a16:creationId xmlns:a16="http://schemas.microsoft.com/office/drawing/2014/main" id="{A5B3C548-D58E-EDB5-A33A-F8DE6094772A}"/>
              </a:ext>
            </a:extLst>
          </p:cNvPr>
          <p:cNvSpPr txBox="1"/>
          <p:nvPr/>
        </p:nvSpPr>
        <p:spPr>
          <a:xfrm>
            <a:off x="6550134" y="6312438"/>
            <a:ext cx="5313333" cy="461665"/>
          </a:xfrm>
          <a:prstGeom prst="rect">
            <a:avLst/>
          </a:prstGeom>
          <a:noFill/>
        </p:spPr>
        <p:txBody>
          <a:bodyPr wrap="square" rtlCol="0">
            <a:spAutoFit/>
          </a:bodyPr>
          <a:lstStyle/>
          <a:p>
            <a:r>
              <a:rPr lang="en-US" sz="1200" dirty="0"/>
              <a:t>Venus transiting across the sun NASA </a:t>
            </a:r>
            <a:r>
              <a:rPr lang="en-US" sz="1200" dirty="0">
                <a:hlinkClick r:id="rId6"/>
              </a:rPr>
              <a:t>https://science.nasa.gov/resource/venus-transit-across-the-sun-2014/</a:t>
            </a:r>
            <a:r>
              <a:rPr lang="en-US" sz="1200" dirty="0"/>
              <a:t> </a:t>
            </a:r>
          </a:p>
        </p:txBody>
      </p:sp>
    </p:spTree>
    <p:extLst>
      <p:ext uri="{BB962C8B-B14F-4D97-AF65-F5344CB8AC3E}">
        <p14:creationId xmlns:p14="http://schemas.microsoft.com/office/powerpoint/2010/main" val="1458663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1AA34-D4FF-6A28-66D2-654AD2A48517}"/>
              </a:ext>
            </a:extLst>
          </p:cNvPr>
          <p:cNvSpPr>
            <a:spLocks noGrp="1"/>
          </p:cNvSpPr>
          <p:nvPr>
            <p:ph type="title"/>
          </p:nvPr>
        </p:nvSpPr>
        <p:spPr>
          <a:xfrm>
            <a:off x="349607" y="265470"/>
            <a:ext cx="5746393" cy="601579"/>
          </a:xfrm>
        </p:spPr>
        <p:txBody>
          <a:bodyPr>
            <a:normAutofit/>
          </a:bodyPr>
          <a:lstStyle/>
          <a:p>
            <a:r>
              <a:rPr lang="en-US" b="1" dirty="0"/>
              <a:t>Things that mimic planets</a:t>
            </a:r>
          </a:p>
        </p:txBody>
      </p:sp>
      <p:pic>
        <p:nvPicPr>
          <p:cNvPr id="8" name="Content Placeholder 7" descr="A graph showing the temperature of a person&#10;&#10;Description automatically generated with medium confidence">
            <a:extLst>
              <a:ext uri="{FF2B5EF4-FFF2-40B4-BE49-F238E27FC236}">
                <a16:creationId xmlns:a16="http://schemas.microsoft.com/office/drawing/2014/main" id="{5D90AF2A-8652-0922-66F7-382100C01BA0}"/>
              </a:ext>
            </a:extLst>
          </p:cNvPr>
          <p:cNvPicPr>
            <a:picLocks noGrp="1" noChangeAspect="1"/>
          </p:cNvPicPr>
          <p:nvPr>
            <p:ph idx="1"/>
          </p:nvPr>
        </p:nvPicPr>
        <p:blipFill>
          <a:blip r:embed="rId3"/>
          <a:srcRect l="2077" t="4939" r="3230"/>
          <a:stretch/>
        </p:blipFill>
        <p:spPr>
          <a:xfrm>
            <a:off x="6203358" y="265470"/>
            <a:ext cx="5639035" cy="4657802"/>
          </a:xfrm>
        </p:spPr>
      </p:pic>
      <p:sp>
        <p:nvSpPr>
          <p:cNvPr id="4" name="Text Placeholder 3">
            <a:extLst>
              <a:ext uri="{FF2B5EF4-FFF2-40B4-BE49-F238E27FC236}">
                <a16:creationId xmlns:a16="http://schemas.microsoft.com/office/drawing/2014/main" id="{F343C780-3448-CB54-D597-2C7745FFCD23}"/>
              </a:ext>
            </a:extLst>
          </p:cNvPr>
          <p:cNvSpPr>
            <a:spLocks noGrp="1"/>
          </p:cNvSpPr>
          <p:nvPr>
            <p:ph type="body" sz="half" idx="2"/>
          </p:nvPr>
        </p:nvSpPr>
        <p:spPr>
          <a:xfrm>
            <a:off x="499509" y="1094668"/>
            <a:ext cx="5271704" cy="5635915"/>
          </a:xfrm>
        </p:spPr>
        <p:txBody>
          <a:bodyPr>
            <a:noAutofit/>
          </a:bodyPr>
          <a:lstStyle/>
          <a:p>
            <a:r>
              <a:rPr lang="en-US" sz="2400" b="1" dirty="0"/>
              <a:t>Comets </a:t>
            </a:r>
          </a:p>
          <a:p>
            <a:pPr marL="342900" indent="-342900">
              <a:buFont typeface="Arial" panose="020B0604020202020204" pitchFamily="34" charset="0"/>
              <a:buChar char="•"/>
            </a:pPr>
            <a:r>
              <a:rPr lang="en-US" sz="2200" dirty="0"/>
              <a:t>Detected by spotting the comet’s tails as they cross the face of their star.</a:t>
            </a:r>
          </a:p>
          <a:p>
            <a:pPr marL="342900" indent="-342900">
              <a:buFont typeface="Arial" panose="020B0604020202020204" pitchFamily="34" charset="0"/>
              <a:buChar char="•"/>
            </a:pPr>
            <a:r>
              <a:rPr lang="en-US" sz="2200" dirty="0"/>
              <a:t>Comet nuclei range from 1.9 – 8.7 miles (3 – 14 km) in diameter – 64 light years away!</a:t>
            </a:r>
          </a:p>
          <a:p>
            <a:pPr marL="285750" indent="-285750">
              <a:buFont typeface="Arial" panose="020B0604020202020204" pitchFamily="34" charset="0"/>
              <a:buChar char="•"/>
            </a:pPr>
            <a:endParaRPr lang="en-US" sz="2000" dirty="0"/>
          </a:p>
          <a:p>
            <a:r>
              <a:rPr lang="en-US" sz="2400" b="1" dirty="0" err="1"/>
              <a:t>Exotrojans</a:t>
            </a:r>
            <a:r>
              <a:rPr lang="en-US" sz="2400" b="1" dirty="0"/>
              <a:t> </a:t>
            </a:r>
          </a:p>
          <a:p>
            <a:pPr marL="342900" indent="-342900">
              <a:buFont typeface="Arial" panose="020B0604020202020204" pitchFamily="34" charset="0"/>
              <a:buChar char="•"/>
            </a:pPr>
            <a:r>
              <a:rPr lang="en-US" sz="2200" dirty="0"/>
              <a:t>Asteroids around other stars. These could be planetary debris or dust or matter forming a planet. </a:t>
            </a:r>
          </a:p>
          <a:p>
            <a:pPr marL="285750" indent="-285750">
              <a:buFont typeface="Arial" panose="020B0604020202020204" pitchFamily="34" charset="0"/>
              <a:buChar char="•"/>
            </a:pPr>
            <a:endParaRPr lang="en-US" sz="2000" dirty="0"/>
          </a:p>
        </p:txBody>
      </p:sp>
      <p:sp>
        <p:nvSpPr>
          <p:cNvPr id="6" name="TextBox 5">
            <a:extLst>
              <a:ext uri="{FF2B5EF4-FFF2-40B4-BE49-F238E27FC236}">
                <a16:creationId xmlns:a16="http://schemas.microsoft.com/office/drawing/2014/main" id="{80213BBD-5CEE-CC95-3CFD-0C7BBE073226}"/>
              </a:ext>
            </a:extLst>
          </p:cNvPr>
          <p:cNvSpPr txBox="1"/>
          <p:nvPr/>
        </p:nvSpPr>
        <p:spPr>
          <a:xfrm>
            <a:off x="6203358" y="5068809"/>
            <a:ext cx="5809367" cy="1569660"/>
          </a:xfrm>
          <a:prstGeom prst="rect">
            <a:avLst/>
          </a:prstGeom>
          <a:noFill/>
        </p:spPr>
        <p:txBody>
          <a:bodyPr wrap="square" rtlCol="0">
            <a:spAutoFit/>
          </a:bodyPr>
          <a:lstStyle/>
          <a:p>
            <a:r>
              <a:rPr lang="en-GB" sz="1600" dirty="0">
                <a:solidFill>
                  <a:srgbClr val="000000"/>
                </a:solidFill>
                <a:effectLst/>
              </a:rPr>
              <a:t>Light curve for </a:t>
            </a:r>
            <a:r>
              <a:rPr lang="en-GB" sz="1600" dirty="0">
                <a:solidFill>
                  <a:srgbClr val="117FA1"/>
                </a:solidFill>
                <a:effectLst/>
                <a:hlinkClick r:id="rId4"/>
              </a:rPr>
              <a:t>Beta Pictoris</a:t>
            </a:r>
            <a:r>
              <a:rPr lang="en-GB" sz="1600" dirty="0">
                <a:solidFill>
                  <a:srgbClr val="000000"/>
                </a:solidFill>
                <a:effectLst/>
              </a:rPr>
              <a:t>, showing the transit of comet tails. the </a:t>
            </a:r>
            <a:r>
              <a:rPr lang="en-GB" sz="1600" dirty="0">
                <a:solidFill>
                  <a:srgbClr val="117FA1"/>
                </a:solidFill>
                <a:effectLst/>
                <a:hlinkClick r:id="rId5"/>
              </a:rPr>
              <a:t>TESS</a:t>
            </a:r>
            <a:r>
              <a:rPr lang="en-GB" sz="1600" dirty="0">
                <a:solidFill>
                  <a:srgbClr val="000000"/>
                </a:solidFill>
                <a:effectLst/>
              </a:rPr>
              <a:t>  (Transiting Exoplanet Survey Satellite) observation. Image via A. </a:t>
            </a:r>
            <a:r>
              <a:rPr lang="en-GB" sz="1600" dirty="0" err="1">
                <a:solidFill>
                  <a:srgbClr val="000000"/>
                </a:solidFill>
                <a:effectLst/>
              </a:rPr>
              <a:t>Lecavelier</a:t>
            </a:r>
            <a:r>
              <a:rPr lang="en-GB" sz="1600" dirty="0">
                <a:solidFill>
                  <a:srgbClr val="000000"/>
                </a:solidFill>
                <a:effectLst/>
              </a:rPr>
              <a:t> des </a:t>
            </a:r>
            <a:r>
              <a:rPr lang="en-GB" sz="1600" dirty="0" err="1">
                <a:solidFill>
                  <a:srgbClr val="000000"/>
                </a:solidFill>
                <a:effectLst/>
              </a:rPr>
              <a:t>Etangs</a:t>
            </a:r>
            <a:r>
              <a:rPr lang="en-GB" sz="1600" dirty="0">
                <a:solidFill>
                  <a:srgbClr val="000000"/>
                </a:solidFill>
                <a:effectLst/>
              </a:rPr>
              <a:t> et al./ Astronomy &amp; Astrophysics 1999 </a:t>
            </a:r>
            <a:r>
              <a:rPr lang="en-GB" sz="1600" dirty="0">
                <a:solidFill>
                  <a:srgbClr val="117FA1"/>
                </a:solidFill>
                <a:effectLst/>
                <a:hlinkClick r:id="rId6"/>
              </a:rPr>
              <a:t>CNRS</a:t>
            </a:r>
            <a:r>
              <a:rPr lang="en-GB" sz="1600" dirty="0">
                <a:solidFill>
                  <a:srgbClr val="000000"/>
                </a:solidFill>
                <a:effectLst/>
              </a:rPr>
              <a:t>.</a:t>
            </a:r>
          </a:p>
          <a:p>
            <a:endParaRPr lang="en-GB" sz="1600" dirty="0">
              <a:solidFill>
                <a:srgbClr val="000000"/>
              </a:solidFill>
              <a:effectLst/>
            </a:endParaRPr>
          </a:p>
          <a:p>
            <a:r>
              <a:rPr lang="en-GB" sz="1600" u="sng" dirty="0">
                <a:solidFill>
                  <a:srgbClr val="000000"/>
                </a:solidFill>
                <a:effectLst/>
                <a:hlinkClick r:id="rId7"/>
              </a:rPr>
              <a:t>https://earthsky.org/space/30-exocomets-beta-pictoris-tess/</a:t>
            </a:r>
            <a:r>
              <a:rPr lang="en-GB" sz="1600" dirty="0">
                <a:solidFill>
                  <a:srgbClr val="000000"/>
                </a:solidFill>
                <a:effectLst/>
              </a:rPr>
              <a:t> </a:t>
            </a:r>
          </a:p>
        </p:txBody>
      </p:sp>
    </p:spTree>
    <p:extLst>
      <p:ext uri="{BB962C8B-B14F-4D97-AF65-F5344CB8AC3E}">
        <p14:creationId xmlns:p14="http://schemas.microsoft.com/office/powerpoint/2010/main" val="3244090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1AA34-D4FF-6A28-66D2-654AD2A48517}"/>
              </a:ext>
            </a:extLst>
          </p:cNvPr>
          <p:cNvSpPr>
            <a:spLocks noGrp="1"/>
          </p:cNvSpPr>
          <p:nvPr>
            <p:ph type="title"/>
          </p:nvPr>
        </p:nvSpPr>
        <p:spPr>
          <a:xfrm>
            <a:off x="502553" y="247334"/>
            <a:ext cx="7943264" cy="601579"/>
          </a:xfrm>
        </p:spPr>
        <p:txBody>
          <a:bodyPr>
            <a:normAutofit/>
          </a:bodyPr>
          <a:lstStyle/>
          <a:p>
            <a:r>
              <a:rPr lang="en-US" b="1" dirty="0"/>
              <a:t>Things that mimic planets</a:t>
            </a:r>
          </a:p>
        </p:txBody>
      </p:sp>
      <p:sp>
        <p:nvSpPr>
          <p:cNvPr id="4" name="Text Placeholder 3">
            <a:extLst>
              <a:ext uri="{FF2B5EF4-FFF2-40B4-BE49-F238E27FC236}">
                <a16:creationId xmlns:a16="http://schemas.microsoft.com/office/drawing/2014/main" id="{F343C780-3448-CB54-D597-2C7745FFCD23}"/>
              </a:ext>
            </a:extLst>
          </p:cNvPr>
          <p:cNvSpPr>
            <a:spLocks noGrp="1"/>
          </p:cNvSpPr>
          <p:nvPr>
            <p:ph type="body" sz="half" idx="2"/>
          </p:nvPr>
        </p:nvSpPr>
        <p:spPr>
          <a:xfrm>
            <a:off x="502554" y="911404"/>
            <a:ext cx="11163420" cy="3435874"/>
          </a:xfrm>
        </p:spPr>
        <p:txBody>
          <a:bodyPr>
            <a:noAutofit/>
          </a:bodyPr>
          <a:lstStyle/>
          <a:p>
            <a:r>
              <a:rPr lang="en-US" sz="2400" b="1" dirty="0" err="1"/>
              <a:t>Starspots</a:t>
            </a:r>
            <a:r>
              <a:rPr lang="en-US" sz="2400" b="1" dirty="0"/>
              <a:t> </a:t>
            </a:r>
          </a:p>
          <a:p>
            <a:pPr marL="342900" indent="-342900">
              <a:buFont typeface="Arial" panose="020B0604020202020204" pitchFamily="34" charset="0"/>
              <a:buChar char="•"/>
            </a:pPr>
            <a:r>
              <a:rPr lang="en-US" sz="2000" dirty="0"/>
              <a:t>Can lead to incorrect measurements for planetary radii. </a:t>
            </a:r>
          </a:p>
          <a:p>
            <a:pPr marL="342900" indent="-342900">
              <a:buFont typeface="Arial" panose="020B0604020202020204" pitchFamily="34" charset="0"/>
              <a:buChar char="•"/>
            </a:pPr>
            <a:r>
              <a:rPr lang="en-US" sz="2000" dirty="0"/>
              <a:t>Can give false positives </a:t>
            </a:r>
          </a:p>
          <a:p>
            <a:pPr marL="342900" indent="-342900">
              <a:buFont typeface="Arial" panose="020B0604020202020204" pitchFamily="34" charset="0"/>
              <a:buChar char="•"/>
            </a:pPr>
            <a:r>
              <a:rPr lang="en-US" sz="2000" dirty="0"/>
              <a:t>The surface around </a:t>
            </a:r>
            <a:r>
              <a:rPr lang="en-US" sz="2000" dirty="0" err="1"/>
              <a:t>starspots</a:t>
            </a:r>
            <a:r>
              <a:rPr lang="en-US" sz="2000" dirty="0"/>
              <a:t> is magnetized and this can suppress red shift.</a:t>
            </a:r>
          </a:p>
          <a:p>
            <a:pPr marL="342900" indent="-342900">
              <a:buFont typeface="Arial" panose="020B0604020202020204" pitchFamily="34" charset="0"/>
              <a:buChar char="•"/>
            </a:pPr>
            <a:r>
              <a:rPr lang="en-US" sz="2000" dirty="0"/>
              <a:t>Distortions in transit graphs can provide info on the position and size of </a:t>
            </a:r>
            <a:r>
              <a:rPr lang="en-US" sz="2000" dirty="0" err="1"/>
              <a:t>starspots</a:t>
            </a:r>
            <a:r>
              <a:rPr lang="en-US" sz="2000" dirty="0"/>
              <a:t>.</a:t>
            </a:r>
          </a:p>
          <a:p>
            <a:r>
              <a:rPr lang="en-US" sz="2000" b="1" dirty="0"/>
              <a:t>More info </a:t>
            </a:r>
          </a:p>
          <a:p>
            <a:r>
              <a:rPr lang="en-US" sz="2000" dirty="0"/>
              <a:t>Astronomy and Astrophysics – Effect of stellar spots on high-precision transit light-curve</a:t>
            </a:r>
          </a:p>
          <a:p>
            <a:r>
              <a:rPr lang="en-US" sz="2000" dirty="0">
                <a:hlinkClick r:id="rId3"/>
              </a:rPr>
              <a:t>https://www.aanda.org/articles/aa/full_html/2013/08/aa21309-13/aa21309-13.html</a:t>
            </a:r>
            <a:r>
              <a:rPr lang="en-US" sz="2000" dirty="0"/>
              <a:t> </a:t>
            </a:r>
          </a:p>
          <a:p>
            <a:endParaRPr lang="en-US" sz="2000" dirty="0"/>
          </a:p>
          <a:p>
            <a:pPr marL="285750" indent="-285750">
              <a:buFont typeface="Arial" panose="020B0604020202020204" pitchFamily="34" charset="0"/>
              <a:buChar char="•"/>
            </a:pPr>
            <a:endParaRPr lang="en-US" sz="2400" dirty="0"/>
          </a:p>
        </p:txBody>
      </p:sp>
      <p:sp>
        <p:nvSpPr>
          <p:cNvPr id="8" name="TextBox 7">
            <a:extLst>
              <a:ext uri="{FF2B5EF4-FFF2-40B4-BE49-F238E27FC236}">
                <a16:creationId xmlns:a16="http://schemas.microsoft.com/office/drawing/2014/main" id="{82CD8569-447A-D12C-162B-0CBB4026635D}"/>
              </a:ext>
            </a:extLst>
          </p:cNvPr>
          <p:cNvSpPr txBox="1"/>
          <p:nvPr/>
        </p:nvSpPr>
        <p:spPr>
          <a:xfrm>
            <a:off x="9070258" y="4297683"/>
            <a:ext cx="2841430" cy="1815882"/>
          </a:xfrm>
          <a:prstGeom prst="rect">
            <a:avLst/>
          </a:prstGeom>
          <a:noFill/>
        </p:spPr>
        <p:txBody>
          <a:bodyPr wrap="square" rtlCol="0">
            <a:spAutoFit/>
          </a:bodyPr>
          <a:lstStyle/>
          <a:p>
            <a:r>
              <a:rPr lang="en-US" sz="1600" dirty="0"/>
              <a:t>Transit of Mercury across the sun as seen from Mars by the Curiosity Rover – Image NASA JPL </a:t>
            </a:r>
            <a:r>
              <a:rPr lang="en-US" sz="1600" dirty="0">
                <a:hlinkClick r:id="rId4"/>
              </a:rPr>
              <a:t>https://www.jpl.nasa.gov/images/pia18389-mercury-transit-of-the-sun-seen-from-mars</a:t>
            </a:r>
            <a:r>
              <a:rPr lang="en-US" sz="1600" dirty="0"/>
              <a:t> </a:t>
            </a:r>
          </a:p>
        </p:txBody>
      </p:sp>
      <p:pic>
        <p:nvPicPr>
          <p:cNvPr id="7" name="Picture 6" descr="Transit of Mercury across the sun as seen from Curiosity rover on Mars NASA JPL">
            <a:extLst>
              <a:ext uri="{FF2B5EF4-FFF2-40B4-BE49-F238E27FC236}">
                <a16:creationId xmlns:a16="http://schemas.microsoft.com/office/drawing/2014/main" id="{3F860AE7-E006-5414-3862-945A69222D84}"/>
              </a:ext>
            </a:extLst>
          </p:cNvPr>
          <p:cNvPicPr>
            <a:picLocks noChangeAspect="1"/>
          </p:cNvPicPr>
          <p:nvPr/>
        </p:nvPicPr>
        <p:blipFill>
          <a:blip r:embed="rId5"/>
          <a:stretch>
            <a:fillRect/>
          </a:stretch>
        </p:blipFill>
        <p:spPr>
          <a:xfrm>
            <a:off x="502553" y="4409769"/>
            <a:ext cx="8518980" cy="1703796"/>
          </a:xfrm>
          <a:prstGeom prst="rect">
            <a:avLst/>
          </a:prstGeom>
        </p:spPr>
      </p:pic>
    </p:spTree>
    <p:extLst>
      <p:ext uri="{BB962C8B-B14F-4D97-AF65-F5344CB8AC3E}">
        <p14:creationId xmlns:p14="http://schemas.microsoft.com/office/powerpoint/2010/main" val="32332436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3ADB2-2FA0-5663-30FD-E048A23BF08E}"/>
              </a:ext>
            </a:extLst>
          </p:cNvPr>
          <p:cNvSpPr>
            <a:spLocks noGrp="1"/>
          </p:cNvSpPr>
          <p:nvPr>
            <p:ph type="title"/>
          </p:nvPr>
        </p:nvSpPr>
        <p:spPr>
          <a:xfrm>
            <a:off x="457362" y="341973"/>
            <a:ext cx="4669059" cy="691398"/>
          </a:xfrm>
        </p:spPr>
        <p:txBody>
          <a:bodyPr>
            <a:noAutofit/>
          </a:bodyPr>
          <a:lstStyle/>
          <a:p>
            <a:r>
              <a:rPr lang="en-US" b="1" dirty="0"/>
              <a:t>Transit timing variation</a:t>
            </a:r>
          </a:p>
        </p:txBody>
      </p:sp>
      <p:sp>
        <p:nvSpPr>
          <p:cNvPr id="4" name="Text Placeholder 3">
            <a:extLst>
              <a:ext uri="{FF2B5EF4-FFF2-40B4-BE49-F238E27FC236}">
                <a16:creationId xmlns:a16="http://schemas.microsoft.com/office/drawing/2014/main" id="{A1573C1A-215B-1DFA-B3D6-1F8DB7D718E5}"/>
              </a:ext>
            </a:extLst>
          </p:cNvPr>
          <p:cNvSpPr>
            <a:spLocks noGrp="1"/>
          </p:cNvSpPr>
          <p:nvPr>
            <p:ph type="body" sz="half" idx="2"/>
          </p:nvPr>
        </p:nvSpPr>
        <p:spPr>
          <a:xfrm>
            <a:off x="298831" y="1521885"/>
            <a:ext cx="4986119" cy="4125880"/>
          </a:xfrm>
        </p:spPr>
        <p:txBody>
          <a:bodyPr>
            <a:noAutofit/>
          </a:bodyPr>
          <a:lstStyle/>
          <a:p>
            <a:pPr marL="342900" indent="-342900">
              <a:buFont typeface="Arial" panose="020B0604020202020204" pitchFamily="34" charset="0"/>
              <a:buChar char="•"/>
            </a:pPr>
            <a:r>
              <a:rPr lang="en-US" sz="2400" dirty="0"/>
              <a:t>Can reveal exoplanets which don’t transit the star from our point of view.</a:t>
            </a:r>
          </a:p>
          <a:p>
            <a:endParaRPr lang="en-US" sz="2400" dirty="0"/>
          </a:p>
          <a:p>
            <a:pPr marL="342900" indent="-342900">
              <a:buFont typeface="Arial" panose="020B0604020202020204" pitchFamily="34" charset="0"/>
              <a:buChar char="•"/>
            </a:pPr>
            <a:r>
              <a:rPr lang="en-US" sz="2400" dirty="0"/>
              <a:t>Gravitational pull between planets </a:t>
            </a:r>
          </a:p>
          <a:p>
            <a:endParaRPr lang="en-US" sz="2400" dirty="0"/>
          </a:p>
          <a:p>
            <a:pPr marL="800100" lvl="1" indent="-342900">
              <a:buFont typeface="Arial" panose="020B0604020202020204" pitchFamily="34" charset="0"/>
              <a:buChar char="•"/>
            </a:pPr>
            <a:r>
              <a:rPr lang="en-US" sz="2200" dirty="0"/>
              <a:t>can cause one planet to accelerate</a:t>
            </a:r>
          </a:p>
          <a:p>
            <a:pPr lvl="1"/>
            <a:r>
              <a:rPr lang="en-US" sz="2200" dirty="0"/>
              <a:t> </a:t>
            </a:r>
          </a:p>
          <a:p>
            <a:pPr marL="800100" lvl="1" indent="-342900">
              <a:buFont typeface="Arial" panose="020B0604020202020204" pitchFamily="34" charset="0"/>
              <a:buChar char="•"/>
            </a:pPr>
            <a:r>
              <a:rPr lang="en-US" sz="2200" dirty="0"/>
              <a:t>and another to decelerate in their orbits</a:t>
            </a:r>
            <a:r>
              <a:rPr lang="en-US" sz="2000" dirty="0"/>
              <a:t>.</a:t>
            </a:r>
          </a:p>
        </p:txBody>
      </p:sp>
      <p:sp>
        <p:nvSpPr>
          <p:cNvPr id="11" name="TextBox 10">
            <a:extLst>
              <a:ext uri="{FF2B5EF4-FFF2-40B4-BE49-F238E27FC236}">
                <a16:creationId xmlns:a16="http://schemas.microsoft.com/office/drawing/2014/main" id="{8191B023-DED2-5E38-3DEC-2D35A3D369CE}"/>
              </a:ext>
            </a:extLst>
          </p:cNvPr>
          <p:cNvSpPr txBox="1"/>
          <p:nvPr/>
        </p:nvSpPr>
        <p:spPr>
          <a:xfrm>
            <a:off x="5523172" y="5277083"/>
            <a:ext cx="5597111" cy="1323439"/>
          </a:xfrm>
          <a:prstGeom prst="rect">
            <a:avLst/>
          </a:prstGeom>
          <a:noFill/>
        </p:spPr>
        <p:txBody>
          <a:bodyPr wrap="square" rtlCol="0">
            <a:spAutoFit/>
          </a:bodyPr>
          <a:lstStyle/>
          <a:p>
            <a:r>
              <a:rPr lang="en-US" sz="1600" dirty="0"/>
              <a:t>Video showing the impact of gravitation interaction on transit timing</a:t>
            </a:r>
          </a:p>
          <a:p>
            <a:r>
              <a:rPr lang="en-US" sz="1600" dirty="0">
                <a:hlinkClick r:id="rId4"/>
              </a:rPr>
              <a:t>https://en.wikipedia.org/wiki/File:201008-2a_PlanetOrbits_16x9-_Transit_timing_of_1-planet_vs_2-planet_systems.ogv</a:t>
            </a:r>
            <a:r>
              <a:rPr lang="en-US" sz="1600" dirty="0"/>
              <a:t>  </a:t>
            </a:r>
          </a:p>
          <a:p>
            <a:r>
              <a:rPr lang="en-US" sz="1600" dirty="0">
                <a:hlinkClick r:id="rId5"/>
              </a:rPr>
              <a:t>https://www.youtube.com/watch?v=oF1Zlzs69b4</a:t>
            </a:r>
            <a:r>
              <a:rPr lang="en-US" sz="1600" dirty="0"/>
              <a:t> </a:t>
            </a:r>
          </a:p>
        </p:txBody>
      </p:sp>
      <p:pic>
        <p:nvPicPr>
          <p:cNvPr id="3" name="Online Media 2" descr="Discovering Exoplanets - a Timing Trick Explained | Kepler NASA Telescope in Space">
            <a:hlinkClick r:id="" action="ppaction://media"/>
            <a:extLst>
              <a:ext uri="{FF2B5EF4-FFF2-40B4-BE49-F238E27FC236}">
                <a16:creationId xmlns:a16="http://schemas.microsoft.com/office/drawing/2014/main" id="{7D241600-1B1A-AAF4-BB67-C4939128B628}"/>
              </a:ext>
            </a:extLst>
          </p:cNvPr>
          <p:cNvPicPr>
            <a:picLocks noRot="1" noChangeAspect="1"/>
          </p:cNvPicPr>
          <p:nvPr>
            <a:videoFile r:link="rId1"/>
          </p:nvPr>
        </p:nvPicPr>
        <p:blipFill>
          <a:blip r:embed="rId6"/>
          <a:stretch>
            <a:fillRect/>
          </a:stretch>
        </p:blipFill>
        <p:spPr>
          <a:xfrm>
            <a:off x="5523173" y="1224101"/>
            <a:ext cx="6308790" cy="3564467"/>
          </a:xfrm>
          <a:prstGeom prst="rect">
            <a:avLst/>
          </a:prstGeom>
        </p:spPr>
      </p:pic>
    </p:spTree>
    <p:extLst>
      <p:ext uri="{BB962C8B-B14F-4D97-AF65-F5344CB8AC3E}">
        <p14:creationId xmlns:p14="http://schemas.microsoft.com/office/powerpoint/2010/main" val="185634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 Media 6" descr="Discovering Exoplanets - a Timing Trick Explained | Kepler NASA Telescope in Space">
            <a:hlinkClick r:id="" action="ppaction://media"/>
            <a:extLst>
              <a:ext uri="{FF2B5EF4-FFF2-40B4-BE49-F238E27FC236}">
                <a16:creationId xmlns:a16="http://schemas.microsoft.com/office/drawing/2014/main" id="{085F1D7E-2FAD-E634-39FF-F77CF1AE881D}"/>
              </a:ext>
            </a:extLst>
          </p:cNvPr>
          <p:cNvPicPr>
            <a:picLocks noRot="1" noChangeAspect="1"/>
          </p:cNvPicPr>
          <p:nvPr>
            <a:videoFile r:link="rId1"/>
          </p:nvPr>
        </p:nvPicPr>
        <p:blipFill>
          <a:blip r:embed="rId4"/>
          <a:stretch>
            <a:fillRect/>
          </a:stretch>
        </p:blipFill>
        <p:spPr>
          <a:xfrm>
            <a:off x="943547" y="409408"/>
            <a:ext cx="10688820" cy="6039183"/>
          </a:xfrm>
          <a:prstGeom prst="rect">
            <a:avLst/>
          </a:prstGeom>
        </p:spPr>
      </p:pic>
    </p:spTree>
    <p:extLst>
      <p:ext uri="{BB962C8B-B14F-4D97-AF65-F5344CB8AC3E}">
        <p14:creationId xmlns:p14="http://schemas.microsoft.com/office/powerpoint/2010/main" val="299798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7BD0E-CA85-5D6A-5F55-4151D4749B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062277-9082-8F14-5A56-6C5C4CAB3054}"/>
              </a:ext>
            </a:extLst>
          </p:cNvPr>
          <p:cNvSpPr>
            <a:spLocks noGrp="1"/>
          </p:cNvSpPr>
          <p:nvPr>
            <p:ph type="title"/>
          </p:nvPr>
        </p:nvSpPr>
        <p:spPr>
          <a:xfrm>
            <a:off x="457362" y="341973"/>
            <a:ext cx="4669059" cy="691398"/>
          </a:xfrm>
        </p:spPr>
        <p:txBody>
          <a:bodyPr>
            <a:noAutofit/>
          </a:bodyPr>
          <a:lstStyle/>
          <a:p>
            <a:r>
              <a:rPr lang="en-US" b="1" dirty="0"/>
              <a:t>Astrometry</a:t>
            </a:r>
          </a:p>
        </p:txBody>
      </p:sp>
      <p:sp>
        <p:nvSpPr>
          <p:cNvPr id="4" name="Text Placeholder 3">
            <a:extLst>
              <a:ext uri="{FF2B5EF4-FFF2-40B4-BE49-F238E27FC236}">
                <a16:creationId xmlns:a16="http://schemas.microsoft.com/office/drawing/2014/main" id="{A4C44719-EFB8-DF01-AD5D-673FB6137835}"/>
              </a:ext>
            </a:extLst>
          </p:cNvPr>
          <p:cNvSpPr>
            <a:spLocks noGrp="1"/>
          </p:cNvSpPr>
          <p:nvPr>
            <p:ph type="body" sz="half" idx="2"/>
          </p:nvPr>
        </p:nvSpPr>
        <p:spPr>
          <a:xfrm>
            <a:off x="457362" y="1376082"/>
            <a:ext cx="4986119" cy="4105836"/>
          </a:xfrm>
        </p:spPr>
        <p:txBody>
          <a:bodyPr>
            <a:noAutofit/>
          </a:bodyPr>
          <a:lstStyle/>
          <a:p>
            <a:pPr marL="342900" indent="-342900" algn="l">
              <a:buFont typeface="Arial" panose="020B0604020202020204" pitchFamily="34" charset="0"/>
              <a:buChar char="•"/>
            </a:pPr>
            <a:r>
              <a:rPr lang="en-GB" sz="2400" dirty="0">
                <a:solidFill>
                  <a:srgbClr val="212529"/>
                </a:solidFill>
              </a:rPr>
              <a:t>Looks for tiny wobbles in a star’s position</a:t>
            </a:r>
          </a:p>
          <a:p>
            <a:pPr marL="342900" indent="-342900" algn="l">
              <a:buFont typeface="Arial" panose="020B0604020202020204" pitchFamily="34" charset="0"/>
              <a:buChar char="•"/>
            </a:pPr>
            <a:endParaRPr lang="en-GB" sz="2400" dirty="0">
              <a:solidFill>
                <a:srgbClr val="212529"/>
              </a:solidFill>
            </a:endParaRPr>
          </a:p>
          <a:p>
            <a:pPr marL="342900" indent="-342900" algn="l">
              <a:buFont typeface="Arial" panose="020B0604020202020204" pitchFamily="34" charset="0"/>
              <a:buChar char="•"/>
            </a:pPr>
            <a:endParaRPr lang="en-GB" sz="2400" dirty="0">
              <a:solidFill>
                <a:srgbClr val="212529"/>
              </a:solidFill>
            </a:endParaRPr>
          </a:p>
        </p:txBody>
      </p:sp>
      <p:sp>
        <p:nvSpPr>
          <p:cNvPr id="11" name="TextBox 10">
            <a:extLst>
              <a:ext uri="{FF2B5EF4-FFF2-40B4-BE49-F238E27FC236}">
                <a16:creationId xmlns:a16="http://schemas.microsoft.com/office/drawing/2014/main" id="{EB6B2224-844C-DA25-CC79-DF23F380F3DB}"/>
              </a:ext>
            </a:extLst>
          </p:cNvPr>
          <p:cNvSpPr txBox="1"/>
          <p:nvPr/>
        </p:nvSpPr>
        <p:spPr>
          <a:xfrm>
            <a:off x="283502" y="4207703"/>
            <a:ext cx="5333838" cy="2308324"/>
          </a:xfrm>
          <a:prstGeom prst="rect">
            <a:avLst/>
          </a:prstGeom>
          <a:noFill/>
        </p:spPr>
        <p:txBody>
          <a:bodyPr wrap="square" rtlCol="0">
            <a:spAutoFit/>
          </a:bodyPr>
          <a:lstStyle/>
          <a:p>
            <a:pPr algn="l"/>
            <a:r>
              <a:rPr lang="en-GB" sz="1600" dirty="0">
                <a:solidFill>
                  <a:srgbClr val="212529"/>
                </a:solidFill>
                <a:latin typeface="Titillium Web" panose="020F0502020204030204" pitchFamily="34" charset="0"/>
              </a:rPr>
              <a:t>Diagram showing the motion of the </a:t>
            </a:r>
            <a:r>
              <a:rPr lang="en-GB" sz="1600" dirty="0" err="1">
                <a:solidFill>
                  <a:srgbClr val="212529"/>
                </a:solidFill>
                <a:latin typeface="Titillium Web" panose="020F0502020204030204" pitchFamily="34" charset="0"/>
              </a:rPr>
              <a:t>barycenter</a:t>
            </a:r>
            <a:r>
              <a:rPr lang="en-GB" sz="1600" dirty="0">
                <a:solidFill>
                  <a:srgbClr val="212529"/>
                </a:solidFill>
                <a:latin typeface="Titillium Web" panose="020F0502020204030204" pitchFamily="34" charset="0"/>
              </a:rPr>
              <a:t> of the solar system relative to the Sun 1945 – 1995 Credit Carl Smit derivative work</a:t>
            </a:r>
          </a:p>
          <a:p>
            <a:pPr algn="l"/>
            <a:r>
              <a:rPr lang="en-GB" sz="1600" dirty="0">
                <a:solidFill>
                  <a:srgbClr val="212529"/>
                </a:solidFill>
                <a:latin typeface="Titillium Web" panose="020F0502020204030204" pitchFamily="34" charset="0"/>
                <a:hlinkClick r:id="rId3"/>
              </a:rPr>
              <a:t>https://commons.wikimedia.org/wiki/File:Solar_system_barycenter.svg#/media/File:Solar_system_barycenter.svg/4</a:t>
            </a:r>
            <a:endParaRPr lang="en-GB" sz="1600" dirty="0">
              <a:solidFill>
                <a:srgbClr val="212529"/>
              </a:solidFill>
              <a:latin typeface="Titillium Web" panose="020F0502020204030204" pitchFamily="34" charset="0"/>
            </a:endParaRPr>
          </a:p>
          <a:p>
            <a:pPr algn="l"/>
            <a:endParaRPr lang="en-GB" sz="1600" dirty="0">
              <a:solidFill>
                <a:srgbClr val="212529"/>
              </a:solidFill>
              <a:latin typeface="Titillium Web" panose="020F0502020204030204" pitchFamily="34" charset="0"/>
            </a:endParaRPr>
          </a:p>
          <a:p>
            <a:pPr algn="l"/>
            <a:r>
              <a:rPr lang="en-GB" sz="1600" dirty="0">
                <a:solidFill>
                  <a:srgbClr val="212529"/>
                </a:solidFill>
                <a:latin typeface="Titillium Web" panose="020F0502020204030204" pitchFamily="34" charset="0"/>
              </a:rPr>
              <a:t>Video on next slide Astrometry – method to find Exoplanets – by NASA</a:t>
            </a:r>
          </a:p>
          <a:p>
            <a:pPr algn="l"/>
            <a:r>
              <a:rPr lang="en-GB" sz="1600" b="0" i="0" u="none" strike="noStrike" dirty="0">
                <a:solidFill>
                  <a:srgbClr val="212529"/>
                </a:solidFill>
                <a:effectLst/>
                <a:latin typeface="Titillium Web" panose="020F0502020204030204" pitchFamily="34" charset="0"/>
                <a:hlinkClick r:id="rId4"/>
              </a:rPr>
              <a:t>https://youtu.be/1Cc2c6HOz_A?si=I44KYeuWgWRw6AUS</a:t>
            </a:r>
            <a:endParaRPr lang="en-GB" sz="1600" b="0" i="0" u="none" strike="noStrike" dirty="0">
              <a:solidFill>
                <a:srgbClr val="212529"/>
              </a:solidFill>
              <a:effectLst/>
              <a:latin typeface="Titillium Web" panose="020F0502020204030204" pitchFamily="34" charset="0"/>
            </a:endParaRPr>
          </a:p>
        </p:txBody>
      </p:sp>
      <p:pic>
        <p:nvPicPr>
          <p:cNvPr id="7" name="Picture 6" descr="A screenshot of a computer screen&#10;&#10;Description automatically generated">
            <a:extLst>
              <a:ext uri="{FF2B5EF4-FFF2-40B4-BE49-F238E27FC236}">
                <a16:creationId xmlns:a16="http://schemas.microsoft.com/office/drawing/2014/main" id="{31445ED1-CD5B-2760-14A0-4E978ACEA774}"/>
              </a:ext>
            </a:extLst>
          </p:cNvPr>
          <p:cNvPicPr>
            <a:picLocks noChangeAspect="1"/>
          </p:cNvPicPr>
          <p:nvPr/>
        </p:nvPicPr>
        <p:blipFill>
          <a:blip r:embed="rId5"/>
          <a:srcRect l="25144" t="10703" r="25029" b="9204"/>
          <a:stretch/>
        </p:blipFill>
        <p:spPr>
          <a:xfrm>
            <a:off x="5791200" y="185600"/>
            <a:ext cx="6026625" cy="6054527"/>
          </a:xfrm>
          <a:prstGeom prst="rect">
            <a:avLst/>
          </a:prstGeom>
        </p:spPr>
      </p:pic>
    </p:spTree>
    <p:extLst>
      <p:ext uri="{BB962C8B-B14F-4D97-AF65-F5344CB8AC3E}">
        <p14:creationId xmlns:p14="http://schemas.microsoft.com/office/powerpoint/2010/main" val="15737169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nline Media 4" descr="Astrometry - Method to find Exoplanets - By NASA">
            <a:hlinkClick r:id="" action="ppaction://media"/>
            <a:extLst>
              <a:ext uri="{FF2B5EF4-FFF2-40B4-BE49-F238E27FC236}">
                <a16:creationId xmlns:a16="http://schemas.microsoft.com/office/drawing/2014/main" id="{F5B79DF9-A35B-C929-4199-DB8E4C8E4716}"/>
              </a:ext>
            </a:extLst>
          </p:cNvPr>
          <p:cNvPicPr>
            <a:picLocks noRot="1" noChangeAspect="1"/>
          </p:cNvPicPr>
          <p:nvPr>
            <a:videoFile r:link="rId1"/>
          </p:nvPr>
        </p:nvPicPr>
        <p:blipFill>
          <a:blip r:embed="rId4"/>
          <a:stretch>
            <a:fillRect/>
          </a:stretch>
        </p:blipFill>
        <p:spPr>
          <a:xfrm>
            <a:off x="598176" y="322729"/>
            <a:ext cx="10912506" cy="6165566"/>
          </a:xfrm>
          <a:prstGeom prst="rect">
            <a:avLst/>
          </a:prstGeom>
        </p:spPr>
      </p:pic>
    </p:spTree>
    <p:extLst>
      <p:ext uri="{BB962C8B-B14F-4D97-AF65-F5344CB8AC3E}">
        <p14:creationId xmlns:p14="http://schemas.microsoft.com/office/powerpoint/2010/main" val="235298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B2A4C-15E1-ED45-5DF3-35285CDA47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913946-9E6D-3D9D-999B-84D6ADAE8DE4}"/>
              </a:ext>
            </a:extLst>
          </p:cNvPr>
          <p:cNvSpPr>
            <a:spLocks noGrp="1"/>
          </p:cNvSpPr>
          <p:nvPr>
            <p:ph type="title"/>
          </p:nvPr>
        </p:nvSpPr>
        <p:spPr>
          <a:xfrm>
            <a:off x="457362" y="341973"/>
            <a:ext cx="8399767" cy="691398"/>
          </a:xfrm>
        </p:spPr>
        <p:txBody>
          <a:bodyPr>
            <a:noAutofit/>
          </a:bodyPr>
          <a:lstStyle/>
          <a:p>
            <a:r>
              <a:rPr lang="en-US" b="1" dirty="0"/>
              <a:t>How many exoplanets have we found so far?</a:t>
            </a:r>
          </a:p>
        </p:txBody>
      </p:sp>
      <p:sp>
        <p:nvSpPr>
          <p:cNvPr id="12" name="TextBox 11">
            <a:extLst>
              <a:ext uri="{FF2B5EF4-FFF2-40B4-BE49-F238E27FC236}">
                <a16:creationId xmlns:a16="http://schemas.microsoft.com/office/drawing/2014/main" id="{08256433-4F05-1927-324D-D69948A23BFC}"/>
              </a:ext>
            </a:extLst>
          </p:cNvPr>
          <p:cNvSpPr txBox="1"/>
          <p:nvPr/>
        </p:nvSpPr>
        <p:spPr>
          <a:xfrm>
            <a:off x="449200" y="6373656"/>
            <a:ext cx="11293599" cy="369332"/>
          </a:xfrm>
          <a:prstGeom prst="rect">
            <a:avLst/>
          </a:prstGeom>
          <a:noFill/>
        </p:spPr>
        <p:txBody>
          <a:bodyPr wrap="square" rtlCol="0">
            <a:spAutoFit/>
          </a:bodyPr>
          <a:lstStyle/>
          <a:p>
            <a:r>
              <a:rPr lang="en-US" dirty="0"/>
              <a:t>Screengrab taken Jan 6 2026   credit: </a:t>
            </a:r>
            <a:r>
              <a:rPr lang="en-US" dirty="0">
                <a:hlinkClick r:id="rId3"/>
              </a:rPr>
              <a:t>https://</a:t>
            </a:r>
            <a:r>
              <a:rPr lang="en-US" dirty="0" err="1">
                <a:hlinkClick r:id="rId3"/>
              </a:rPr>
              <a:t>science.nasa.gov</a:t>
            </a:r>
            <a:r>
              <a:rPr lang="en-US" dirty="0">
                <a:hlinkClick r:id="rId3"/>
              </a:rPr>
              <a:t>/exoplanets/discoveries-dashboard/</a:t>
            </a:r>
            <a:endParaRPr lang="en-US" dirty="0"/>
          </a:p>
        </p:txBody>
      </p:sp>
      <p:pic>
        <p:nvPicPr>
          <p:cNvPr id="4" name="Picture 3">
            <a:extLst>
              <a:ext uri="{FF2B5EF4-FFF2-40B4-BE49-F238E27FC236}">
                <a16:creationId xmlns:a16="http://schemas.microsoft.com/office/drawing/2014/main" id="{F667C061-654B-8711-271F-81D97278594C}"/>
              </a:ext>
            </a:extLst>
          </p:cNvPr>
          <p:cNvPicPr>
            <a:picLocks noChangeAspect="1"/>
          </p:cNvPicPr>
          <p:nvPr/>
        </p:nvPicPr>
        <p:blipFill>
          <a:blip r:embed="rId4"/>
          <a:srcRect t="25071" r="8537" b="8124"/>
          <a:stretch>
            <a:fillRect/>
          </a:stretch>
        </p:blipFill>
        <p:spPr>
          <a:xfrm>
            <a:off x="457361" y="1086487"/>
            <a:ext cx="11091455" cy="5063301"/>
          </a:xfrm>
          <a:prstGeom prst="rect">
            <a:avLst/>
          </a:prstGeom>
        </p:spPr>
      </p:pic>
    </p:spTree>
    <p:extLst>
      <p:ext uri="{BB962C8B-B14F-4D97-AF65-F5344CB8AC3E}">
        <p14:creationId xmlns:p14="http://schemas.microsoft.com/office/powerpoint/2010/main" val="3423257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6ECB9-2CBB-51D6-92C2-E6150481A0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8AB52F-A0F1-BFEE-6440-2B0FBB521F6A}"/>
              </a:ext>
            </a:extLst>
          </p:cNvPr>
          <p:cNvSpPr>
            <a:spLocks noGrp="1"/>
          </p:cNvSpPr>
          <p:nvPr>
            <p:ph type="title"/>
          </p:nvPr>
        </p:nvSpPr>
        <p:spPr>
          <a:xfrm>
            <a:off x="449200" y="96184"/>
            <a:ext cx="8399767" cy="691398"/>
          </a:xfrm>
        </p:spPr>
        <p:txBody>
          <a:bodyPr>
            <a:noAutofit/>
          </a:bodyPr>
          <a:lstStyle/>
          <a:p>
            <a:r>
              <a:rPr lang="en-US" b="1" dirty="0"/>
              <a:t>How many exoplanets have we found so far?</a:t>
            </a:r>
          </a:p>
        </p:txBody>
      </p:sp>
      <p:sp>
        <p:nvSpPr>
          <p:cNvPr id="12" name="TextBox 11">
            <a:extLst>
              <a:ext uri="{FF2B5EF4-FFF2-40B4-BE49-F238E27FC236}">
                <a16:creationId xmlns:a16="http://schemas.microsoft.com/office/drawing/2014/main" id="{CE7D586B-A223-EC8C-8ED4-BA124C02D17C}"/>
              </a:ext>
            </a:extLst>
          </p:cNvPr>
          <p:cNvSpPr txBox="1"/>
          <p:nvPr/>
        </p:nvSpPr>
        <p:spPr>
          <a:xfrm>
            <a:off x="449200" y="6373656"/>
            <a:ext cx="11293599" cy="369332"/>
          </a:xfrm>
          <a:prstGeom prst="rect">
            <a:avLst/>
          </a:prstGeom>
          <a:noFill/>
        </p:spPr>
        <p:txBody>
          <a:bodyPr wrap="square" rtlCol="0">
            <a:spAutoFit/>
          </a:bodyPr>
          <a:lstStyle/>
          <a:p>
            <a:r>
              <a:rPr lang="en-US" dirty="0"/>
              <a:t>Screengrab taken Jan 6 2026   credit: </a:t>
            </a:r>
            <a:r>
              <a:rPr lang="en-US" dirty="0">
                <a:hlinkClick r:id="rId3"/>
              </a:rPr>
              <a:t>https://</a:t>
            </a:r>
            <a:r>
              <a:rPr lang="en-US" dirty="0" err="1">
                <a:hlinkClick r:id="rId3"/>
              </a:rPr>
              <a:t>science.nasa.gov</a:t>
            </a:r>
            <a:r>
              <a:rPr lang="en-US" dirty="0">
                <a:hlinkClick r:id="rId3"/>
              </a:rPr>
              <a:t>/exoplanets/discoveries-dashboard/</a:t>
            </a:r>
            <a:endParaRPr lang="en-US" dirty="0"/>
          </a:p>
        </p:txBody>
      </p:sp>
      <p:pic>
        <p:nvPicPr>
          <p:cNvPr id="5" name="Picture 4" descr="A screenshot of a computer&#10;&#10;AI-generated content may be incorrect.">
            <a:extLst>
              <a:ext uri="{FF2B5EF4-FFF2-40B4-BE49-F238E27FC236}">
                <a16:creationId xmlns:a16="http://schemas.microsoft.com/office/drawing/2014/main" id="{3640AA20-3BD2-9D61-EBB4-200B3D6928C4}"/>
              </a:ext>
            </a:extLst>
          </p:cNvPr>
          <p:cNvPicPr>
            <a:picLocks noChangeAspect="1"/>
          </p:cNvPicPr>
          <p:nvPr/>
        </p:nvPicPr>
        <p:blipFill>
          <a:blip r:embed="rId4"/>
          <a:srcRect t="29159" r="2884" b="8473"/>
          <a:stretch>
            <a:fillRect/>
          </a:stretch>
        </p:blipFill>
        <p:spPr>
          <a:xfrm>
            <a:off x="449200" y="787582"/>
            <a:ext cx="11281270" cy="4403233"/>
          </a:xfrm>
          <a:prstGeom prst="rect">
            <a:avLst/>
          </a:prstGeom>
        </p:spPr>
      </p:pic>
      <p:pic>
        <p:nvPicPr>
          <p:cNvPr id="7" name="Picture 6">
            <a:extLst>
              <a:ext uri="{FF2B5EF4-FFF2-40B4-BE49-F238E27FC236}">
                <a16:creationId xmlns:a16="http://schemas.microsoft.com/office/drawing/2014/main" id="{E76AFEEF-42FF-6A63-B8AB-FED58C482592}"/>
              </a:ext>
            </a:extLst>
          </p:cNvPr>
          <p:cNvPicPr>
            <a:picLocks noChangeAspect="1"/>
          </p:cNvPicPr>
          <p:nvPr/>
        </p:nvPicPr>
        <p:blipFill>
          <a:blip r:embed="rId5"/>
          <a:srcRect t="15267" r="1961" b="74028"/>
          <a:stretch>
            <a:fillRect/>
          </a:stretch>
        </p:blipFill>
        <p:spPr>
          <a:xfrm>
            <a:off x="461531" y="5191877"/>
            <a:ext cx="11268940" cy="878541"/>
          </a:xfrm>
          <a:prstGeom prst="rect">
            <a:avLst/>
          </a:prstGeom>
        </p:spPr>
      </p:pic>
    </p:spTree>
    <p:extLst>
      <p:ext uri="{BB962C8B-B14F-4D97-AF65-F5344CB8AC3E}">
        <p14:creationId xmlns:p14="http://schemas.microsoft.com/office/powerpoint/2010/main" val="26741910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screenshot of a computer&#10;&#10;Description automatically generated">
            <a:extLst>
              <a:ext uri="{FF2B5EF4-FFF2-40B4-BE49-F238E27FC236}">
                <a16:creationId xmlns:a16="http://schemas.microsoft.com/office/drawing/2014/main" id="{3B9E59FD-97C4-F269-4988-6323D31B96C3}"/>
              </a:ext>
            </a:extLst>
          </p:cNvPr>
          <p:cNvPicPr>
            <a:picLocks noChangeAspect="1"/>
          </p:cNvPicPr>
          <p:nvPr/>
        </p:nvPicPr>
        <p:blipFill>
          <a:blip r:embed="rId3"/>
          <a:srcRect l="17790" t="16490" r="19871" b="16684"/>
          <a:stretch/>
        </p:blipFill>
        <p:spPr>
          <a:xfrm>
            <a:off x="251010" y="251011"/>
            <a:ext cx="9556377" cy="6402773"/>
          </a:xfrm>
          <a:prstGeom prst="rect">
            <a:avLst/>
          </a:prstGeom>
        </p:spPr>
      </p:pic>
      <p:sp>
        <p:nvSpPr>
          <p:cNvPr id="17" name="TextBox 16">
            <a:extLst>
              <a:ext uri="{FF2B5EF4-FFF2-40B4-BE49-F238E27FC236}">
                <a16:creationId xmlns:a16="http://schemas.microsoft.com/office/drawing/2014/main" id="{9183BB3E-553D-01F5-8B90-3CC0036DC624}"/>
              </a:ext>
            </a:extLst>
          </p:cNvPr>
          <p:cNvSpPr txBox="1"/>
          <p:nvPr/>
        </p:nvSpPr>
        <p:spPr>
          <a:xfrm>
            <a:off x="9932894" y="1165412"/>
            <a:ext cx="1882588" cy="3970318"/>
          </a:xfrm>
          <a:prstGeom prst="rect">
            <a:avLst/>
          </a:prstGeom>
          <a:noFill/>
        </p:spPr>
        <p:txBody>
          <a:bodyPr wrap="square" rtlCol="0">
            <a:spAutoFit/>
          </a:bodyPr>
          <a:lstStyle/>
          <a:p>
            <a:r>
              <a:rPr lang="en-GB" sz="1800" dirty="0">
                <a:solidFill>
                  <a:srgbClr val="000000"/>
                </a:solidFill>
                <a:effectLst/>
                <a:latin typeface="Helvetica Neue" panose="02000503000000020004" pitchFamily="2" charset="0"/>
              </a:rPr>
              <a:t>Table showing exoplanet science by technique from </a:t>
            </a:r>
            <a:r>
              <a:rPr lang="en-GB" sz="1800" dirty="0">
                <a:solidFill>
                  <a:srgbClr val="0E0E0E"/>
                </a:solidFill>
              </a:rPr>
              <a:t>You had me at habitable slides by Dr Gary Blackwood, JP:L, NASA</a:t>
            </a:r>
          </a:p>
          <a:p>
            <a:r>
              <a:rPr lang="en-GB" sz="1800" dirty="0">
                <a:solidFill>
                  <a:srgbClr val="0E0E0E"/>
                </a:solidFill>
                <a:effectLst/>
                <a:hlinkClick r:id="rId4"/>
              </a:rPr>
              <a:t>https://exoplanets.nasa.gov/exep/resources/presentations/</a:t>
            </a:r>
            <a:r>
              <a:rPr lang="en-GB" sz="1800" dirty="0">
                <a:solidFill>
                  <a:srgbClr val="0E0E0E"/>
                </a:solidFill>
                <a:effectLst/>
              </a:rPr>
              <a:t>  </a:t>
            </a:r>
          </a:p>
          <a:p>
            <a:endParaRPr lang="en-US" dirty="0"/>
          </a:p>
        </p:txBody>
      </p:sp>
    </p:spTree>
    <p:extLst>
      <p:ext uri="{BB962C8B-B14F-4D97-AF65-F5344CB8AC3E}">
        <p14:creationId xmlns:p14="http://schemas.microsoft.com/office/powerpoint/2010/main" val="1287795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5E63A-37D2-46ED-791C-DEEDADF1EBC1}"/>
              </a:ext>
            </a:extLst>
          </p:cNvPr>
          <p:cNvSpPr>
            <a:spLocks noGrp="1"/>
          </p:cNvSpPr>
          <p:nvPr>
            <p:ph type="title"/>
          </p:nvPr>
        </p:nvSpPr>
        <p:spPr>
          <a:xfrm>
            <a:off x="839788" y="457201"/>
            <a:ext cx="5909928" cy="531812"/>
          </a:xfrm>
        </p:spPr>
        <p:txBody>
          <a:bodyPr>
            <a:normAutofit/>
          </a:bodyPr>
          <a:lstStyle/>
          <a:p>
            <a:r>
              <a:rPr lang="en-US" b="1" dirty="0"/>
              <a:t>What are planets and exoplanets?</a:t>
            </a:r>
          </a:p>
        </p:txBody>
      </p:sp>
      <p:sp>
        <p:nvSpPr>
          <p:cNvPr id="3" name="Content Placeholder 2">
            <a:extLst>
              <a:ext uri="{FF2B5EF4-FFF2-40B4-BE49-F238E27FC236}">
                <a16:creationId xmlns:a16="http://schemas.microsoft.com/office/drawing/2014/main" id="{8FC2F1FE-D615-F431-EE7A-AAF856981CF7}"/>
              </a:ext>
            </a:extLst>
          </p:cNvPr>
          <p:cNvSpPr>
            <a:spLocks noGrp="1"/>
          </p:cNvSpPr>
          <p:nvPr>
            <p:ph idx="1"/>
          </p:nvPr>
        </p:nvSpPr>
        <p:spPr>
          <a:xfrm>
            <a:off x="6096000" y="5353281"/>
            <a:ext cx="5197177" cy="313620"/>
          </a:xfrm>
        </p:spPr>
        <p:txBody>
          <a:bodyPr>
            <a:normAutofit/>
          </a:bodyPr>
          <a:lstStyle/>
          <a:p>
            <a:pPr marL="0" indent="0">
              <a:buNone/>
            </a:pPr>
            <a:r>
              <a:rPr lang="en-GB" sz="1400" dirty="0">
                <a:solidFill>
                  <a:srgbClr val="000000"/>
                </a:solidFill>
                <a:effectLst/>
                <a:latin typeface="Helvetica Neue" panose="02000503000000020004" pitchFamily="2" charset="0"/>
              </a:rPr>
              <a:t> </a:t>
            </a:r>
            <a:r>
              <a:rPr lang="en-GB" sz="1200" u="sng" dirty="0">
                <a:solidFill>
                  <a:srgbClr val="000000"/>
                </a:solidFill>
                <a:effectLst/>
                <a:latin typeface="Helvetica Neue" panose="02000503000000020004" pitchFamily="2" charset="0"/>
                <a:hlinkClick r:id="rId3"/>
              </a:rPr>
              <a:t>https://science.nasa.gov/wp-content/uploads/2023/09/OSS2-1.jpg</a:t>
            </a:r>
            <a:endParaRPr lang="en-GB" sz="1200" dirty="0">
              <a:solidFill>
                <a:srgbClr val="000000"/>
              </a:solidFill>
              <a:effectLst/>
              <a:latin typeface="Helvetica Neue" panose="02000503000000020004" pitchFamily="2" charset="0"/>
            </a:endParaRPr>
          </a:p>
        </p:txBody>
      </p:sp>
      <p:pic>
        <p:nvPicPr>
          <p:cNvPr id="7" name="Picture 6" descr="Planets and stars in space&#10;&#10;Description automatically generated">
            <a:extLst>
              <a:ext uri="{FF2B5EF4-FFF2-40B4-BE49-F238E27FC236}">
                <a16:creationId xmlns:a16="http://schemas.microsoft.com/office/drawing/2014/main" id="{FC616D01-A95F-4126-B145-4154FA9BB200}"/>
              </a:ext>
            </a:extLst>
          </p:cNvPr>
          <p:cNvPicPr>
            <a:picLocks noChangeAspect="1"/>
          </p:cNvPicPr>
          <p:nvPr/>
        </p:nvPicPr>
        <p:blipFill>
          <a:blip r:embed="rId4"/>
          <a:stretch>
            <a:fillRect/>
          </a:stretch>
        </p:blipFill>
        <p:spPr>
          <a:xfrm>
            <a:off x="6158211" y="1191100"/>
            <a:ext cx="5197177" cy="3960093"/>
          </a:xfrm>
          <a:prstGeom prst="rect">
            <a:avLst/>
          </a:prstGeom>
        </p:spPr>
      </p:pic>
      <p:graphicFrame>
        <p:nvGraphicFramePr>
          <p:cNvPr id="9" name="Text Placeholder 3">
            <a:extLst>
              <a:ext uri="{FF2B5EF4-FFF2-40B4-BE49-F238E27FC236}">
                <a16:creationId xmlns:a16="http://schemas.microsoft.com/office/drawing/2014/main" id="{329B31B2-7323-3004-C4EA-558F53D6E6CF}"/>
              </a:ext>
            </a:extLst>
          </p:cNvPr>
          <p:cNvGraphicFramePr/>
          <p:nvPr>
            <p:extLst>
              <p:ext uri="{D42A27DB-BD31-4B8C-83A1-F6EECF244321}">
                <p14:modId xmlns:p14="http://schemas.microsoft.com/office/powerpoint/2010/main" val="3063752711"/>
              </p:ext>
            </p:extLst>
          </p:nvPr>
        </p:nvGraphicFramePr>
        <p:xfrm>
          <a:off x="836612" y="1361615"/>
          <a:ext cx="4562391" cy="45561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9602833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40D99-B31C-3789-FD7F-9A4CB256A2C8}"/>
              </a:ext>
            </a:extLst>
          </p:cNvPr>
          <p:cNvSpPr>
            <a:spLocks noGrp="1"/>
          </p:cNvSpPr>
          <p:nvPr>
            <p:ph type="title"/>
          </p:nvPr>
        </p:nvSpPr>
        <p:spPr>
          <a:xfrm>
            <a:off x="398026" y="305326"/>
            <a:ext cx="4788571" cy="530225"/>
          </a:xfrm>
        </p:spPr>
        <p:txBody>
          <a:bodyPr>
            <a:normAutofit fontScale="90000"/>
          </a:bodyPr>
          <a:lstStyle/>
          <a:p>
            <a:r>
              <a:rPr lang="en-US" sz="3200" b="1" dirty="0"/>
              <a:t>Exoplanets in habitable zones</a:t>
            </a:r>
          </a:p>
        </p:txBody>
      </p:sp>
      <p:sp>
        <p:nvSpPr>
          <p:cNvPr id="4" name="Text Placeholder 3">
            <a:extLst>
              <a:ext uri="{FF2B5EF4-FFF2-40B4-BE49-F238E27FC236}">
                <a16:creationId xmlns:a16="http://schemas.microsoft.com/office/drawing/2014/main" id="{895CD303-B6D9-57A4-70E4-17A862C098D2}"/>
              </a:ext>
            </a:extLst>
          </p:cNvPr>
          <p:cNvSpPr>
            <a:spLocks noGrp="1"/>
          </p:cNvSpPr>
          <p:nvPr>
            <p:ph type="body" sz="half" idx="2"/>
          </p:nvPr>
        </p:nvSpPr>
        <p:spPr>
          <a:xfrm>
            <a:off x="398024" y="1047164"/>
            <a:ext cx="5073384" cy="5505509"/>
          </a:xfrm>
        </p:spPr>
        <p:txBody>
          <a:bodyPr>
            <a:noAutofit/>
          </a:bodyPr>
          <a:lstStyle/>
          <a:p>
            <a:pPr marL="342900" indent="-342900">
              <a:buFont typeface="Arial" panose="020B0604020202020204" pitchFamily="34" charset="0"/>
              <a:buChar char="•"/>
            </a:pPr>
            <a:r>
              <a:rPr lang="en-US" sz="2200" dirty="0"/>
              <a:t>10 Sextillion sun like stars in the universe</a:t>
            </a:r>
            <a:endParaRPr lang="en-GB" sz="2200" dirty="0">
              <a:solidFill>
                <a:srgbClr val="000000"/>
              </a:solidFill>
              <a:latin typeface="Helvetica Neue" panose="02000503000000020004" pitchFamily="2" charset="0"/>
            </a:endParaRPr>
          </a:p>
          <a:p>
            <a:pPr marL="342900" indent="-342900">
              <a:buFont typeface="Arial" panose="020B0604020202020204" pitchFamily="34" charset="0"/>
              <a:buChar char="•"/>
            </a:pPr>
            <a:r>
              <a:rPr lang="en-GB" sz="2200" dirty="0">
                <a:solidFill>
                  <a:srgbClr val="18191A"/>
                </a:solidFill>
                <a:effectLst/>
              </a:rPr>
              <a:t>22% of these in the Milky Way galaxy have Earth-sized planets in their habitable zone.</a:t>
            </a:r>
          </a:p>
          <a:p>
            <a:pPr marL="342900" indent="-342900">
              <a:buFont typeface="Arial" panose="020B0604020202020204" pitchFamily="34" charset="0"/>
              <a:buChar char="•"/>
            </a:pPr>
            <a:r>
              <a:rPr lang="en-US" sz="2200" dirty="0"/>
              <a:t>That’s 2.2 sextillion stars with earth-sized planets in habitable zones</a:t>
            </a:r>
          </a:p>
          <a:p>
            <a:r>
              <a:rPr lang="en-US" sz="2200" dirty="0"/>
              <a:t>That’s an awful lot of potential planets around sun like stars alone.</a:t>
            </a:r>
          </a:p>
          <a:p>
            <a:r>
              <a:rPr lang="en-US" sz="2200" dirty="0"/>
              <a:t>We don’t know about other types of star yet…</a:t>
            </a:r>
          </a:p>
        </p:txBody>
      </p:sp>
      <p:sp>
        <p:nvSpPr>
          <p:cNvPr id="5" name="TextBox 4">
            <a:extLst>
              <a:ext uri="{FF2B5EF4-FFF2-40B4-BE49-F238E27FC236}">
                <a16:creationId xmlns:a16="http://schemas.microsoft.com/office/drawing/2014/main" id="{9087E4A5-6970-ADE4-B133-ADACD7EA731E}"/>
              </a:ext>
            </a:extLst>
          </p:cNvPr>
          <p:cNvSpPr txBox="1"/>
          <p:nvPr/>
        </p:nvSpPr>
        <p:spPr>
          <a:xfrm>
            <a:off x="6347012" y="5662989"/>
            <a:ext cx="5605653" cy="938719"/>
          </a:xfrm>
          <a:prstGeom prst="rect">
            <a:avLst/>
          </a:prstGeom>
          <a:noFill/>
        </p:spPr>
        <p:txBody>
          <a:bodyPr wrap="square" rtlCol="0">
            <a:spAutoFit/>
          </a:bodyPr>
          <a:lstStyle/>
          <a:p>
            <a:r>
              <a:rPr lang="en-GB" sz="1100" dirty="0">
                <a:solidFill>
                  <a:srgbClr val="262626"/>
                </a:solidFill>
                <a:latin typeface="Helvetica" pitchFamily="2" charset="0"/>
              </a:rPr>
              <a:t>Hubble deep space field</a:t>
            </a:r>
            <a:endParaRPr lang="en-GB" sz="1100" b="1" dirty="0">
              <a:solidFill>
                <a:srgbClr val="262626"/>
              </a:solidFill>
              <a:effectLst/>
              <a:latin typeface="Helvetica" pitchFamily="2" charset="0"/>
            </a:endParaRPr>
          </a:p>
          <a:p>
            <a:r>
              <a:rPr lang="en-GB" sz="1100" b="1" dirty="0">
                <a:solidFill>
                  <a:srgbClr val="262626"/>
                </a:solidFill>
                <a:effectLst/>
                <a:latin typeface="Helvetica" pitchFamily="2" charset="0"/>
              </a:rPr>
              <a:t>Credit: </a:t>
            </a:r>
            <a:r>
              <a:rPr lang="en-GB" sz="1100" dirty="0">
                <a:solidFill>
                  <a:srgbClr val="262626"/>
                </a:solidFill>
                <a:effectLst/>
                <a:latin typeface="Helvetica" pitchFamily="2" charset="0"/>
              </a:rPr>
              <a:t>NASA</a:t>
            </a:r>
          </a:p>
          <a:p>
            <a:endParaRPr lang="en-GB" sz="1100" dirty="0">
              <a:solidFill>
                <a:srgbClr val="262626"/>
              </a:solidFill>
              <a:effectLst/>
              <a:latin typeface="Helvetica" pitchFamily="2" charset="0"/>
            </a:endParaRPr>
          </a:p>
          <a:p>
            <a:r>
              <a:rPr lang="en-GB" sz="1100" b="1" u="sng" dirty="0">
                <a:solidFill>
                  <a:srgbClr val="000000"/>
                </a:solidFill>
                <a:effectLst/>
                <a:latin typeface="Helvetica Neue" panose="02000503000000020004" pitchFamily="2" charset="0"/>
                <a:hlinkClick r:id="rId3"/>
              </a:rPr>
              <a:t>https://www.flickr.com/photos/nasahubble/51265789389/in/album-72157719327086276</a:t>
            </a:r>
            <a:endParaRPr lang="en-GB" sz="1100" b="1" u="sng" dirty="0">
              <a:solidFill>
                <a:srgbClr val="000000"/>
              </a:solidFill>
              <a:effectLst/>
              <a:latin typeface="Helvetica Neue" panose="02000503000000020004" pitchFamily="2" charset="0"/>
            </a:endParaRPr>
          </a:p>
        </p:txBody>
      </p:sp>
      <p:pic>
        <p:nvPicPr>
          <p:cNvPr id="10" name="Picture 9" descr="Image of Hubble Deep Space Field from NASA.">
            <a:extLst>
              <a:ext uri="{FF2B5EF4-FFF2-40B4-BE49-F238E27FC236}">
                <a16:creationId xmlns:a16="http://schemas.microsoft.com/office/drawing/2014/main" id="{10EF4D90-E9F8-EF03-56F5-33976F5388D1}"/>
              </a:ext>
            </a:extLst>
          </p:cNvPr>
          <p:cNvPicPr>
            <a:picLocks noChangeAspect="1"/>
          </p:cNvPicPr>
          <p:nvPr/>
        </p:nvPicPr>
        <p:blipFill>
          <a:blip r:embed="rId4"/>
          <a:stretch>
            <a:fillRect/>
          </a:stretch>
        </p:blipFill>
        <p:spPr>
          <a:xfrm>
            <a:off x="6347013" y="478240"/>
            <a:ext cx="5446962" cy="5065675"/>
          </a:xfrm>
          <a:prstGeom prst="rect">
            <a:avLst/>
          </a:prstGeom>
        </p:spPr>
      </p:pic>
    </p:spTree>
    <p:extLst>
      <p:ext uri="{BB962C8B-B14F-4D97-AF65-F5344CB8AC3E}">
        <p14:creationId xmlns:p14="http://schemas.microsoft.com/office/powerpoint/2010/main" val="41757251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0FFCA-8B21-75B6-752B-5476546B8C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19AFC2-914E-D14F-7809-B4CD5F0C0BAD}"/>
              </a:ext>
            </a:extLst>
          </p:cNvPr>
          <p:cNvSpPr>
            <a:spLocks noGrp="1"/>
          </p:cNvSpPr>
          <p:nvPr>
            <p:ph type="title"/>
          </p:nvPr>
        </p:nvSpPr>
        <p:spPr>
          <a:xfrm>
            <a:off x="257654" y="226977"/>
            <a:ext cx="5198766" cy="530225"/>
          </a:xfrm>
        </p:spPr>
        <p:txBody>
          <a:bodyPr>
            <a:normAutofit fontScale="90000"/>
          </a:bodyPr>
          <a:lstStyle/>
          <a:p>
            <a:r>
              <a:rPr lang="en-US" b="1" dirty="0"/>
              <a:t>Habitable zones around stars</a:t>
            </a:r>
          </a:p>
        </p:txBody>
      </p:sp>
      <p:sp>
        <p:nvSpPr>
          <p:cNvPr id="4" name="Text Placeholder 3">
            <a:extLst>
              <a:ext uri="{FF2B5EF4-FFF2-40B4-BE49-F238E27FC236}">
                <a16:creationId xmlns:a16="http://schemas.microsoft.com/office/drawing/2014/main" id="{2A2BC23F-8553-CDE8-1FB7-95AF147985DC}"/>
              </a:ext>
            </a:extLst>
          </p:cNvPr>
          <p:cNvSpPr>
            <a:spLocks noGrp="1"/>
          </p:cNvSpPr>
          <p:nvPr>
            <p:ph type="body" sz="half" idx="2"/>
          </p:nvPr>
        </p:nvSpPr>
        <p:spPr>
          <a:xfrm>
            <a:off x="275584" y="898834"/>
            <a:ext cx="4977734" cy="5732189"/>
          </a:xfrm>
        </p:spPr>
        <p:txBody>
          <a:bodyPr>
            <a:noAutofit/>
          </a:bodyPr>
          <a:lstStyle/>
          <a:p>
            <a:pPr marL="342900" indent="-342900">
              <a:buFont typeface="Arial" panose="020B0604020202020204" pitchFamily="34" charset="0"/>
              <a:buChar char="•"/>
            </a:pPr>
            <a:r>
              <a:rPr lang="en-US" sz="2200" dirty="0"/>
              <a:t>Space around a star where a rocky planet could continuously support liquid water on its surface.</a:t>
            </a:r>
          </a:p>
          <a:p>
            <a:pPr marL="342900" indent="-342900">
              <a:buFont typeface="Arial" panose="020B0604020202020204" pitchFamily="34" charset="0"/>
              <a:buChar char="•"/>
            </a:pPr>
            <a:r>
              <a:rPr lang="en-GB" sz="2200" dirty="0">
                <a:effectLst/>
              </a:rPr>
              <a:t>Too close = too hot and water evaporates.</a:t>
            </a:r>
          </a:p>
          <a:p>
            <a:pPr marL="342900" indent="-342900">
              <a:buFont typeface="Arial" panose="020B0604020202020204" pitchFamily="34" charset="0"/>
              <a:buChar char="•"/>
            </a:pPr>
            <a:r>
              <a:rPr lang="en-GB" sz="2200" dirty="0">
                <a:effectLst/>
              </a:rPr>
              <a:t>Too far = too cold and water freezes.</a:t>
            </a:r>
          </a:p>
          <a:p>
            <a:r>
              <a:rPr lang="en-GB" sz="2400" b="1" dirty="0">
                <a:solidFill>
                  <a:srgbClr val="606060"/>
                </a:solidFill>
              </a:rPr>
              <a:t>A-Dwarf stars </a:t>
            </a:r>
          </a:p>
          <a:p>
            <a:pPr marL="342900" indent="-342900">
              <a:buFont typeface="Arial" panose="020B0604020202020204" pitchFamily="34" charset="0"/>
              <a:buChar char="•"/>
            </a:pPr>
            <a:r>
              <a:rPr lang="en-GB" sz="2200" dirty="0">
                <a:solidFill>
                  <a:srgbClr val="606060"/>
                </a:solidFill>
                <a:effectLst/>
              </a:rPr>
              <a:t>larger, hotter and more massive than our Sun</a:t>
            </a:r>
          </a:p>
          <a:p>
            <a:pPr marL="342900" indent="-342900">
              <a:buFont typeface="Arial" panose="020B0604020202020204" pitchFamily="34" charset="0"/>
              <a:buChar char="•"/>
            </a:pPr>
            <a:r>
              <a:rPr lang="en-GB" sz="2200" dirty="0">
                <a:solidFill>
                  <a:srgbClr val="606060"/>
                </a:solidFill>
                <a:effectLst/>
              </a:rPr>
              <a:t>habitable zone much farther out from the star.</a:t>
            </a:r>
            <a:endParaRPr lang="en-US" sz="2200" dirty="0"/>
          </a:p>
          <a:p>
            <a:r>
              <a:rPr lang="en-GB" sz="2400" b="1" dirty="0">
                <a:solidFill>
                  <a:srgbClr val="606060"/>
                </a:solidFill>
                <a:effectLst/>
              </a:rPr>
              <a:t>M-Dwarf stars </a:t>
            </a:r>
          </a:p>
          <a:p>
            <a:pPr marL="342900" indent="-342900">
              <a:buFont typeface="Arial" panose="020B0604020202020204" pitchFamily="34" charset="0"/>
              <a:buChar char="•"/>
            </a:pPr>
            <a:r>
              <a:rPr lang="en-GB" sz="2200" dirty="0">
                <a:solidFill>
                  <a:srgbClr val="606060"/>
                </a:solidFill>
                <a:effectLst/>
              </a:rPr>
              <a:t>smaller, cooler and lower mass than </a:t>
            </a:r>
            <a:r>
              <a:rPr lang="en-GB" sz="2200" dirty="0">
                <a:solidFill>
                  <a:srgbClr val="606060"/>
                </a:solidFill>
              </a:rPr>
              <a:t>our</a:t>
            </a:r>
            <a:r>
              <a:rPr lang="en-GB" sz="2200" dirty="0">
                <a:solidFill>
                  <a:srgbClr val="606060"/>
                </a:solidFill>
                <a:effectLst/>
              </a:rPr>
              <a:t> Sun (G-dwarf) </a:t>
            </a:r>
            <a:endParaRPr lang="en-GB" sz="2200" dirty="0">
              <a:solidFill>
                <a:srgbClr val="606060"/>
              </a:solidFill>
            </a:endParaRPr>
          </a:p>
          <a:p>
            <a:pPr marL="342900" indent="-342900">
              <a:buFont typeface="Arial" panose="020B0604020202020204" pitchFamily="34" charset="0"/>
              <a:buChar char="•"/>
            </a:pPr>
            <a:r>
              <a:rPr lang="en-GB" sz="2200" dirty="0">
                <a:solidFill>
                  <a:srgbClr val="606060"/>
                </a:solidFill>
                <a:effectLst/>
              </a:rPr>
              <a:t>habitable zone much closer to the star.</a:t>
            </a:r>
          </a:p>
          <a:p>
            <a:pPr marL="342900" indent="-342900">
              <a:buFont typeface="Arial" panose="020B0604020202020204" pitchFamily="34" charset="0"/>
              <a:buChar char="•"/>
            </a:pPr>
            <a:endParaRPr lang="en-GB" sz="2400" dirty="0">
              <a:effectLst/>
            </a:endParaRPr>
          </a:p>
          <a:p>
            <a:r>
              <a:rPr lang="en-GB" sz="2000" dirty="0">
                <a:solidFill>
                  <a:srgbClr val="606060"/>
                </a:solidFill>
                <a:effectLst/>
              </a:rPr>
              <a:t>.</a:t>
            </a:r>
            <a:endParaRPr lang="en-US" sz="2000" dirty="0"/>
          </a:p>
        </p:txBody>
      </p:sp>
      <p:pic>
        <p:nvPicPr>
          <p:cNvPr id="8" name="Picture 7" descr="Diagram comparing the habitable zone around type A, G and M stars.">
            <a:extLst>
              <a:ext uri="{FF2B5EF4-FFF2-40B4-BE49-F238E27FC236}">
                <a16:creationId xmlns:a16="http://schemas.microsoft.com/office/drawing/2014/main" id="{1C37BD7F-8367-FDD5-9563-92CD970FEB82}"/>
              </a:ext>
            </a:extLst>
          </p:cNvPr>
          <p:cNvPicPr>
            <a:picLocks noChangeAspect="1"/>
          </p:cNvPicPr>
          <p:nvPr/>
        </p:nvPicPr>
        <p:blipFill>
          <a:blip r:embed="rId3"/>
          <a:srcRect l="11303" t="37989" r="33795" b="15137"/>
          <a:stretch/>
        </p:blipFill>
        <p:spPr>
          <a:xfrm>
            <a:off x="5394509" y="951146"/>
            <a:ext cx="6521907" cy="3480177"/>
          </a:xfrm>
          <a:prstGeom prst="rect">
            <a:avLst/>
          </a:prstGeom>
        </p:spPr>
      </p:pic>
      <p:sp>
        <p:nvSpPr>
          <p:cNvPr id="9" name="TextBox 8">
            <a:extLst>
              <a:ext uri="{FF2B5EF4-FFF2-40B4-BE49-F238E27FC236}">
                <a16:creationId xmlns:a16="http://schemas.microsoft.com/office/drawing/2014/main" id="{DA0CAD4F-0739-E0D8-459E-906B99714B47}"/>
              </a:ext>
            </a:extLst>
          </p:cNvPr>
          <p:cNvSpPr txBox="1"/>
          <p:nvPr/>
        </p:nvSpPr>
        <p:spPr>
          <a:xfrm>
            <a:off x="5340721" y="5163151"/>
            <a:ext cx="6477926" cy="1077218"/>
          </a:xfrm>
          <a:prstGeom prst="rect">
            <a:avLst/>
          </a:prstGeom>
          <a:noFill/>
        </p:spPr>
        <p:txBody>
          <a:bodyPr wrap="square" rtlCol="0">
            <a:spAutoFit/>
          </a:bodyPr>
          <a:lstStyle/>
          <a:p>
            <a:r>
              <a:rPr lang="en-GB" sz="1600" dirty="0">
                <a:effectLst/>
                <a:latin typeface="Helvetica" pitchFamily="2" charset="0"/>
              </a:rPr>
              <a:t>Image credit – NASA Astrobiology </a:t>
            </a:r>
            <a:r>
              <a:rPr lang="en-GB" sz="1600" dirty="0">
                <a:latin typeface="Helvetica" pitchFamily="2" charset="0"/>
              </a:rPr>
              <a:t>Institute </a:t>
            </a:r>
            <a:endParaRPr lang="en-GB" sz="1600" dirty="0">
              <a:effectLst/>
              <a:latin typeface="Helvetica Neue" panose="02000503000000020004" pitchFamily="2" charset="0"/>
            </a:endParaRPr>
          </a:p>
          <a:p>
            <a:r>
              <a:rPr lang="en-GB" sz="1600" dirty="0">
                <a:solidFill>
                  <a:srgbClr val="000000"/>
                </a:solidFill>
                <a:effectLst/>
                <a:latin typeface="Helvetica Neue" panose="02000503000000020004" pitchFamily="2" charset="0"/>
              </a:rPr>
              <a:t>Article on the habitable zone for M type stars </a:t>
            </a:r>
            <a:r>
              <a:rPr lang="en-GB" sz="1600" dirty="0">
                <a:solidFill>
                  <a:srgbClr val="000000"/>
                </a:solidFill>
                <a:effectLst/>
                <a:latin typeface="Helvetica Neue" panose="02000503000000020004" pitchFamily="2" charset="0"/>
                <a:hlinkClick r:id="rId4"/>
              </a:rPr>
              <a:t>https://astrobiology.nasa.gov/nai/articles/2016/6/30/where-is-the-habitable-zone-for-m-dwarf-stars/index.html</a:t>
            </a:r>
            <a:endParaRPr lang="en-GB" sz="1600" dirty="0">
              <a:solidFill>
                <a:srgbClr val="000000"/>
              </a:solidFill>
              <a:effectLst/>
              <a:latin typeface="Helvetica Neue" panose="02000503000000020004" pitchFamily="2" charset="0"/>
            </a:endParaRPr>
          </a:p>
        </p:txBody>
      </p:sp>
    </p:spTree>
    <p:extLst>
      <p:ext uri="{BB962C8B-B14F-4D97-AF65-F5344CB8AC3E}">
        <p14:creationId xmlns:p14="http://schemas.microsoft.com/office/powerpoint/2010/main" val="31444405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4F2FF-7D5D-1C7B-E67A-919CC5A40F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D152B2-F5DA-3FDD-176C-797A449C2915}"/>
              </a:ext>
            </a:extLst>
          </p:cNvPr>
          <p:cNvSpPr>
            <a:spLocks noGrp="1"/>
          </p:cNvSpPr>
          <p:nvPr>
            <p:ph type="title"/>
          </p:nvPr>
        </p:nvSpPr>
        <p:spPr>
          <a:xfrm>
            <a:off x="398026" y="305326"/>
            <a:ext cx="6128280" cy="530225"/>
          </a:xfrm>
        </p:spPr>
        <p:txBody>
          <a:bodyPr>
            <a:normAutofit fontScale="90000"/>
          </a:bodyPr>
          <a:lstStyle/>
          <a:p>
            <a:r>
              <a:rPr lang="en-US" sz="3200" b="1" dirty="0"/>
              <a:t>Insights from the Trappist discovery</a:t>
            </a:r>
          </a:p>
        </p:txBody>
      </p:sp>
      <p:sp>
        <p:nvSpPr>
          <p:cNvPr id="4" name="Text Placeholder 3">
            <a:extLst>
              <a:ext uri="{FF2B5EF4-FFF2-40B4-BE49-F238E27FC236}">
                <a16:creationId xmlns:a16="http://schemas.microsoft.com/office/drawing/2014/main" id="{1D972470-A283-ECCD-EC53-4791527154D1}"/>
              </a:ext>
            </a:extLst>
          </p:cNvPr>
          <p:cNvSpPr>
            <a:spLocks noGrp="1"/>
          </p:cNvSpPr>
          <p:nvPr>
            <p:ph type="body" sz="half" idx="2"/>
          </p:nvPr>
        </p:nvSpPr>
        <p:spPr>
          <a:xfrm>
            <a:off x="398025" y="1365776"/>
            <a:ext cx="5073384" cy="2063224"/>
          </a:xfrm>
        </p:spPr>
        <p:txBody>
          <a:bodyPr>
            <a:noAutofit/>
          </a:bodyPr>
          <a:lstStyle/>
          <a:p>
            <a:pPr marL="342900" indent="-342900">
              <a:buFont typeface="Arial" panose="020B0604020202020204" pitchFamily="34" charset="0"/>
              <a:buChar char="•"/>
            </a:pPr>
            <a:r>
              <a:rPr lang="en-GB" sz="2200" dirty="0"/>
              <a:t>Richest set of Earth-sized exoplanets around a single star found so far</a:t>
            </a:r>
            <a:endParaRPr lang="en-GB" sz="2200" dirty="0">
              <a:solidFill>
                <a:srgbClr val="000000"/>
              </a:solidFill>
              <a:latin typeface="Helvetica Neue" panose="02000503000000020004" pitchFamily="2" charset="0"/>
            </a:endParaRPr>
          </a:p>
          <a:p>
            <a:pPr marL="342900" indent="-342900">
              <a:buFont typeface="Arial" panose="020B0604020202020204" pitchFamily="34" charset="0"/>
              <a:buChar char="•"/>
            </a:pPr>
            <a:r>
              <a:rPr lang="en-GB" sz="2200" dirty="0">
                <a:solidFill>
                  <a:srgbClr val="18191A"/>
                </a:solidFill>
                <a:effectLst/>
              </a:rPr>
              <a:t>Red Dwarf – most common</a:t>
            </a:r>
          </a:p>
          <a:p>
            <a:endParaRPr lang="en-GB" sz="2200" dirty="0">
              <a:solidFill>
                <a:srgbClr val="18191A"/>
              </a:solidFill>
              <a:effectLst/>
            </a:endParaRPr>
          </a:p>
          <a:p>
            <a:pPr marL="342900" indent="-342900">
              <a:buFont typeface="Arial" panose="020B0604020202020204" pitchFamily="34" charset="0"/>
              <a:buChar char="•"/>
            </a:pPr>
            <a:r>
              <a:rPr lang="en-GB" sz="2200" dirty="0">
                <a:solidFill>
                  <a:srgbClr val="18191A"/>
                </a:solidFill>
              </a:rPr>
              <a:t>Targets for JWST</a:t>
            </a:r>
            <a:endParaRPr lang="en-US" sz="2200" dirty="0"/>
          </a:p>
        </p:txBody>
      </p:sp>
      <p:sp>
        <p:nvSpPr>
          <p:cNvPr id="5" name="TextBox 4">
            <a:extLst>
              <a:ext uri="{FF2B5EF4-FFF2-40B4-BE49-F238E27FC236}">
                <a16:creationId xmlns:a16="http://schemas.microsoft.com/office/drawing/2014/main" id="{B3E9D776-A867-F7DD-4394-2B85C4A18C26}"/>
              </a:ext>
            </a:extLst>
          </p:cNvPr>
          <p:cNvSpPr txBox="1"/>
          <p:nvPr/>
        </p:nvSpPr>
        <p:spPr>
          <a:xfrm>
            <a:off x="6042569" y="4464512"/>
            <a:ext cx="5900615" cy="1785104"/>
          </a:xfrm>
          <a:prstGeom prst="rect">
            <a:avLst/>
          </a:prstGeom>
          <a:noFill/>
        </p:spPr>
        <p:txBody>
          <a:bodyPr wrap="square" rtlCol="0">
            <a:spAutoFit/>
          </a:bodyPr>
          <a:lstStyle/>
          <a:p>
            <a:r>
              <a:rPr lang="en-GB" sz="1100" dirty="0">
                <a:solidFill>
                  <a:srgbClr val="262626"/>
                </a:solidFill>
                <a:latin typeface="Helvetica" pitchFamily="2" charset="0"/>
              </a:rPr>
              <a:t>The potential habitable zone for the Trappist1 system compared with our inner solar system.</a:t>
            </a:r>
          </a:p>
          <a:p>
            <a:endParaRPr lang="en-GB" sz="1100" b="1" dirty="0">
              <a:solidFill>
                <a:srgbClr val="262626"/>
              </a:solidFill>
              <a:effectLst/>
              <a:latin typeface="Helvetica" pitchFamily="2" charset="0"/>
            </a:endParaRPr>
          </a:p>
          <a:p>
            <a:r>
              <a:rPr lang="en-GB" sz="1100" b="1" dirty="0">
                <a:solidFill>
                  <a:srgbClr val="262626"/>
                </a:solidFill>
                <a:effectLst/>
                <a:latin typeface="Helvetica" pitchFamily="2" charset="0"/>
              </a:rPr>
              <a:t>Credit: </a:t>
            </a:r>
            <a:r>
              <a:rPr lang="en-GB" sz="1100" dirty="0">
                <a:solidFill>
                  <a:srgbClr val="262626"/>
                </a:solidFill>
                <a:effectLst/>
                <a:latin typeface="Helvetica" pitchFamily="2" charset="0"/>
              </a:rPr>
              <a:t>NASA/JPL-Caltech</a:t>
            </a:r>
          </a:p>
          <a:p>
            <a:endParaRPr lang="en-GB" sz="1100" dirty="0">
              <a:solidFill>
                <a:srgbClr val="262626"/>
              </a:solidFill>
              <a:effectLst/>
              <a:latin typeface="Helvetica" pitchFamily="2" charset="0"/>
            </a:endParaRPr>
          </a:p>
          <a:p>
            <a:r>
              <a:rPr lang="en-GB" sz="1100" b="1" u="sng" dirty="0">
                <a:solidFill>
                  <a:srgbClr val="000000"/>
                </a:solidFill>
                <a:effectLst/>
                <a:latin typeface="Helvetica Neue" panose="02000503000000020004" pitchFamily="2" charset="0"/>
                <a:hlinkClick r:id="rId3"/>
              </a:rPr>
              <a:t>https://esahubble.org/images/heic1802d/</a:t>
            </a:r>
            <a:r>
              <a:rPr lang="en-GB" sz="1100" b="1" dirty="0">
                <a:solidFill>
                  <a:srgbClr val="000000"/>
                </a:solidFill>
                <a:effectLst/>
                <a:latin typeface="Helvetica Neue" panose="02000503000000020004" pitchFamily="2" charset="0"/>
              </a:rPr>
              <a:t> </a:t>
            </a:r>
          </a:p>
          <a:p>
            <a:endParaRPr lang="en-GB" sz="1100" b="1" dirty="0">
              <a:solidFill>
                <a:srgbClr val="000000"/>
              </a:solidFill>
              <a:latin typeface="Helvetica Neue" panose="02000503000000020004" pitchFamily="2" charset="0"/>
            </a:endParaRPr>
          </a:p>
          <a:p>
            <a:r>
              <a:rPr lang="en-GB" sz="1100" dirty="0">
                <a:solidFill>
                  <a:srgbClr val="000000"/>
                </a:solidFill>
                <a:effectLst/>
                <a:latin typeface="Helvetica Neue" panose="02000503000000020004" pitchFamily="2" charset="0"/>
              </a:rPr>
              <a:t>Habitable zone of Proxima </a:t>
            </a:r>
            <a:r>
              <a:rPr lang="en-GB" sz="1100" dirty="0" err="1">
                <a:solidFill>
                  <a:srgbClr val="000000"/>
                </a:solidFill>
                <a:effectLst/>
                <a:latin typeface="Helvetica Neue" panose="02000503000000020004" pitchFamily="2" charset="0"/>
              </a:rPr>
              <a:t>centari</a:t>
            </a:r>
            <a:r>
              <a:rPr lang="en-GB" sz="1100" dirty="0">
                <a:solidFill>
                  <a:srgbClr val="000000"/>
                </a:solidFill>
                <a:effectLst/>
                <a:latin typeface="Helvetica Neue" panose="02000503000000020004" pitchFamily="2" charset="0"/>
              </a:rPr>
              <a:t> Credit ESO/</a:t>
            </a:r>
            <a:r>
              <a:rPr lang="en-GB" sz="1100" dirty="0" err="1">
                <a:solidFill>
                  <a:srgbClr val="000000"/>
                </a:solidFill>
                <a:effectLst/>
                <a:latin typeface="Helvetica Neue" panose="02000503000000020004" pitchFamily="2" charset="0"/>
              </a:rPr>
              <a:t>M.Kornmesser</a:t>
            </a:r>
            <a:r>
              <a:rPr lang="en-GB" sz="1100" dirty="0">
                <a:solidFill>
                  <a:srgbClr val="000000"/>
                </a:solidFill>
                <a:effectLst/>
                <a:latin typeface="Helvetica Neue" panose="02000503000000020004" pitchFamily="2" charset="0"/>
              </a:rPr>
              <a:t>/</a:t>
            </a:r>
            <a:r>
              <a:rPr lang="en-GB" sz="1100" dirty="0" err="1">
                <a:solidFill>
                  <a:srgbClr val="000000"/>
                </a:solidFill>
                <a:effectLst/>
                <a:latin typeface="Helvetica Neue" panose="02000503000000020004" pitchFamily="2" charset="0"/>
              </a:rPr>
              <a:t>G.Coleman</a:t>
            </a:r>
            <a:endParaRPr lang="en-GB" sz="1100" dirty="0">
              <a:solidFill>
                <a:srgbClr val="000000"/>
              </a:solidFill>
              <a:effectLst/>
              <a:latin typeface="Helvetica Neue" panose="02000503000000020004" pitchFamily="2" charset="0"/>
            </a:endParaRPr>
          </a:p>
          <a:p>
            <a:r>
              <a:rPr lang="en-GB" sz="1100" dirty="0">
                <a:solidFill>
                  <a:srgbClr val="0E0E0E"/>
                </a:solidFill>
              </a:rPr>
              <a:t>from You had me at habitable slides by Dr Gary Blackwood, JP:L, NASA</a:t>
            </a:r>
          </a:p>
          <a:p>
            <a:r>
              <a:rPr lang="en-GB" sz="1100" dirty="0">
                <a:solidFill>
                  <a:srgbClr val="0E0E0E"/>
                </a:solidFill>
                <a:effectLst/>
                <a:hlinkClick r:id="rId4"/>
              </a:rPr>
              <a:t>https://exoplanets.nasa.gov/exep/resources/presentations/</a:t>
            </a:r>
            <a:r>
              <a:rPr lang="en-GB" sz="1100" dirty="0">
                <a:solidFill>
                  <a:srgbClr val="0E0E0E"/>
                </a:solidFill>
                <a:effectLst/>
              </a:rPr>
              <a:t>  </a:t>
            </a:r>
          </a:p>
          <a:p>
            <a:endParaRPr lang="en-GB" sz="1100" dirty="0">
              <a:solidFill>
                <a:srgbClr val="000000"/>
              </a:solidFill>
              <a:effectLst/>
              <a:latin typeface="Helvetica Neue" panose="02000503000000020004" pitchFamily="2" charset="0"/>
            </a:endParaRPr>
          </a:p>
        </p:txBody>
      </p:sp>
      <p:pic>
        <p:nvPicPr>
          <p:cNvPr id="9" name="Content Placeholder 8" descr="Diagram comparing the Trappist-1 system with our inner solar system.">
            <a:extLst>
              <a:ext uri="{FF2B5EF4-FFF2-40B4-BE49-F238E27FC236}">
                <a16:creationId xmlns:a16="http://schemas.microsoft.com/office/drawing/2014/main" id="{46E3A45D-3B0D-988C-D286-2CE599ABB778}"/>
              </a:ext>
            </a:extLst>
          </p:cNvPr>
          <p:cNvPicPr>
            <a:picLocks noGrp="1" noChangeAspect="1"/>
          </p:cNvPicPr>
          <p:nvPr>
            <p:ph idx="1"/>
          </p:nvPr>
        </p:nvPicPr>
        <p:blipFill>
          <a:blip r:embed="rId5"/>
          <a:srcRect l="8094" t="4648" r="18062" b="11743"/>
          <a:stretch/>
        </p:blipFill>
        <p:spPr>
          <a:xfrm>
            <a:off x="6096000" y="570438"/>
            <a:ext cx="5697974" cy="3628962"/>
          </a:xfrm>
        </p:spPr>
      </p:pic>
      <p:pic>
        <p:nvPicPr>
          <p:cNvPr id="6" name="Picture 5" descr="A screen shot of a diagram&#10;&#10;Description automatically generated">
            <a:extLst>
              <a:ext uri="{FF2B5EF4-FFF2-40B4-BE49-F238E27FC236}">
                <a16:creationId xmlns:a16="http://schemas.microsoft.com/office/drawing/2014/main" id="{7F930536-0661-84EC-C9D2-311FD1228595}"/>
              </a:ext>
            </a:extLst>
          </p:cNvPr>
          <p:cNvPicPr>
            <a:picLocks noChangeAspect="1"/>
          </p:cNvPicPr>
          <p:nvPr/>
        </p:nvPicPr>
        <p:blipFill>
          <a:blip r:embed="rId6"/>
          <a:stretch>
            <a:fillRect/>
          </a:stretch>
        </p:blipFill>
        <p:spPr>
          <a:xfrm>
            <a:off x="398025" y="3657600"/>
            <a:ext cx="5473349" cy="2647391"/>
          </a:xfrm>
          <a:prstGeom prst="rect">
            <a:avLst/>
          </a:prstGeom>
        </p:spPr>
      </p:pic>
    </p:spTree>
    <p:extLst>
      <p:ext uri="{BB962C8B-B14F-4D97-AF65-F5344CB8AC3E}">
        <p14:creationId xmlns:p14="http://schemas.microsoft.com/office/powerpoint/2010/main" val="6415217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45A976A-8DE3-4B67-B94B-2044FDD12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EAAA1B9-2DDB-49C9-A037-A523D2F13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useBgFill="1">
        <p:nvSpPr>
          <p:cNvPr id="23" name="Rectangle 22">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A40D99-B31C-3789-FD7F-9A4CB256A2C8}"/>
              </a:ext>
            </a:extLst>
          </p:cNvPr>
          <p:cNvSpPr>
            <a:spLocks noGrp="1"/>
          </p:cNvSpPr>
          <p:nvPr>
            <p:ph type="title"/>
          </p:nvPr>
        </p:nvSpPr>
        <p:spPr>
          <a:xfrm>
            <a:off x="804672" y="457200"/>
            <a:ext cx="10579608" cy="1188720"/>
          </a:xfrm>
        </p:spPr>
        <p:txBody>
          <a:bodyPr vert="horz" lIns="91440" tIns="45720" rIns="91440" bIns="45720" rtlCol="0" anchor="ctr">
            <a:normAutofit/>
          </a:bodyPr>
          <a:lstStyle/>
          <a:p>
            <a:r>
              <a:rPr lang="en-US" sz="4000" b="1" kern="1200" dirty="0">
                <a:solidFill>
                  <a:schemeClr val="tx2"/>
                </a:solidFill>
                <a:latin typeface="+mj-lt"/>
                <a:ea typeface="+mj-ea"/>
                <a:cs typeface="+mj-cs"/>
              </a:rPr>
              <a:t>Physical properties affecting habitability </a:t>
            </a:r>
          </a:p>
        </p:txBody>
      </p:sp>
      <p:grpSp>
        <p:nvGrpSpPr>
          <p:cNvPr id="28" name="Group 27">
            <a:extLst>
              <a:ext uri="{FF2B5EF4-FFF2-40B4-BE49-F238E27FC236}">
                <a16:creationId xmlns:a16="http://schemas.microsoft.com/office/drawing/2014/main" id="{B441F8D5-EBCE-4FB9-91A9-3425971C1F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262397" y="134260"/>
            <a:ext cx="3142400" cy="2716805"/>
            <a:chOff x="-305" y="-4155"/>
            <a:chExt cx="2514948" cy="2174333"/>
          </a:xfrm>
        </p:grpSpPr>
        <p:sp>
          <p:nvSpPr>
            <p:cNvPr id="16" name="Freeform: Shape 15">
              <a:extLst>
                <a:ext uri="{FF2B5EF4-FFF2-40B4-BE49-F238E27FC236}">
                  <a16:creationId xmlns:a16="http://schemas.microsoft.com/office/drawing/2014/main" id="{9A5E80E2-35F9-41F3-A2B8-A2F17D956F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16">
              <a:extLst>
                <a:ext uri="{FF2B5EF4-FFF2-40B4-BE49-F238E27FC236}">
                  <a16:creationId xmlns:a16="http://schemas.microsoft.com/office/drawing/2014/main" id="{988BDEEE-0C30-49F3-8D05-B062EF890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F21E0C27-19E6-45DC-B154-493480207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0" name="Freeform: Shape 18">
              <a:extLst>
                <a:ext uri="{FF2B5EF4-FFF2-40B4-BE49-F238E27FC236}">
                  <a16:creationId xmlns:a16="http://schemas.microsoft.com/office/drawing/2014/main" id="{A3A55340-18E0-4A23-B406-BD1221643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08701F99-7E4C-4B92-A4B5-307CDFB7A4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5047906"/>
            <a:ext cx="2412221" cy="1810094"/>
            <a:chOff x="-305" y="-1"/>
            <a:chExt cx="3832880" cy="2876136"/>
          </a:xfrm>
        </p:grpSpPr>
        <p:sp>
          <p:nvSpPr>
            <p:cNvPr id="22" name="Freeform: Shape 21">
              <a:extLst>
                <a:ext uri="{FF2B5EF4-FFF2-40B4-BE49-F238E27FC236}">
                  <a16:creationId xmlns:a16="http://schemas.microsoft.com/office/drawing/2014/main" id="{441E616B-C319-43C1-9A9C-A2074B2E8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22">
              <a:extLst>
                <a:ext uri="{FF2B5EF4-FFF2-40B4-BE49-F238E27FC236}">
                  <a16:creationId xmlns:a16="http://schemas.microsoft.com/office/drawing/2014/main" id="{CC86BD2B-CA73-48DF-9CC8-0152EA6B1B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59C1AA9D-3FCF-4B84-94D1-51F0E1517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1D7CE92F-1DE7-4252-A62C-77ACF8C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6" name="Text Placeholder 3">
            <a:extLst>
              <a:ext uri="{FF2B5EF4-FFF2-40B4-BE49-F238E27FC236}">
                <a16:creationId xmlns:a16="http://schemas.microsoft.com/office/drawing/2014/main" id="{ABC89130-15D6-D819-151E-C96990030249}"/>
              </a:ext>
            </a:extLst>
          </p:cNvPr>
          <p:cNvGraphicFramePr/>
          <p:nvPr>
            <p:extLst>
              <p:ext uri="{D42A27DB-BD31-4B8C-83A1-F6EECF244321}">
                <p14:modId xmlns:p14="http://schemas.microsoft.com/office/powerpoint/2010/main" val="3534208004"/>
              </p:ext>
            </p:extLst>
          </p:nvPr>
        </p:nvGraphicFramePr>
        <p:xfrm>
          <a:off x="1298058" y="2543633"/>
          <a:ext cx="9774054" cy="3566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Graphic 9" descr="Thermometer with solid fill">
            <a:extLst>
              <a:ext uri="{FF2B5EF4-FFF2-40B4-BE49-F238E27FC236}">
                <a16:creationId xmlns:a16="http://schemas.microsoft.com/office/drawing/2014/main" id="{3A3D3DE9-C2C6-CCC9-9EC4-ECA055C386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0438" y="3032084"/>
            <a:ext cx="781434" cy="781434"/>
          </a:xfrm>
          <a:prstGeom prst="rect">
            <a:avLst/>
          </a:prstGeom>
        </p:spPr>
      </p:pic>
      <p:pic>
        <p:nvPicPr>
          <p:cNvPr id="14" name="Graphic 13" descr="Sunglasses with solid fill">
            <a:extLst>
              <a:ext uri="{FF2B5EF4-FFF2-40B4-BE49-F238E27FC236}">
                <a16:creationId xmlns:a16="http://schemas.microsoft.com/office/drawing/2014/main" id="{DB3106F0-6824-0345-D1AC-0686EF88C16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80438" y="2524138"/>
            <a:ext cx="781434" cy="781434"/>
          </a:xfrm>
          <a:prstGeom prst="rect">
            <a:avLst/>
          </a:prstGeom>
        </p:spPr>
      </p:pic>
      <p:pic>
        <p:nvPicPr>
          <p:cNvPr id="33" name="Graphic 32" descr="Windy with solid fill">
            <a:extLst>
              <a:ext uri="{FF2B5EF4-FFF2-40B4-BE49-F238E27FC236}">
                <a16:creationId xmlns:a16="http://schemas.microsoft.com/office/drawing/2014/main" id="{C4116FCF-A952-7BED-1856-B15FAF76749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43338" y="1778886"/>
            <a:ext cx="781434" cy="781434"/>
          </a:xfrm>
          <a:prstGeom prst="rect">
            <a:avLst/>
          </a:prstGeom>
        </p:spPr>
      </p:pic>
      <p:pic>
        <p:nvPicPr>
          <p:cNvPr id="35" name="Graphic 34" descr="Radioactive with solid fill">
            <a:extLst>
              <a:ext uri="{FF2B5EF4-FFF2-40B4-BE49-F238E27FC236}">
                <a16:creationId xmlns:a16="http://schemas.microsoft.com/office/drawing/2014/main" id="{F064459F-E7CF-A876-60F5-D116C57F7AD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16577" y="1722930"/>
            <a:ext cx="781434" cy="781434"/>
          </a:xfrm>
          <a:prstGeom prst="rect">
            <a:avLst/>
          </a:prstGeom>
        </p:spPr>
      </p:pic>
      <p:pic>
        <p:nvPicPr>
          <p:cNvPr id="37" name="Graphic 36" descr="Solar system with solid fill">
            <a:extLst>
              <a:ext uri="{FF2B5EF4-FFF2-40B4-BE49-F238E27FC236}">
                <a16:creationId xmlns:a16="http://schemas.microsoft.com/office/drawing/2014/main" id="{0BC7890D-A84B-9183-10CC-416BF6FE5AD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654222" y="2410667"/>
            <a:ext cx="784389" cy="784389"/>
          </a:xfrm>
          <a:prstGeom prst="rect">
            <a:avLst/>
          </a:prstGeom>
        </p:spPr>
      </p:pic>
      <p:pic>
        <p:nvPicPr>
          <p:cNvPr id="39" name="Graphic 38" descr="Water outline">
            <a:extLst>
              <a:ext uri="{FF2B5EF4-FFF2-40B4-BE49-F238E27FC236}">
                <a16:creationId xmlns:a16="http://schemas.microsoft.com/office/drawing/2014/main" id="{7967309C-0BC6-4482-DD8D-D70B2A57A71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821908" y="3287972"/>
            <a:ext cx="562372" cy="562372"/>
          </a:xfrm>
          <a:prstGeom prst="rect">
            <a:avLst/>
          </a:prstGeom>
        </p:spPr>
      </p:pic>
      <p:pic>
        <p:nvPicPr>
          <p:cNvPr id="43" name="Graphic 42" descr="Wave with solid fill">
            <a:extLst>
              <a:ext uri="{FF2B5EF4-FFF2-40B4-BE49-F238E27FC236}">
                <a16:creationId xmlns:a16="http://schemas.microsoft.com/office/drawing/2014/main" id="{882BF649-7332-21F2-70CF-6078204824C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356192" y="4546512"/>
            <a:ext cx="763196" cy="763196"/>
          </a:xfrm>
          <a:prstGeom prst="rect">
            <a:avLst/>
          </a:prstGeom>
        </p:spPr>
      </p:pic>
      <p:pic>
        <p:nvPicPr>
          <p:cNvPr id="45" name="Graphic 44" descr="Solar system outline">
            <a:extLst>
              <a:ext uri="{FF2B5EF4-FFF2-40B4-BE49-F238E27FC236}">
                <a16:creationId xmlns:a16="http://schemas.microsoft.com/office/drawing/2014/main" id="{1C224053-9B77-4653-7625-6F95724A0763}"/>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813810" y="4909612"/>
            <a:ext cx="1071463" cy="1071463"/>
          </a:xfrm>
          <a:prstGeom prst="rect">
            <a:avLst/>
          </a:prstGeom>
        </p:spPr>
      </p:pic>
      <p:pic>
        <p:nvPicPr>
          <p:cNvPr id="47" name="Graphic 46" descr="Lock with solid fill">
            <a:extLst>
              <a:ext uri="{FF2B5EF4-FFF2-40B4-BE49-F238E27FC236}">
                <a16:creationId xmlns:a16="http://schemas.microsoft.com/office/drawing/2014/main" id="{632BE7B6-D99D-33F7-A3D3-06CFE6069205}"/>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9289570" y="5209718"/>
            <a:ext cx="864737" cy="864737"/>
          </a:xfrm>
          <a:prstGeom prst="rect">
            <a:avLst/>
          </a:prstGeom>
        </p:spPr>
      </p:pic>
    </p:spTree>
    <p:extLst>
      <p:ext uri="{BB962C8B-B14F-4D97-AF65-F5344CB8AC3E}">
        <p14:creationId xmlns:p14="http://schemas.microsoft.com/office/powerpoint/2010/main" val="40615246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95CD303-B6D9-57A4-70E4-17A862C098D2}"/>
              </a:ext>
            </a:extLst>
          </p:cNvPr>
          <p:cNvSpPr>
            <a:spLocks noGrp="1"/>
          </p:cNvSpPr>
          <p:nvPr>
            <p:ph type="body" sz="half" idx="2"/>
          </p:nvPr>
        </p:nvSpPr>
        <p:spPr>
          <a:xfrm>
            <a:off x="762001" y="1157126"/>
            <a:ext cx="6284127" cy="3613657"/>
          </a:xfrm>
        </p:spPr>
        <p:txBody>
          <a:bodyPr vert="horz" lIns="91440" tIns="45720" rIns="91440" bIns="45720" rtlCol="0">
            <a:normAutofit/>
          </a:bodyPr>
          <a:lstStyle/>
          <a:p>
            <a:pPr marL="285750" indent="-285750">
              <a:buFont typeface="Arial" panose="020B0604020202020204" pitchFamily="34" charset="0"/>
              <a:buChar char="•"/>
            </a:pPr>
            <a:r>
              <a:rPr lang="en-US" sz="2000" dirty="0"/>
              <a:t>What about the potential for life outside the habitable zone?</a:t>
            </a:r>
          </a:p>
          <a:p>
            <a:pPr marL="285750" indent="-285750">
              <a:buFont typeface="Arial" panose="020B0604020202020204" pitchFamily="34" charset="0"/>
              <a:buChar char="•"/>
            </a:pPr>
            <a:r>
              <a:rPr lang="en-US" sz="2000" dirty="0"/>
              <a:t>Some moons around gas giants could support life – icy moons like Europa, Enceladus and Titan</a:t>
            </a:r>
          </a:p>
          <a:p>
            <a:pPr marL="285750" indent="-285750">
              <a:buFont typeface="Arial" panose="020B0604020202020204" pitchFamily="34" charset="0"/>
              <a:buChar char="•"/>
            </a:pPr>
            <a:r>
              <a:rPr lang="en-US" sz="2000" dirty="0"/>
              <a:t>If we find life there and the same applies across the universe life could be everywhere.</a:t>
            </a:r>
          </a:p>
          <a:p>
            <a:pPr marL="285750" indent="-285750">
              <a:buFont typeface="Arial" panose="020B0604020202020204" pitchFamily="34" charset="0"/>
              <a:buChar char="•"/>
            </a:pPr>
            <a:r>
              <a:rPr lang="en-US" sz="2000" dirty="0"/>
              <a:t>Does life have to be carbon based, are other chemistries possible?</a:t>
            </a:r>
          </a:p>
        </p:txBody>
      </p:sp>
      <p:sp>
        <p:nvSpPr>
          <p:cNvPr id="9" name="Rectangle 8">
            <a:extLst>
              <a:ext uri="{FF2B5EF4-FFF2-40B4-BE49-F238E27FC236}">
                <a16:creationId xmlns:a16="http://schemas.microsoft.com/office/drawing/2014/main" id="{05003A08-2099-011B-40D5-76DD2E2CE632}"/>
              </a:ext>
            </a:extLst>
          </p:cNvPr>
          <p:cNvSpPr/>
          <p:nvPr/>
        </p:nvSpPr>
        <p:spPr>
          <a:xfrm>
            <a:off x="5755599" y="715617"/>
            <a:ext cx="970666" cy="369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A40D99-B31C-3789-FD7F-9A4CB256A2C8}"/>
              </a:ext>
            </a:extLst>
          </p:cNvPr>
          <p:cNvSpPr>
            <a:spLocks noGrp="1"/>
          </p:cNvSpPr>
          <p:nvPr>
            <p:ph type="title"/>
          </p:nvPr>
        </p:nvSpPr>
        <p:spPr>
          <a:xfrm>
            <a:off x="762001" y="342901"/>
            <a:ext cx="4421594" cy="474592"/>
          </a:xfrm>
          <a:solidFill>
            <a:schemeClr val="bg1"/>
          </a:solidFill>
        </p:spPr>
        <p:txBody>
          <a:bodyPr vert="horz" lIns="91440" tIns="45720" rIns="91440" bIns="45720" rtlCol="0" anchor="t">
            <a:normAutofit fontScale="90000"/>
          </a:bodyPr>
          <a:lstStyle/>
          <a:p>
            <a:r>
              <a:rPr lang="en-US" b="1" kern="1200" dirty="0">
                <a:solidFill>
                  <a:schemeClr val="tx1"/>
                </a:solidFill>
                <a:latin typeface="+mj-lt"/>
                <a:ea typeface="+mj-ea"/>
                <a:cs typeface="+mj-cs"/>
              </a:rPr>
              <a:t>Life in other locations?</a:t>
            </a:r>
          </a:p>
        </p:txBody>
      </p:sp>
      <p:pic>
        <p:nvPicPr>
          <p:cNvPr id="6" name="Picture 5">
            <a:extLst>
              <a:ext uri="{FF2B5EF4-FFF2-40B4-BE49-F238E27FC236}">
                <a16:creationId xmlns:a16="http://schemas.microsoft.com/office/drawing/2014/main" id="{B73F87F3-0037-5750-079C-E1847934565C}"/>
              </a:ext>
            </a:extLst>
          </p:cNvPr>
          <p:cNvPicPr>
            <a:picLocks noChangeAspect="1"/>
          </p:cNvPicPr>
          <p:nvPr/>
        </p:nvPicPr>
        <p:blipFill>
          <a:blip r:embed="rId3"/>
          <a:stretch>
            <a:fillRect/>
          </a:stretch>
        </p:blipFill>
        <p:spPr>
          <a:xfrm>
            <a:off x="7298269" y="342900"/>
            <a:ext cx="2218765" cy="3429000"/>
          </a:xfrm>
          <a:prstGeom prst="rect">
            <a:avLst/>
          </a:prstGeom>
        </p:spPr>
      </p:pic>
      <p:sp>
        <p:nvSpPr>
          <p:cNvPr id="8" name="TextBox 7">
            <a:extLst>
              <a:ext uri="{FF2B5EF4-FFF2-40B4-BE49-F238E27FC236}">
                <a16:creationId xmlns:a16="http://schemas.microsoft.com/office/drawing/2014/main" id="{E4FE13BF-16F5-4602-51DA-6003B80750A3}"/>
              </a:ext>
            </a:extLst>
          </p:cNvPr>
          <p:cNvSpPr txBox="1"/>
          <p:nvPr/>
        </p:nvSpPr>
        <p:spPr>
          <a:xfrm>
            <a:off x="734944" y="5634551"/>
            <a:ext cx="6311184" cy="1015663"/>
          </a:xfrm>
          <a:prstGeom prst="rect">
            <a:avLst/>
          </a:prstGeom>
          <a:noFill/>
        </p:spPr>
        <p:txBody>
          <a:bodyPr wrap="square" rtlCol="0">
            <a:spAutoFit/>
          </a:bodyPr>
          <a:lstStyle/>
          <a:p>
            <a:r>
              <a:rPr lang="en-US" sz="1200" dirty="0"/>
              <a:t>Left top - NASA Europa leaflet </a:t>
            </a:r>
            <a:r>
              <a:rPr lang="en-US" sz="1200" dirty="0">
                <a:hlinkClick r:id="rId4"/>
              </a:rPr>
              <a:t>https://science.nasa.gov/resource/jupiters-moon</a:t>
            </a:r>
            <a:r>
              <a:rPr lang="en-US" sz="1200" dirty="0">
                <a:hlinkClick r:id="rId5"/>
              </a:rPr>
              <a:t>-europa-poster-version-a/</a:t>
            </a:r>
            <a:endParaRPr lang="en-US" sz="1200" dirty="0"/>
          </a:p>
          <a:p>
            <a:r>
              <a:rPr lang="en-US" sz="1200" dirty="0"/>
              <a:t>Left bottom - NASA Enceladus image </a:t>
            </a:r>
            <a:r>
              <a:rPr lang="en-US" sz="1200" dirty="0">
                <a:hlinkClick r:id="rId6"/>
              </a:rPr>
              <a:t>https://science.nasa.gov/resource/zooming-in-on-enceladus-mosaic/</a:t>
            </a:r>
            <a:r>
              <a:rPr lang="en-US" sz="1200" dirty="0"/>
              <a:t> </a:t>
            </a:r>
          </a:p>
          <a:p>
            <a:r>
              <a:rPr lang="en-US" sz="1200" dirty="0"/>
              <a:t>Right - NASA Liquid lakes on Titan </a:t>
            </a:r>
            <a:r>
              <a:rPr lang="en-US" sz="1200" dirty="0">
                <a:hlinkClick r:id="rId7"/>
              </a:rPr>
              <a:t>https://science.nasa.gov/resource/liquid-lakes-on-titan/</a:t>
            </a:r>
            <a:r>
              <a:rPr lang="en-US" sz="1200" dirty="0"/>
              <a:t> </a:t>
            </a:r>
          </a:p>
        </p:txBody>
      </p:sp>
      <p:pic>
        <p:nvPicPr>
          <p:cNvPr id="11" name="Picture 10" descr="A close-up of a planet&#10;&#10;Description automatically generated">
            <a:extLst>
              <a:ext uri="{FF2B5EF4-FFF2-40B4-BE49-F238E27FC236}">
                <a16:creationId xmlns:a16="http://schemas.microsoft.com/office/drawing/2014/main" id="{C03BAEE1-25AE-4337-A255-3D8CF54AE90A}"/>
              </a:ext>
            </a:extLst>
          </p:cNvPr>
          <p:cNvPicPr>
            <a:picLocks noChangeAspect="1"/>
          </p:cNvPicPr>
          <p:nvPr/>
        </p:nvPicPr>
        <p:blipFill>
          <a:blip r:embed="rId8"/>
          <a:stretch>
            <a:fillRect/>
          </a:stretch>
        </p:blipFill>
        <p:spPr>
          <a:xfrm>
            <a:off x="7267349" y="3896100"/>
            <a:ext cx="2280607" cy="2686549"/>
          </a:xfrm>
          <a:prstGeom prst="rect">
            <a:avLst/>
          </a:prstGeom>
        </p:spPr>
      </p:pic>
      <p:pic>
        <p:nvPicPr>
          <p:cNvPr id="13" name="Picture 12" descr="A close-up of a carpet&#10;&#10;Description automatically generated">
            <a:extLst>
              <a:ext uri="{FF2B5EF4-FFF2-40B4-BE49-F238E27FC236}">
                <a16:creationId xmlns:a16="http://schemas.microsoft.com/office/drawing/2014/main" id="{A173D80A-B751-6AC4-7AA9-BBE3BAE8DA47}"/>
              </a:ext>
            </a:extLst>
          </p:cNvPr>
          <p:cNvPicPr>
            <a:picLocks noChangeAspect="1"/>
          </p:cNvPicPr>
          <p:nvPr/>
        </p:nvPicPr>
        <p:blipFill>
          <a:blip r:embed="rId9"/>
          <a:stretch>
            <a:fillRect/>
          </a:stretch>
        </p:blipFill>
        <p:spPr>
          <a:xfrm>
            <a:off x="9488723" y="1609280"/>
            <a:ext cx="2622176" cy="3429000"/>
          </a:xfrm>
          <a:prstGeom prst="rect">
            <a:avLst/>
          </a:prstGeom>
        </p:spPr>
      </p:pic>
    </p:spTree>
    <p:extLst>
      <p:ext uri="{BB962C8B-B14F-4D97-AF65-F5344CB8AC3E}">
        <p14:creationId xmlns:p14="http://schemas.microsoft.com/office/powerpoint/2010/main" val="6780915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95CD303-B6D9-57A4-70E4-17A862C098D2}"/>
              </a:ext>
            </a:extLst>
          </p:cNvPr>
          <p:cNvSpPr>
            <a:spLocks noGrp="1"/>
          </p:cNvSpPr>
          <p:nvPr>
            <p:ph type="body" sz="half" idx="2"/>
          </p:nvPr>
        </p:nvSpPr>
        <p:spPr>
          <a:xfrm>
            <a:off x="7552803" y="864643"/>
            <a:ext cx="4305669" cy="5517496"/>
          </a:xfrm>
        </p:spPr>
        <p:txBody>
          <a:bodyPr vert="horz" lIns="91440" tIns="45720" rIns="91440" bIns="45720" rtlCol="0">
            <a:noAutofit/>
          </a:bodyPr>
          <a:lstStyle/>
          <a:p>
            <a:r>
              <a:rPr lang="en-US" sz="2200" dirty="0"/>
              <a:t>Carl Sagan’s experiment  l</a:t>
            </a:r>
          </a:p>
          <a:p>
            <a:r>
              <a:rPr lang="en-US" sz="2000" dirty="0"/>
              <a:t>Control experiment to see if life could be unambiguously detected by a spacecraft</a:t>
            </a:r>
          </a:p>
          <a:p>
            <a:pPr marL="342900" indent="-228600">
              <a:buFont typeface="Arial" panose="020B0604020202020204" pitchFamily="34" charset="0"/>
              <a:buChar char="•"/>
            </a:pPr>
            <a:r>
              <a:rPr lang="en-US" sz="2000" dirty="0"/>
              <a:t>The near infra-red mapping spectrometer (NIMS) detected:</a:t>
            </a:r>
          </a:p>
          <a:p>
            <a:pPr marL="800100" lvl="1" indent="-228600">
              <a:buFont typeface="Arial" panose="020B0604020202020204" pitchFamily="34" charset="0"/>
              <a:buChar char="•"/>
            </a:pPr>
            <a:r>
              <a:rPr lang="en-US" sz="2000" dirty="0"/>
              <a:t>water </a:t>
            </a:r>
            <a:r>
              <a:rPr lang="en-US" sz="2000" dirty="0" err="1"/>
              <a:t>vapour</a:t>
            </a:r>
            <a:r>
              <a:rPr lang="en-US" sz="2000" dirty="0"/>
              <a:t> in the atmosphere, ice at the poles and oceans </a:t>
            </a:r>
          </a:p>
          <a:p>
            <a:pPr marL="800100" lvl="1" indent="-228600">
              <a:buFont typeface="Arial" panose="020B0604020202020204" pitchFamily="34" charset="0"/>
              <a:buChar char="•"/>
            </a:pPr>
            <a:r>
              <a:rPr lang="en-US" sz="2000" dirty="0"/>
              <a:t>Temperatures from -30C to +18C</a:t>
            </a:r>
          </a:p>
          <a:p>
            <a:pPr marL="800100" lvl="1" indent="-228600">
              <a:buFont typeface="Arial" panose="020B0604020202020204" pitchFamily="34" charset="0"/>
              <a:buChar char="•"/>
            </a:pPr>
            <a:r>
              <a:rPr lang="en-US" sz="2000" dirty="0"/>
              <a:t>High concentrations of oxygen and methane </a:t>
            </a:r>
          </a:p>
          <a:p>
            <a:pPr marL="800100" lvl="1" indent="-228600">
              <a:buFont typeface="Arial" panose="020B0604020202020204" pitchFamily="34" charset="0"/>
              <a:buChar char="•"/>
            </a:pPr>
            <a:r>
              <a:rPr lang="en-US" sz="2000" dirty="0"/>
              <a:t>An ozone layer shielding the surface from UV radiation</a:t>
            </a:r>
          </a:p>
          <a:p>
            <a:pPr marL="800100" lvl="1" indent="-228600">
              <a:buFont typeface="Arial" panose="020B0604020202020204" pitchFamily="34" charset="0"/>
              <a:buChar char="•"/>
            </a:pPr>
            <a:r>
              <a:rPr lang="en-US" sz="2000" dirty="0"/>
              <a:t>Global tectonic and volcanic processes</a:t>
            </a:r>
          </a:p>
        </p:txBody>
      </p:sp>
      <p:sp>
        <p:nvSpPr>
          <p:cNvPr id="2" name="Title 1">
            <a:extLst>
              <a:ext uri="{FF2B5EF4-FFF2-40B4-BE49-F238E27FC236}">
                <a16:creationId xmlns:a16="http://schemas.microsoft.com/office/drawing/2014/main" id="{71A40D99-B31C-3789-FD7F-9A4CB256A2C8}"/>
              </a:ext>
            </a:extLst>
          </p:cNvPr>
          <p:cNvSpPr>
            <a:spLocks noGrp="1"/>
          </p:cNvSpPr>
          <p:nvPr>
            <p:ph type="title"/>
          </p:nvPr>
        </p:nvSpPr>
        <p:spPr>
          <a:xfrm>
            <a:off x="374755" y="236720"/>
            <a:ext cx="11259782" cy="478897"/>
          </a:xfrm>
          <a:solidFill>
            <a:schemeClr val="bg1"/>
          </a:solidFill>
        </p:spPr>
        <p:txBody>
          <a:bodyPr vert="horz" lIns="91440" tIns="45720" rIns="91440" bIns="45720" rtlCol="0" anchor="t">
            <a:normAutofit fontScale="90000"/>
          </a:bodyPr>
          <a:lstStyle/>
          <a:p>
            <a:r>
              <a:rPr lang="en-US" b="1" kern="1200" dirty="0">
                <a:solidFill>
                  <a:schemeClr val="tx1"/>
                </a:solidFill>
                <a:latin typeface="+mj-lt"/>
                <a:ea typeface="+mj-ea"/>
                <a:cs typeface="+mj-cs"/>
              </a:rPr>
              <a:t>Detecting signs of life – as we know it at least - 1</a:t>
            </a:r>
          </a:p>
        </p:txBody>
      </p:sp>
      <p:sp>
        <p:nvSpPr>
          <p:cNvPr id="3" name="TextBox 2">
            <a:extLst>
              <a:ext uri="{FF2B5EF4-FFF2-40B4-BE49-F238E27FC236}">
                <a16:creationId xmlns:a16="http://schemas.microsoft.com/office/drawing/2014/main" id="{0828ACBB-216B-5033-F85C-3029D2B49CEC}"/>
              </a:ext>
            </a:extLst>
          </p:cNvPr>
          <p:cNvSpPr txBox="1"/>
          <p:nvPr/>
        </p:nvSpPr>
        <p:spPr>
          <a:xfrm>
            <a:off x="132159" y="6145928"/>
            <a:ext cx="7772400" cy="523220"/>
          </a:xfrm>
          <a:prstGeom prst="rect">
            <a:avLst/>
          </a:prstGeom>
          <a:noFill/>
        </p:spPr>
        <p:txBody>
          <a:bodyPr wrap="square" rtlCol="0">
            <a:spAutoFit/>
          </a:bodyPr>
          <a:lstStyle/>
          <a:p>
            <a:r>
              <a:rPr lang="en-US" sz="1400" dirty="0"/>
              <a:t>Image </a:t>
            </a:r>
            <a:r>
              <a:rPr lang="en-GB" sz="1400" dirty="0"/>
              <a:t>credit Maggie Turnbull</a:t>
            </a:r>
            <a:r>
              <a:rPr lang="en-GB" sz="1400" dirty="0">
                <a:solidFill>
                  <a:srgbClr val="0E0E0E"/>
                </a:solidFill>
              </a:rPr>
              <a:t> from You had me at habitable slides by Dr Gary Blackwood, JP:L, NASA</a:t>
            </a:r>
          </a:p>
          <a:p>
            <a:r>
              <a:rPr lang="en-GB" sz="1400" dirty="0">
                <a:solidFill>
                  <a:srgbClr val="0E0E0E"/>
                </a:solidFill>
                <a:effectLst/>
                <a:hlinkClick r:id="rId3"/>
              </a:rPr>
              <a:t>https://exoplanets.nasa.gov/exep/resources/presentations/</a:t>
            </a:r>
            <a:r>
              <a:rPr lang="en-GB" sz="1400" dirty="0">
                <a:solidFill>
                  <a:srgbClr val="0E0E0E"/>
                </a:solidFill>
                <a:effectLst/>
              </a:rPr>
              <a:t>  </a:t>
            </a:r>
          </a:p>
        </p:txBody>
      </p:sp>
      <p:pic>
        <p:nvPicPr>
          <p:cNvPr id="6" name="Picture 5" descr="A diagram of the earth's atmosphere&#10;&#10;Description automatically generated">
            <a:extLst>
              <a:ext uri="{FF2B5EF4-FFF2-40B4-BE49-F238E27FC236}">
                <a16:creationId xmlns:a16="http://schemas.microsoft.com/office/drawing/2014/main" id="{6A55F83E-6437-538A-CE3B-23F02296E7B9}"/>
              </a:ext>
            </a:extLst>
          </p:cNvPr>
          <p:cNvPicPr>
            <a:picLocks noChangeAspect="1"/>
          </p:cNvPicPr>
          <p:nvPr/>
        </p:nvPicPr>
        <p:blipFill>
          <a:blip r:embed="rId4"/>
          <a:stretch>
            <a:fillRect/>
          </a:stretch>
        </p:blipFill>
        <p:spPr>
          <a:xfrm>
            <a:off x="132159" y="861529"/>
            <a:ext cx="7196709" cy="5284399"/>
          </a:xfrm>
          <a:prstGeom prst="rect">
            <a:avLst/>
          </a:prstGeom>
        </p:spPr>
      </p:pic>
    </p:spTree>
    <p:extLst>
      <p:ext uri="{BB962C8B-B14F-4D97-AF65-F5344CB8AC3E}">
        <p14:creationId xmlns:p14="http://schemas.microsoft.com/office/powerpoint/2010/main" val="32472913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8738"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895CD303-B6D9-57A4-70E4-17A862C098D2}"/>
              </a:ext>
            </a:extLst>
          </p:cNvPr>
          <p:cNvSpPr>
            <a:spLocks noGrp="1"/>
          </p:cNvSpPr>
          <p:nvPr>
            <p:ph type="body" sz="half" idx="2"/>
          </p:nvPr>
        </p:nvSpPr>
        <p:spPr>
          <a:xfrm>
            <a:off x="161415" y="1249526"/>
            <a:ext cx="6633275" cy="3838000"/>
          </a:xfrm>
        </p:spPr>
        <p:txBody>
          <a:bodyPr vert="horz" lIns="91440" tIns="45720" rIns="91440" bIns="45720" rtlCol="0">
            <a:normAutofit/>
          </a:bodyPr>
          <a:lstStyle/>
          <a:p>
            <a:pPr marL="114300"/>
            <a:r>
              <a:rPr lang="en-US" sz="2200" b="1" dirty="0"/>
              <a:t>Camera showed:</a:t>
            </a:r>
          </a:p>
          <a:p>
            <a:pPr marL="342900" indent="-228600">
              <a:buFont typeface="Arial" panose="020B0604020202020204" pitchFamily="34" charset="0"/>
              <a:buChar char="•"/>
            </a:pPr>
            <a:r>
              <a:rPr lang="en-US" sz="2200" dirty="0"/>
              <a:t>Oceans, deserts, clouds, ice and darker regions (which we know to be rain forests)</a:t>
            </a:r>
          </a:p>
          <a:p>
            <a:pPr marL="114300"/>
            <a:r>
              <a:rPr lang="en-US" sz="2200" b="1" dirty="0"/>
              <a:t>Combined with more spectrometry </a:t>
            </a:r>
          </a:p>
          <a:p>
            <a:pPr marL="342900" indent="-228600">
              <a:buFont typeface="Arial" panose="020B0604020202020204" pitchFamily="34" charset="0"/>
              <a:buChar char="•"/>
            </a:pPr>
            <a:r>
              <a:rPr lang="en-US" sz="2200" dirty="0"/>
              <a:t>narrowband IR filters - can detect d</a:t>
            </a:r>
            <a:r>
              <a:rPr lang="en-GB" sz="2200" b="0" i="0" u="none" strike="noStrike" dirty="0" err="1">
                <a:solidFill>
                  <a:srgbClr val="000000"/>
                </a:solidFill>
                <a:effectLst/>
              </a:rPr>
              <a:t>ifferences</a:t>
            </a:r>
            <a:r>
              <a:rPr lang="en-GB" sz="2200" b="0" i="0" u="none" strike="noStrike" dirty="0">
                <a:solidFill>
                  <a:srgbClr val="000000"/>
                </a:solidFill>
                <a:effectLst/>
              </a:rPr>
              <a:t> between plant species </a:t>
            </a:r>
            <a:r>
              <a:rPr lang="en-GB" sz="2200" dirty="0">
                <a:solidFill>
                  <a:srgbClr val="000000"/>
                </a:solidFill>
              </a:rPr>
              <a:t>and</a:t>
            </a:r>
            <a:r>
              <a:rPr lang="en-GB" sz="2200" b="0" i="0" u="none" strike="noStrike" dirty="0">
                <a:solidFill>
                  <a:srgbClr val="000000"/>
                </a:solidFill>
                <a:effectLst/>
              </a:rPr>
              <a:t> leaf moisture content</a:t>
            </a:r>
            <a:endParaRPr lang="en-US" sz="2200" dirty="0"/>
          </a:p>
          <a:p>
            <a:pPr marL="114300"/>
            <a:r>
              <a:rPr lang="en-US" sz="2200" b="1" dirty="0"/>
              <a:t>Potential problems</a:t>
            </a:r>
          </a:p>
          <a:p>
            <a:pPr marL="457200" indent="-342900">
              <a:buFont typeface="Arial" panose="020B0604020202020204" pitchFamily="34" charset="0"/>
              <a:buChar char="•"/>
            </a:pPr>
            <a:r>
              <a:rPr lang="en-US" sz="2200" dirty="0"/>
              <a:t>Fly-by geometry </a:t>
            </a:r>
          </a:p>
          <a:p>
            <a:pPr marL="457200" indent="-342900">
              <a:buFont typeface="Arial" panose="020B0604020202020204" pitchFamily="34" charset="0"/>
              <a:buChar char="•"/>
            </a:pPr>
            <a:r>
              <a:rPr lang="en-US" sz="2200" dirty="0"/>
              <a:t>Timing of fly-bys.</a:t>
            </a:r>
          </a:p>
        </p:txBody>
      </p:sp>
      <p:sp>
        <p:nvSpPr>
          <p:cNvPr id="9" name="Rectangle 8">
            <a:extLst>
              <a:ext uri="{FF2B5EF4-FFF2-40B4-BE49-F238E27FC236}">
                <a16:creationId xmlns:a16="http://schemas.microsoft.com/office/drawing/2014/main" id="{05003A08-2099-011B-40D5-76DD2E2CE632}"/>
              </a:ext>
            </a:extLst>
          </p:cNvPr>
          <p:cNvSpPr/>
          <p:nvPr/>
        </p:nvSpPr>
        <p:spPr>
          <a:xfrm>
            <a:off x="5755599" y="715617"/>
            <a:ext cx="970666" cy="369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A40D99-B31C-3789-FD7F-9A4CB256A2C8}"/>
              </a:ext>
            </a:extLst>
          </p:cNvPr>
          <p:cNvSpPr>
            <a:spLocks noGrp="1"/>
          </p:cNvSpPr>
          <p:nvPr>
            <p:ph type="title"/>
          </p:nvPr>
        </p:nvSpPr>
        <p:spPr>
          <a:xfrm>
            <a:off x="260536" y="415127"/>
            <a:ext cx="5598202" cy="478896"/>
          </a:xfrm>
          <a:solidFill>
            <a:schemeClr val="bg1"/>
          </a:solidFill>
        </p:spPr>
        <p:txBody>
          <a:bodyPr vert="horz" lIns="91440" tIns="45720" rIns="91440" bIns="45720" rtlCol="0" anchor="t">
            <a:normAutofit fontScale="90000"/>
          </a:bodyPr>
          <a:lstStyle/>
          <a:p>
            <a:r>
              <a:rPr lang="en-US" b="1" kern="1200" dirty="0">
                <a:solidFill>
                  <a:schemeClr val="tx1"/>
                </a:solidFill>
                <a:latin typeface="+mj-lt"/>
                <a:ea typeface="+mj-ea"/>
                <a:cs typeface="+mj-cs"/>
              </a:rPr>
              <a:t>Detecting signs of life - 2 </a:t>
            </a:r>
          </a:p>
        </p:txBody>
      </p:sp>
      <p:sp>
        <p:nvSpPr>
          <p:cNvPr id="14" name="TextBox 13">
            <a:extLst>
              <a:ext uri="{FF2B5EF4-FFF2-40B4-BE49-F238E27FC236}">
                <a16:creationId xmlns:a16="http://schemas.microsoft.com/office/drawing/2014/main" id="{4BBC3557-8763-6DAA-7158-1FB1C92731A1}"/>
              </a:ext>
            </a:extLst>
          </p:cNvPr>
          <p:cNvSpPr txBox="1"/>
          <p:nvPr/>
        </p:nvSpPr>
        <p:spPr>
          <a:xfrm>
            <a:off x="6794690" y="3965803"/>
            <a:ext cx="5048369" cy="2677656"/>
          </a:xfrm>
          <a:prstGeom prst="rect">
            <a:avLst/>
          </a:prstGeom>
          <a:noFill/>
        </p:spPr>
        <p:txBody>
          <a:bodyPr wrap="square" rtlCol="0">
            <a:spAutoFit/>
          </a:bodyPr>
          <a:lstStyle/>
          <a:p>
            <a:r>
              <a:rPr lang="en-US" sz="1200" dirty="0"/>
              <a:t>Image – Galileo IMS </a:t>
            </a:r>
            <a:r>
              <a:rPr lang="en-GB" sz="1200" b="0" i="0" u="none" strike="noStrike" dirty="0">
                <a:effectLst/>
                <a:latin typeface="Droid Sans"/>
              </a:rPr>
              <a:t>multispectral map of Australia and surrounding seas taken shortly after closest approach from a range of about 80,500 km. </a:t>
            </a:r>
          </a:p>
          <a:p>
            <a:endParaRPr lang="en-GB" sz="1200" dirty="0">
              <a:latin typeface="Droid Sans"/>
            </a:endParaRPr>
          </a:p>
          <a:p>
            <a:r>
              <a:rPr lang="en-GB" sz="1200" b="0" i="0" u="none" strike="noStrike" dirty="0">
                <a:effectLst/>
                <a:latin typeface="Droid Sans"/>
              </a:rPr>
              <a:t>The image shows various ocean, land and atmospheric cloud features as they appear in three of the wavelengths sensed by the instrument. </a:t>
            </a:r>
            <a:endParaRPr lang="en-GB" sz="1200" dirty="0">
              <a:latin typeface="Droid Sans"/>
            </a:endParaRPr>
          </a:p>
          <a:p>
            <a:endParaRPr lang="en-GB" sz="1200" b="0" i="0" u="none" strike="noStrike" dirty="0">
              <a:effectLst/>
              <a:latin typeface="Droid Sans"/>
            </a:endParaRPr>
          </a:p>
          <a:p>
            <a:r>
              <a:rPr lang="en-GB" sz="1200" b="0" i="0" u="none" strike="noStrike" dirty="0">
                <a:effectLst/>
                <a:latin typeface="Droid Sans"/>
              </a:rPr>
              <a:t>Blue = enhanced liquid water absorption. </a:t>
            </a:r>
          </a:p>
          <a:p>
            <a:r>
              <a:rPr lang="en-GB" sz="1200" b="0" i="0" u="none" strike="noStrike" dirty="0">
                <a:effectLst/>
                <a:latin typeface="Droid Sans"/>
              </a:rPr>
              <a:t>Red = enhanced ground reflection as on the Australian continent. This wavelength is also sensitive to the reflectivity of relatively thick clouds. Green = strong water vapor absorbing band and is used to accentuate clouds lying above the strongly absorbing lower atmosphere. (NASA/JPL) </a:t>
            </a:r>
            <a:r>
              <a:rPr lang="en-GB" sz="1200" b="0" i="0" u="none" strike="noStrike" dirty="0">
                <a:effectLst/>
                <a:latin typeface="Droid Sans"/>
                <a:hlinkClick r:id="rId3"/>
              </a:rPr>
              <a:t>https://www.drewexmachina.com/2020/12/08/the-first-planetary-probe-encounter-of-the-earth-nasas-galileo-on-december-8-1990/</a:t>
            </a:r>
            <a:r>
              <a:rPr lang="en-GB" sz="1200" b="0" i="0" u="none" strike="noStrike" dirty="0">
                <a:effectLst/>
                <a:latin typeface="Droid Sans"/>
              </a:rPr>
              <a:t> </a:t>
            </a:r>
            <a:endParaRPr lang="en-US" sz="1200" dirty="0"/>
          </a:p>
        </p:txBody>
      </p:sp>
      <p:pic>
        <p:nvPicPr>
          <p:cNvPr id="19" name="Content Placeholder 18" descr="A colorful image of a cloud&#10;&#10;Description automatically generated with medium confidence">
            <a:extLst>
              <a:ext uri="{FF2B5EF4-FFF2-40B4-BE49-F238E27FC236}">
                <a16:creationId xmlns:a16="http://schemas.microsoft.com/office/drawing/2014/main" id="{57846A08-1F9D-5745-C4E7-115A79C0BBE5}"/>
              </a:ext>
            </a:extLst>
          </p:cNvPr>
          <p:cNvPicPr>
            <a:picLocks noGrp="1" noChangeAspect="1"/>
          </p:cNvPicPr>
          <p:nvPr>
            <p:ph idx="1"/>
          </p:nvPr>
        </p:nvPicPr>
        <p:blipFill>
          <a:blip r:embed="rId4"/>
          <a:stretch>
            <a:fillRect/>
          </a:stretch>
        </p:blipFill>
        <p:spPr>
          <a:xfrm>
            <a:off x="6897829" y="570686"/>
            <a:ext cx="4657883" cy="3188062"/>
          </a:xfrm>
        </p:spPr>
      </p:pic>
    </p:spTree>
    <p:extLst>
      <p:ext uri="{BB962C8B-B14F-4D97-AF65-F5344CB8AC3E}">
        <p14:creationId xmlns:p14="http://schemas.microsoft.com/office/powerpoint/2010/main" val="27489523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95CD303-B6D9-57A4-70E4-17A862C098D2}"/>
              </a:ext>
            </a:extLst>
          </p:cNvPr>
          <p:cNvSpPr>
            <a:spLocks noGrp="1"/>
          </p:cNvSpPr>
          <p:nvPr>
            <p:ph type="body" sz="half" idx="2"/>
          </p:nvPr>
        </p:nvSpPr>
        <p:spPr>
          <a:xfrm>
            <a:off x="6342859" y="1021976"/>
            <a:ext cx="5273154" cy="1772570"/>
          </a:xfrm>
        </p:spPr>
        <p:txBody>
          <a:bodyPr vert="horz" lIns="91440" tIns="45720" rIns="91440" bIns="45720" rtlCol="0">
            <a:normAutofit/>
          </a:bodyPr>
          <a:lstStyle/>
          <a:p>
            <a:pPr marL="114300"/>
            <a:r>
              <a:rPr lang="en-US" sz="2200" b="1" dirty="0"/>
              <a:t>Plasma wave radio </a:t>
            </a:r>
          </a:p>
          <a:p>
            <a:pPr marL="342900" indent="-228600">
              <a:buFont typeface="Arial" panose="020B0604020202020204" pitchFamily="34" charset="0"/>
              <a:buChar char="•"/>
            </a:pPr>
            <a:r>
              <a:rPr lang="en-US" sz="2200" dirty="0"/>
              <a:t>Detected consistent narrowband radio emissions from Earth at fixed frequencies</a:t>
            </a:r>
          </a:p>
          <a:p>
            <a:pPr marL="342900" indent="-228600">
              <a:buFont typeface="Arial" panose="020B0604020202020204" pitchFamily="34" charset="0"/>
              <a:buChar char="•"/>
            </a:pPr>
            <a:r>
              <a:rPr lang="en-US" sz="2200" dirty="0"/>
              <a:t>This suggests an artificial source.</a:t>
            </a:r>
          </a:p>
        </p:txBody>
      </p:sp>
      <p:sp>
        <p:nvSpPr>
          <p:cNvPr id="2" name="Title 1">
            <a:extLst>
              <a:ext uri="{FF2B5EF4-FFF2-40B4-BE49-F238E27FC236}">
                <a16:creationId xmlns:a16="http://schemas.microsoft.com/office/drawing/2014/main" id="{71A40D99-B31C-3789-FD7F-9A4CB256A2C8}"/>
              </a:ext>
            </a:extLst>
          </p:cNvPr>
          <p:cNvSpPr>
            <a:spLocks noGrp="1"/>
          </p:cNvSpPr>
          <p:nvPr>
            <p:ph type="title"/>
          </p:nvPr>
        </p:nvSpPr>
        <p:spPr>
          <a:xfrm>
            <a:off x="6480276" y="366537"/>
            <a:ext cx="5097851" cy="478896"/>
          </a:xfrm>
          <a:solidFill>
            <a:schemeClr val="bg1"/>
          </a:solidFill>
        </p:spPr>
        <p:txBody>
          <a:bodyPr vert="horz" lIns="91440" tIns="45720" rIns="91440" bIns="45720" rtlCol="0" anchor="t">
            <a:normAutofit fontScale="90000"/>
          </a:bodyPr>
          <a:lstStyle/>
          <a:p>
            <a:r>
              <a:rPr lang="en-US" b="1" kern="1200" dirty="0">
                <a:solidFill>
                  <a:schemeClr val="tx1"/>
                </a:solidFill>
                <a:latin typeface="+mj-lt"/>
                <a:ea typeface="+mj-ea"/>
                <a:cs typeface="+mj-cs"/>
              </a:rPr>
              <a:t>Detecting signs of life - 3 </a:t>
            </a:r>
          </a:p>
        </p:txBody>
      </p:sp>
      <p:pic>
        <p:nvPicPr>
          <p:cNvPr id="5" name="Picture 4" descr="A close-up of a radiogram&#10;&#10;Description automatically generated">
            <a:extLst>
              <a:ext uri="{FF2B5EF4-FFF2-40B4-BE49-F238E27FC236}">
                <a16:creationId xmlns:a16="http://schemas.microsoft.com/office/drawing/2014/main" id="{18AED2EE-477E-D86B-285D-B89CCEAF8CAA}"/>
              </a:ext>
            </a:extLst>
          </p:cNvPr>
          <p:cNvPicPr>
            <a:picLocks noChangeAspect="1"/>
          </p:cNvPicPr>
          <p:nvPr/>
        </p:nvPicPr>
        <p:blipFill>
          <a:blip r:embed="rId3"/>
          <a:stretch>
            <a:fillRect/>
          </a:stretch>
        </p:blipFill>
        <p:spPr>
          <a:xfrm>
            <a:off x="26671" y="515033"/>
            <a:ext cx="6316188" cy="5747392"/>
          </a:xfrm>
          <a:prstGeom prst="rect">
            <a:avLst/>
          </a:prstGeom>
        </p:spPr>
      </p:pic>
      <p:sp>
        <p:nvSpPr>
          <p:cNvPr id="10" name="TextBox 9">
            <a:extLst>
              <a:ext uri="{FF2B5EF4-FFF2-40B4-BE49-F238E27FC236}">
                <a16:creationId xmlns:a16="http://schemas.microsoft.com/office/drawing/2014/main" id="{CA95167D-5A74-1FA1-1563-FCBE1B2A5CA4}"/>
              </a:ext>
            </a:extLst>
          </p:cNvPr>
          <p:cNvSpPr txBox="1"/>
          <p:nvPr/>
        </p:nvSpPr>
        <p:spPr>
          <a:xfrm>
            <a:off x="6480276" y="2861291"/>
            <a:ext cx="5273155" cy="3616375"/>
          </a:xfrm>
          <a:prstGeom prst="rect">
            <a:avLst/>
          </a:prstGeom>
          <a:noFill/>
        </p:spPr>
        <p:txBody>
          <a:bodyPr wrap="square" rtlCol="0">
            <a:spAutoFit/>
          </a:bodyPr>
          <a:lstStyle/>
          <a:p>
            <a:r>
              <a:rPr lang="en-GB" sz="1400" dirty="0">
                <a:solidFill>
                  <a:srgbClr val="0A0A0A"/>
                </a:solidFill>
                <a:effectLst/>
                <a:latin typeface="Arial" panose="020B0604020202020204" pitchFamily="34" charset="0"/>
              </a:rPr>
              <a:t>Image - Time series spectra of radio emissions from the Earth as observed by Galileo’s Plasma Wave experiment. </a:t>
            </a:r>
          </a:p>
          <a:p>
            <a:endParaRPr lang="en-GB" sz="1400" dirty="0">
              <a:solidFill>
                <a:srgbClr val="0A0A0A"/>
              </a:solidFill>
              <a:latin typeface="Arial" panose="020B0604020202020204" pitchFamily="34" charset="0"/>
            </a:endParaRPr>
          </a:p>
          <a:p>
            <a:r>
              <a:rPr lang="en-GB" sz="1400" dirty="0">
                <a:solidFill>
                  <a:srgbClr val="0A0A0A"/>
                </a:solidFill>
                <a:effectLst/>
                <a:latin typeface="Arial" panose="020B0604020202020204" pitchFamily="34" charset="0"/>
              </a:rPr>
              <a:t>UT = units of time </a:t>
            </a:r>
          </a:p>
          <a:p>
            <a:r>
              <a:rPr lang="en-GB" sz="1400" dirty="0">
                <a:solidFill>
                  <a:srgbClr val="0A0A0A"/>
                </a:solidFill>
                <a:latin typeface="Arial" panose="020B0604020202020204" pitchFamily="34" charset="0"/>
              </a:rPr>
              <a:t>R = </a:t>
            </a:r>
            <a:r>
              <a:rPr lang="en-GB" sz="1400" dirty="0">
                <a:solidFill>
                  <a:srgbClr val="0A0A0A"/>
                </a:solidFill>
                <a:effectLst/>
                <a:latin typeface="Arial" panose="020B0604020202020204" pitchFamily="34" charset="0"/>
              </a:rPr>
              <a:t>distance (in Earth radii) </a:t>
            </a:r>
          </a:p>
          <a:p>
            <a:r>
              <a:rPr lang="en-GB" sz="1400" dirty="0">
                <a:solidFill>
                  <a:srgbClr val="0A0A0A"/>
                </a:solidFill>
                <a:latin typeface="Arial" panose="020B0604020202020204" pitchFamily="34" charset="0"/>
              </a:rPr>
              <a:t>LT = </a:t>
            </a:r>
            <a:r>
              <a:rPr lang="en-GB" sz="1400" dirty="0">
                <a:solidFill>
                  <a:srgbClr val="0A0A0A"/>
                </a:solidFill>
                <a:effectLst/>
                <a:latin typeface="Arial" panose="020B0604020202020204" pitchFamily="34" charset="0"/>
              </a:rPr>
              <a:t>local time (hours). </a:t>
            </a:r>
          </a:p>
          <a:p>
            <a:endParaRPr lang="en-GB" sz="1400" dirty="0">
              <a:solidFill>
                <a:srgbClr val="0A0A0A"/>
              </a:solidFill>
              <a:latin typeface="Arial" panose="020B0604020202020204" pitchFamily="34" charset="0"/>
            </a:endParaRPr>
          </a:p>
          <a:p>
            <a:r>
              <a:rPr lang="en-GB" sz="1400" dirty="0">
                <a:solidFill>
                  <a:srgbClr val="0A0A0A"/>
                </a:solidFill>
                <a:effectLst/>
                <a:latin typeface="Arial" panose="020B0604020202020204" pitchFamily="34" charset="0"/>
              </a:rPr>
              <a:t>Upper panel shows emissions from various sources including auroral kilometric radiation (AKR), Type III solar radio bursts and electrostatic oscillations in the plasma surrounding the Earth (</a:t>
            </a:r>
            <a:r>
              <a:rPr lang="en-GB" sz="1400" dirty="0" err="1">
                <a:solidFill>
                  <a:srgbClr val="0A0A0A"/>
                </a:solidFill>
                <a:effectLst/>
                <a:latin typeface="Arial" panose="020B0604020202020204" pitchFamily="34" charset="0"/>
              </a:rPr>
              <a:t>f</a:t>
            </a:r>
            <a:r>
              <a:rPr lang="en-GB" sz="1400" baseline="-25000" dirty="0" err="1">
                <a:solidFill>
                  <a:srgbClr val="0A0A0A"/>
                </a:solidFill>
                <a:effectLst/>
                <a:latin typeface="Arial" panose="020B0604020202020204" pitchFamily="34" charset="0"/>
              </a:rPr>
              <a:t>P</a:t>
            </a:r>
            <a:r>
              <a:rPr lang="en-GB" sz="1400" dirty="0">
                <a:solidFill>
                  <a:srgbClr val="0A0A0A"/>
                </a:solidFill>
                <a:effectLst/>
                <a:latin typeface="Arial" panose="020B0604020202020204" pitchFamily="34" charset="0"/>
              </a:rPr>
              <a:t>). Time of closest approach is denoted by “C/A”. </a:t>
            </a:r>
          </a:p>
          <a:p>
            <a:endParaRPr lang="en-GB" sz="1400" dirty="0">
              <a:solidFill>
                <a:srgbClr val="0A0A0A"/>
              </a:solidFill>
              <a:latin typeface="Arial" panose="020B0604020202020204" pitchFamily="34" charset="0"/>
            </a:endParaRPr>
          </a:p>
          <a:p>
            <a:r>
              <a:rPr lang="en-GB" sz="1400" dirty="0">
                <a:solidFill>
                  <a:srgbClr val="0A0A0A"/>
                </a:solidFill>
                <a:effectLst/>
                <a:latin typeface="Arial" panose="020B0604020202020204" pitchFamily="34" charset="0"/>
              </a:rPr>
              <a:t>Lower panel provides a closeup view showing modulated VLF transmissions of artificial origin. (Sagan </a:t>
            </a:r>
            <a:r>
              <a:rPr lang="en-GB" sz="1400" i="1" dirty="0">
                <a:solidFill>
                  <a:srgbClr val="0A0A0A"/>
                </a:solidFill>
                <a:effectLst/>
                <a:latin typeface="Arial" panose="020B0604020202020204" pitchFamily="34" charset="0"/>
              </a:rPr>
              <a:t>et al</a:t>
            </a:r>
            <a:r>
              <a:rPr lang="en-GB" sz="1400" dirty="0">
                <a:solidFill>
                  <a:srgbClr val="0A0A0A"/>
                </a:solidFill>
                <a:effectLst/>
                <a:latin typeface="Arial" panose="020B0604020202020204" pitchFamily="34" charset="0"/>
              </a:rPr>
              <a:t>.)</a:t>
            </a:r>
          </a:p>
          <a:p>
            <a:endParaRPr lang="en-GB" sz="1100" dirty="0">
              <a:solidFill>
                <a:srgbClr val="0A0A0A"/>
              </a:solidFill>
              <a:latin typeface="Arial" panose="020B0604020202020204" pitchFamily="34" charset="0"/>
            </a:endParaRPr>
          </a:p>
          <a:p>
            <a:r>
              <a:rPr lang="en-GB" sz="1100" dirty="0">
                <a:solidFill>
                  <a:srgbClr val="0A0A0A"/>
                </a:solidFill>
                <a:effectLst/>
                <a:latin typeface="Arial" panose="020B0604020202020204" pitchFamily="34" charset="0"/>
                <a:hlinkClick r:id="rId4"/>
              </a:rPr>
              <a:t>https://i0.wp.com/www.drewexmachina.com/wp-content/uploads/2020/12/Galileo_EGA1_radio_spectra.jpg?ssl=1</a:t>
            </a:r>
            <a:r>
              <a:rPr lang="en-GB" sz="1100" dirty="0">
                <a:solidFill>
                  <a:srgbClr val="0A0A0A"/>
                </a:solidFill>
                <a:effectLst/>
                <a:latin typeface="Arial" panose="020B0604020202020204" pitchFamily="34" charset="0"/>
              </a:rPr>
              <a:t> </a:t>
            </a:r>
          </a:p>
        </p:txBody>
      </p:sp>
    </p:spTree>
    <p:extLst>
      <p:ext uri="{BB962C8B-B14F-4D97-AF65-F5344CB8AC3E}">
        <p14:creationId xmlns:p14="http://schemas.microsoft.com/office/powerpoint/2010/main" val="40959815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lanet earth and the moon&#10;&#10;Description automatically generated">
            <a:extLst>
              <a:ext uri="{FF2B5EF4-FFF2-40B4-BE49-F238E27FC236}">
                <a16:creationId xmlns:a16="http://schemas.microsoft.com/office/drawing/2014/main" id="{6A747158-9440-7509-A50C-C7071AC0860A}"/>
              </a:ext>
            </a:extLst>
          </p:cNvPr>
          <p:cNvPicPr>
            <a:picLocks noGrp="1" noChangeAspect="1"/>
          </p:cNvPicPr>
          <p:nvPr>
            <p:ph idx="1"/>
          </p:nvPr>
        </p:nvPicPr>
        <p:blipFill rotWithShape="1">
          <a:blip r:embed="rId3"/>
          <a:srcRect l="33733" r="1" b="1"/>
          <a:stretch/>
        </p:blipFill>
        <p:spPr>
          <a:xfrm>
            <a:off x="7517632" y="293867"/>
            <a:ext cx="3836169" cy="4862749"/>
          </a:xfrm>
          <a:prstGeom prst="rect">
            <a:avLst/>
          </a:prstGeom>
        </p:spPr>
      </p:pic>
      <p:sp>
        <p:nvSpPr>
          <p:cNvPr id="4" name="Text Placeholder 3">
            <a:extLst>
              <a:ext uri="{FF2B5EF4-FFF2-40B4-BE49-F238E27FC236}">
                <a16:creationId xmlns:a16="http://schemas.microsoft.com/office/drawing/2014/main" id="{895CD303-B6D9-57A4-70E4-17A862C098D2}"/>
              </a:ext>
            </a:extLst>
          </p:cNvPr>
          <p:cNvSpPr>
            <a:spLocks noGrp="1"/>
          </p:cNvSpPr>
          <p:nvPr>
            <p:ph type="body" sz="half" idx="2"/>
          </p:nvPr>
        </p:nvSpPr>
        <p:spPr>
          <a:xfrm>
            <a:off x="247042" y="1012605"/>
            <a:ext cx="6438571" cy="5013441"/>
          </a:xfrm>
        </p:spPr>
        <p:txBody>
          <a:bodyPr vert="horz" lIns="91440" tIns="45720" rIns="91440" bIns="45720" rtlCol="0">
            <a:noAutofit/>
          </a:bodyPr>
          <a:lstStyle/>
          <a:p>
            <a:pPr marL="114300"/>
            <a:r>
              <a:rPr lang="en-US" sz="2400" dirty="0"/>
              <a:t>Found:</a:t>
            </a:r>
          </a:p>
          <a:p>
            <a:pPr marL="400050" indent="-285750">
              <a:buFont typeface="Arial" panose="020B0604020202020204" pitchFamily="34" charset="0"/>
              <a:buChar char="•"/>
            </a:pPr>
            <a:r>
              <a:rPr lang="en-US" sz="2400" dirty="0"/>
              <a:t>Water, a weather system and modest temperatures </a:t>
            </a:r>
          </a:p>
          <a:p>
            <a:pPr marL="400050" indent="-285750">
              <a:buFont typeface="Arial" panose="020B0604020202020204" pitchFamily="34" charset="0"/>
              <a:buChar char="•"/>
            </a:pPr>
            <a:r>
              <a:rPr lang="en-US" sz="2400" dirty="0"/>
              <a:t>Chemical traces in the atmosphere which are hard to explain </a:t>
            </a:r>
          </a:p>
          <a:p>
            <a:pPr marL="400050" indent="-285750">
              <a:buFont typeface="Arial" panose="020B0604020202020204" pitchFamily="34" charset="0"/>
              <a:buChar char="•"/>
            </a:pPr>
            <a:r>
              <a:rPr lang="en-US" sz="2400" dirty="0"/>
              <a:t>Light absorption clues</a:t>
            </a:r>
          </a:p>
          <a:p>
            <a:pPr marL="400050" indent="-285750">
              <a:buFont typeface="Arial" panose="020B0604020202020204" pitchFamily="34" charset="0"/>
              <a:buChar char="•"/>
            </a:pPr>
            <a:r>
              <a:rPr lang="en-US" sz="2400" dirty="0"/>
              <a:t>Narrowband radio signals </a:t>
            </a:r>
          </a:p>
          <a:p>
            <a:pPr marL="400050" indent="-285750">
              <a:buFont typeface="Arial" panose="020B0604020202020204" pitchFamily="34" charset="0"/>
              <a:buChar char="•"/>
            </a:pPr>
            <a:r>
              <a:rPr lang="en-US" sz="2400" dirty="0"/>
              <a:t>Timing is critical – fly-by geometry, time of day and point in history.</a:t>
            </a:r>
          </a:p>
        </p:txBody>
      </p:sp>
      <p:sp>
        <p:nvSpPr>
          <p:cNvPr id="2" name="Title 1">
            <a:extLst>
              <a:ext uri="{FF2B5EF4-FFF2-40B4-BE49-F238E27FC236}">
                <a16:creationId xmlns:a16="http://schemas.microsoft.com/office/drawing/2014/main" id="{71A40D99-B31C-3789-FD7F-9A4CB256A2C8}"/>
              </a:ext>
            </a:extLst>
          </p:cNvPr>
          <p:cNvSpPr>
            <a:spLocks noGrp="1"/>
          </p:cNvSpPr>
          <p:nvPr>
            <p:ph type="title"/>
          </p:nvPr>
        </p:nvSpPr>
        <p:spPr>
          <a:xfrm>
            <a:off x="382846" y="293867"/>
            <a:ext cx="6557599" cy="478896"/>
          </a:xfrm>
          <a:solidFill>
            <a:schemeClr val="bg1"/>
          </a:solidFill>
        </p:spPr>
        <p:txBody>
          <a:bodyPr vert="horz" lIns="91440" tIns="45720" rIns="91440" bIns="45720" rtlCol="0" anchor="t">
            <a:normAutofit fontScale="90000"/>
          </a:bodyPr>
          <a:lstStyle/>
          <a:p>
            <a:r>
              <a:rPr lang="en-US" b="1" kern="1200" dirty="0">
                <a:solidFill>
                  <a:schemeClr val="tx1"/>
                </a:solidFill>
                <a:latin typeface="+mj-lt"/>
                <a:ea typeface="+mj-ea"/>
                <a:cs typeface="+mj-cs"/>
              </a:rPr>
              <a:t>Detecting signs of life - Conclusions </a:t>
            </a:r>
          </a:p>
        </p:txBody>
      </p:sp>
      <p:sp>
        <p:nvSpPr>
          <p:cNvPr id="3" name="TextBox 2">
            <a:extLst>
              <a:ext uri="{FF2B5EF4-FFF2-40B4-BE49-F238E27FC236}">
                <a16:creationId xmlns:a16="http://schemas.microsoft.com/office/drawing/2014/main" id="{BB728148-7DDD-38BE-3E9B-CD7DD73FEF05}"/>
              </a:ext>
            </a:extLst>
          </p:cNvPr>
          <p:cNvSpPr txBox="1"/>
          <p:nvPr/>
        </p:nvSpPr>
        <p:spPr>
          <a:xfrm>
            <a:off x="6940445" y="5302771"/>
            <a:ext cx="5115197" cy="1446550"/>
          </a:xfrm>
          <a:prstGeom prst="rect">
            <a:avLst/>
          </a:prstGeom>
          <a:noFill/>
        </p:spPr>
        <p:txBody>
          <a:bodyPr wrap="square" rtlCol="0">
            <a:spAutoFit/>
          </a:bodyPr>
          <a:lstStyle/>
          <a:p>
            <a:r>
              <a:rPr lang="en-US" sz="1100" dirty="0"/>
              <a:t>Image – Earth and moon as seen by Galileo from a distance of 6million </a:t>
            </a:r>
            <a:r>
              <a:rPr lang="en-US" sz="1100" dirty="0" err="1"/>
              <a:t>kilometres</a:t>
            </a:r>
            <a:r>
              <a:rPr lang="en-US" sz="1100" dirty="0"/>
              <a:t> away – NASA</a:t>
            </a:r>
          </a:p>
          <a:p>
            <a:r>
              <a:rPr lang="en-US" sz="1100" dirty="0"/>
              <a:t>Info – The Conversation </a:t>
            </a:r>
            <a:r>
              <a:rPr lang="en-US" sz="1100" dirty="0">
                <a:hlinkClick r:id="rId4"/>
              </a:rPr>
              <a:t>https://theconversation.com/carl-sagan-detected-life-on-earth-30-years-ago-heres-how-his-experiment-is-helping-us-search-for-alien-species-today-216037</a:t>
            </a:r>
            <a:endParaRPr lang="en-US" sz="1100" dirty="0"/>
          </a:p>
          <a:p>
            <a:r>
              <a:rPr lang="en-US" sz="1100" dirty="0">
                <a:hlinkClick r:id="rId5"/>
              </a:rPr>
              <a:t>https://www.drewexmachina.com/2020/12/08/the-first-planetary-probe-encounter-of-the-earth-nasas-galileo-on-december-8-1990/</a:t>
            </a:r>
            <a:r>
              <a:rPr lang="en-US" sz="1100" dirty="0"/>
              <a:t> </a:t>
            </a:r>
          </a:p>
          <a:p>
            <a:r>
              <a:rPr lang="en-US" sz="1100" dirty="0">
                <a:hlinkClick r:id="rId6"/>
              </a:rPr>
              <a:t>https://agupubs.onlinelibrary.wiley.com/doi/abs/10.1029/95JE01407</a:t>
            </a:r>
            <a:r>
              <a:rPr lang="en-US" sz="1100" dirty="0"/>
              <a:t> </a:t>
            </a:r>
          </a:p>
        </p:txBody>
      </p:sp>
    </p:spTree>
    <p:extLst>
      <p:ext uri="{BB962C8B-B14F-4D97-AF65-F5344CB8AC3E}">
        <p14:creationId xmlns:p14="http://schemas.microsoft.com/office/powerpoint/2010/main" val="41035075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ASA Exoplanet discovery mission timeline&#10;">
            <a:extLst>
              <a:ext uri="{FF2B5EF4-FFF2-40B4-BE49-F238E27FC236}">
                <a16:creationId xmlns:a16="http://schemas.microsoft.com/office/drawing/2014/main" id="{2983496D-4EA4-B4AC-1C60-6E960F60B142}"/>
              </a:ext>
            </a:extLst>
          </p:cNvPr>
          <p:cNvPicPr>
            <a:picLocks noChangeAspect="1"/>
          </p:cNvPicPr>
          <p:nvPr/>
        </p:nvPicPr>
        <p:blipFill>
          <a:blip r:embed="rId3"/>
          <a:stretch>
            <a:fillRect/>
          </a:stretch>
        </p:blipFill>
        <p:spPr>
          <a:xfrm>
            <a:off x="726141" y="215153"/>
            <a:ext cx="10739718" cy="6041091"/>
          </a:xfrm>
          <a:prstGeom prst="rect">
            <a:avLst/>
          </a:prstGeom>
        </p:spPr>
      </p:pic>
      <p:sp>
        <p:nvSpPr>
          <p:cNvPr id="7" name="TextBox 6">
            <a:extLst>
              <a:ext uri="{FF2B5EF4-FFF2-40B4-BE49-F238E27FC236}">
                <a16:creationId xmlns:a16="http://schemas.microsoft.com/office/drawing/2014/main" id="{38D5615E-310B-0947-3085-C760FA68EE51}"/>
              </a:ext>
            </a:extLst>
          </p:cNvPr>
          <p:cNvSpPr txBox="1"/>
          <p:nvPr/>
        </p:nvSpPr>
        <p:spPr>
          <a:xfrm>
            <a:off x="726141" y="6256244"/>
            <a:ext cx="10739718" cy="646331"/>
          </a:xfrm>
          <a:prstGeom prst="rect">
            <a:avLst/>
          </a:prstGeom>
          <a:noFill/>
        </p:spPr>
        <p:txBody>
          <a:bodyPr wrap="square" rtlCol="0">
            <a:spAutoFit/>
          </a:bodyPr>
          <a:lstStyle/>
          <a:p>
            <a:r>
              <a:rPr lang="en-US" dirty="0"/>
              <a:t>Image and article: ESA Exoplanet mission timeline </a:t>
            </a:r>
            <a:r>
              <a:rPr lang="en-US" dirty="0">
                <a:hlinkClick r:id="rId4"/>
              </a:rPr>
              <a:t>https://www.esa.int/Science_Exploration/Space_Science/Exoplanets/ESA_s_exoplanet_missions</a:t>
            </a:r>
            <a:endParaRPr lang="en-US" dirty="0"/>
          </a:p>
        </p:txBody>
      </p:sp>
    </p:spTree>
    <p:extLst>
      <p:ext uri="{BB962C8B-B14F-4D97-AF65-F5344CB8AC3E}">
        <p14:creationId xmlns:p14="http://schemas.microsoft.com/office/powerpoint/2010/main" val="3648385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B76DB-9A65-0C88-5DD9-B48EB5FA6EDF}"/>
              </a:ext>
            </a:extLst>
          </p:cNvPr>
          <p:cNvSpPr>
            <a:spLocks noGrp="1"/>
          </p:cNvSpPr>
          <p:nvPr>
            <p:ph type="title"/>
          </p:nvPr>
        </p:nvSpPr>
        <p:spPr>
          <a:xfrm>
            <a:off x="839787" y="455577"/>
            <a:ext cx="7859369" cy="533435"/>
          </a:xfrm>
        </p:spPr>
        <p:txBody>
          <a:bodyPr>
            <a:normAutofit/>
          </a:bodyPr>
          <a:lstStyle/>
          <a:p>
            <a:r>
              <a:rPr lang="en-US" b="1" dirty="0"/>
              <a:t>How many exoplanets are we talking about?</a:t>
            </a:r>
          </a:p>
        </p:txBody>
      </p:sp>
      <p:sp>
        <p:nvSpPr>
          <p:cNvPr id="6" name="Content Placeholder 5">
            <a:extLst>
              <a:ext uri="{FF2B5EF4-FFF2-40B4-BE49-F238E27FC236}">
                <a16:creationId xmlns:a16="http://schemas.microsoft.com/office/drawing/2014/main" id="{5646D356-E83D-E0A5-41B8-BC4617BFB719}"/>
              </a:ext>
            </a:extLst>
          </p:cNvPr>
          <p:cNvSpPr>
            <a:spLocks noGrp="1"/>
          </p:cNvSpPr>
          <p:nvPr>
            <p:ph idx="1"/>
          </p:nvPr>
        </p:nvSpPr>
        <p:spPr>
          <a:xfrm>
            <a:off x="828100" y="5377171"/>
            <a:ext cx="3941371" cy="533435"/>
          </a:xfrm>
        </p:spPr>
        <p:txBody>
          <a:bodyPr>
            <a:normAutofit/>
          </a:bodyPr>
          <a:lstStyle/>
          <a:p>
            <a:pPr marL="0" indent="0">
              <a:buNone/>
            </a:pPr>
            <a:r>
              <a:rPr lang="en-GB" sz="1200" u="sng" dirty="0">
                <a:solidFill>
                  <a:srgbClr val="000000"/>
                </a:solidFill>
                <a:effectLst/>
                <a:hlinkClick r:id="rId3"/>
              </a:rPr>
              <a:t>https://hubblesite.org/contents/media/images/1996/01/388-Image.html?news=true</a:t>
            </a:r>
            <a:r>
              <a:rPr lang="en-GB" sz="1200" dirty="0">
                <a:solidFill>
                  <a:srgbClr val="000000"/>
                </a:solidFill>
                <a:effectLst/>
              </a:rPr>
              <a:t> </a:t>
            </a:r>
          </a:p>
          <a:p>
            <a:endParaRPr lang="en-US" dirty="0"/>
          </a:p>
        </p:txBody>
      </p:sp>
      <p:pic>
        <p:nvPicPr>
          <p:cNvPr id="8" name="Picture 7" descr="A group of stars in space&#10;&#10;Description automatically generated">
            <a:extLst>
              <a:ext uri="{FF2B5EF4-FFF2-40B4-BE49-F238E27FC236}">
                <a16:creationId xmlns:a16="http://schemas.microsoft.com/office/drawing/2014/main" id="{4A674994-B737-65F3-9C5F-112CE4072B93}"/>
              </a:ext>
            </a:extLst>
          </p:cNvPr>
          <p:cNvPicPr>
            <a:picLocks noChangeAspect="1"/>
          </p:cNvPicPr>
          <p:nvPr/>
        </p:nvPicPr>
        <p:blipFill>
          <a:blip r:embed="rId4"/>
          <a:stretch>
            <a:fillRect/>
          </a:stretch>
        </p:blipFill>
        <p:spPr>
          <a:xfrm>
            <a:off x="839787" y="1295929"/>
            <a:ext cx="3542518" cy="3466800"/>
          </a:xfrm>
          <a:prstGeom prst="rect">
            <a:avLst/>
          </a:prstGeom>
        </p:spPr>
      </p:pic>
      <p:sp>
        <p:nvSpPr>
          <p:cNvPr id="9" name="TextBox 8">
            <a:extLst>
              <a:ext uri="{FF2B5EF4-FFF2-40B4-BE49-F238E27FC236}">
                <a16:creationId xmlns:a16="http://schemas.microsoft.com/office/drawing/2014/main" id="{68E30995-6477-A020-CE6F-39E5B1BB13C5}"/>
              </a:ext>
            </a:extLst>
          </p:cNvPr>
          <p:cNvSpPr txBox="1"/>
          <p:nvPr/>
        </p:nvSpPr>
        <p:spPr>
          <a:xfrm>
            <a:off x="828100" y="5069646"/>
            <a:ext cx="3542518" cy="276999"/>
          </a:xfrm>
          <a:prstGeom prst="rect">
            <a:avLst/>
          </a:prstGeom>
          <a:noFill/>
        </p:spPr>
        <p:txBody>
          <a:bodyPr wrap="square" rtlCol="0">
            <a:spAutoFit/>
          </a:bodyPr>
          <a:lstStyle/>
          <a:p>
            <a:r>
              <a:rPr lang="en-US" sz="1200" dirty="0"/>
              <a:t>Hubble Deep Field</a:t>
            </a:r>
          </a:p>
        </p:txBody>
      </p:sp>
      <p:graphicFrame>
        <p:nvGraphicFramePr>
          <p:cNvPr id="12" name="Text Placeholder 3">
            <a:extLst>
              <a:ext uri="{FF2B5EF4-FFF2-40B4-BE49-F238E27FC236}">
                <a16:creationId xmlns:a16="http://schemas.microsoft.com/office/drawing/2014/main" id="{599A7FDD-18F1-5855-E3E9-C3987007B590}"/>
              </a:ext>
            </a:extLst>
          </p:cNvPr>
          <p:cNvGraphicFramePr/>
          <p:nvPr/>
        </p:nvGraphicFramePr>
        <p:xfrm>
          <a:off x="5002712" y="1295929"/>
          <a:ext cx="6154137" cy="42661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676500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B36C8-4386-2AA7-A9DF-E58093524AF7}"/>
              </a:ext>
            </a:extLst>
          </p:cNvPr>
          <p:cNvSpPr>
            <a:spLocks noGrp="1"/>
          </p:cNvSpPr>
          <p:nvPr>
            <p:ph type="title"/>
          </p:nvPr>
        </p:nvSpPr>
        <p:spPr>
          <a:xfrm>
            <a:off x="482929" y="0"/>
            <a:ext cx="10860807" cy="697832"/>
          </a:xfrm>
        </p:spPr>
        <p:txBody>
          <a:bodyPr>
            <a:normAutofit/>
          </a:bodyPr>
          <a:lstStyle/>
          <a:p>
            <a:r>
              <a:rPr lang="en-GB" sz="3200" b="1" dirty="0">
                <a:solidFill>
                  <a:srgbClr val="000000"/>
                </a:solidFill>
                <a:effectLst/>
                <a:latin typeface="Helvetica Neue" panose="02000503000000020004" pitchFamily="2" charset="0"/>
              </a:rPr>
              <a:t>Do you want to help to find another Earth?</a:t>
            </a:r>
            <a:endParaRPr lang="en-GB" sz="3200" dirty="0">
              <a:solidFill>
                <a:srgbClr val="000000"/>
              </a:solidFill>
              <a:effectLst/>
              <a:latin typeface="Helvetica Neue" panose="02000503000000020004" pitchFamily="2" charset="0"/>
            </a:endParaRPr>
          </a:p>
        </p:txBody>
      </p:sp>
      <p:sp>
        <p:nvSpPr>
          <p:cNvPr id="4" name="Text Placeholder 3">
            <a:extLst>
              <a:ext uri="{FF2B5EF4-FFF2-40B4-BE49-F238E27FC236}">
                <a16:creationId xmlns:a16="http://schemas.microsoft.com/office/drawing/2014/main" id="{5AF57D8E-77C6-6150-5257-644042C1E330}"/>
              </a:ext>
            </a:extLst>
          </p:cNvPr>
          <p:cNvSpPr>
            <a:spLocks noGrp="1"/>
          </p:cNvSpPr>
          <p:nvPr>
            <p:ph type="body" sz="half" idx="2"/>
          </p:nvPr>
        </p:nvSpPr>
        <p:spPr>
          <a:xfrm>
            <a:off x="482929" y="858029"/>
            <a:ext cx="11430150" cy="5999971"/>
          </a:xfrm>
        </p:spPr>
        <p:txBody>
          <a:bodyPr>
            <a:noAutofit/>
          </a:bodyPr>
          <a:lstStyle/>
          <a:p>
            <a:pPr marL="342900" indent="-342900">
              <a:buFont typeface="Arial" panose="020B0604020202020204" pitchFamily="34" charset="0"/>
              <a:buChar char="•"/>
            </a:pPr>
            <a:r>
              <a:rPr lang="en-GB" sz="1800" dirty="0">
                <a:solidFill>
                  <a:srgbClr val="000000"/>
                </a:solidFill>
                <a:effectLst/>
                <a:latin typeface="Helvetica Neue" panose="02000503000000020004" pitchFamily="2" charset="0"/>
              </a:rPr>
              <a:t>NASA – Citizen Science page lists seven projects you can get involved with</a:t>
            </a:r>
          </a:p>
          <a:p>
            <a:pPr lvl="1"/>
            <a:r>
              <a:rPr lang="en-GB" sz="1800" dirty="0">
                <a:solidFill>
                  <a:srgbClr val="000000"/>
                </a:solidFill>
                <a:effectLst/>
                <a:latin typeface="Helvetica Neue" panose="02000503000000020004" pitchFamily="2" charset="0"/>
                <a:hlinkClick r:id="rId3"/>
              </a:rPr>
              <a:t>https://exoplanets.nasa.gov/citizen-science/</a:t>
            </a:r>
            <a:endParaRPr lang="en-GB" sz="1800" dirty="0">
              <a:solidFill>
                <a:srgbClr val="000000"/>
              </a:solidFill>
              <a:latin typeface="Helvetica Neue" panose="02000503000000020004" pitchFamily="2" charset="0"/>
            </a:endParaRPr>
          </a:p>
          <a:p>
            <a:pPr lvl="1"/>
            <a:endParaRPr lang="en-GB" sz="800" dirty="0">
              <a:solidFill>
                <a:srgbClr val="000000"/>
              </a:solidFill>
              <a:effectLst/>
              <a:latin typeface="Helvetica Neue" panose="02000503000000020004" pitchFamily="2" charset="0"/>
            </a:endParaRPr>
          </a:p>
          <a:p>
            <a:pPr marL="342900" indent="-342900">
              <a:buFont typeface="Arial" panose="020B0604020202020204" pitchFamily="34" charset="0"/>
              <a:buChar char="•"/>
            </a:pPr>
            <a:r>
              <a:rPr lang="en-US" sz="1800" dirty="0">
                <a:latin typeface="Helvetica Neue" panose="02000503000000020004" pitchFamily="2" charset="0"/>
                <a:ea typeface="Helvetica Neue" panose="02000503000000020004" pitchFamily="2" charset="0"/>
                <a:cs typeface="Helvetica Neue" panose="02000503000000020004" pitchFamily="2" charset="0"/>
              </a:rPr>
              <a:t>Exoplanet Database – NASA’s continuously updated exoplanetary </a:t>
            </a:r>
            <a:r>
              <a:rPr lang="en-US" sz="1800" dirty="0" err="1">
                <a:latin typeface="Helvetica Neue" panose="02000503000000020004" pitchFamily="2" charset="0"/>
                <a:ea typeface="Helvetica Neue" panose="02000503000000020004" pitchFamily="2" charset="0"/>
                <a:cs typeface="Helvetica Neue" panose="02000503000000020004" pitchFamily="2" charset="0"/>
              </a:rPr>
              <a:t>encyclopaedia</a:t>
            </a:r>
            <a:endParaRPr lang="en-US" sz="1800" dirty="0">
              <a:latin typeface="Helvetica Neue" panose="02000503000000020004" pitchFamily="2" charset="0"/>
              <a:ea typeface="Helvetica Neue" panose="02000503000000020004" pitchFamily="2" charset="0"/>
              <a:cs typeface="Helvetica Neue" panose="02000503000000020004" pitchFamily="2" charset="0"/>
            </a:endParaRPr>
          </a:p>
          <a:p>
            <a:pPr lvl="1"/>
            <a:r>
              <a:rPr lang="en-US" sz="1800" dirty="0">
                <a:latin typeface="Helvetica Neue" panose="02000503000000020004" pitchFamily="2" charset="0"/>
                <a:ea typeface="Helvetica Neue" panose="02000503000000020004" pitchFamily="2" charset="0"/>
                <a:cs typeface="Helvetica Neue" panose="02000503000000020004" pitchFamily="2" charset="0"/>
                <a:hlinkClick r:id="rId4"/>
              </a:rPr>
              <a:t>https://exoplanets.nasa.gov/discovery/exoplanet-catalog/</a:t>
            </a:r>
            <a:r>
              <a:rPr lang="en-US" sz="1800" dirty="0">
                <a:latin typeface="Helvetica Neue" panose="02000503000000020004" pitchFamily="2" charset="0"/>
                <a:ea typeface="Helvetica Neue" panose="02000503000000020004" pitchFamily="2" charset="0"/>
                <a:cs typeface="Helvetica Neue" panose="02000503000000020004" pitchFamily="2" charset="0"/>
              </a:rPr>
              <a:t> </a:t>
            </a:r>
          </a:p>
          <a:p>
            <a:pPr lvl="1"/>
            <a:endParaRPr lang="en-US" sz="8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GB" sz="2000" dirty="0">
                <a:solidFill>
                  <a:srgbClr val="000000"/>
                </a:solidFill>
                <a:effectLst/>
                <a:latin typeface="Helvetica Neue" panose="02000503000000020004" pitchFamily="2" charset="0"/>
              </a:rPr>
              <a:t> If you like to dive into raw telescopic data, </a:t>
            </a:r>
            <a:r>
              <a:rPr lang="en-GB" sz="2000" dirty="0">
                <a:solidFill>
                  <a:srgbClr val="0E67B5"/>
                </a:solidFill>
                <a:effectLst/>
                <a:latin typeface="Helvetica Neue" panose="02000503000000020004" pitchFamily="2" charset="0"/>
                <a:hlinkClick r:id="rId5"/>
              </a:rPr>
              <a:t>TESS data is publicly available</a:t>
            </a:r>
            <a:r>
              <a:rPr lang="en-GB" sz="2000" dirty="0">
                <a:solidFill>
                  <a:srgbClr val="000000"/>
                </a:solidFill>
                <a:effectLst/>
                <a:latin typeface="Helvetica Neue" panose="02000503000000020004" pitchFamily="2" charset="0"/>
              </a:rPr>
              <a:t> to use for free.</a:t>
            </a:r>
          </a:p>
          <a:p>
            <a:endParaRPr lang="en-GB" sz="800" dirty="0">
              <a:solidFill>
                <a:srgbClr val="000000"/>
              </a:solidFill>
              <a:effectLst/>
              <a:latin typeface="Helvetica Neue" panose="02000503000000020004" pitchFamily="2" charset="0"/>
            </a:endParaRPr>
          </a:p>
          <a:p>
            <a:pPr marL="342900" indent="-342900">
              <a:buFont typeface="Arial" panose="020B0604020202020204" pitchFamily="34" charset="0"/>
              <a:buChar char="•"/>
            </a:pPr>
            <a:r>
              <a:rPr lang="en-GB" sz="1800" dirty="0">
                <a:solidFill>
                  <a:srgbClr val="000000"/>
                </a:solidFill>
                <a:effectLst/>
                <a:latin typeface="Helvetica Neue" panose="02000503000000020004" pitchFamily="2" charset="0"/>
              </a:rPr>
              <a:t>DIY planet search - Using the </a:t>
            </a:r>
            <a:r>
              <a:rPr lang="en-GB" sz="1800" dirty="0" err="1">
                <a:solidFill>
                  <a:srgbClr val="000000"/>
                </a:solidFill>
                <a:effectLst/>
                <a:latin typeface="Helvetica Neue" panose="02000503000000020004" pitchFamily="2" charset="0"/>
              </a:rPr>
              <a:t>MicroObservatory</a:t>
            </a:r>
            <a:r>
              <a:rPr lang="en-GB" sz="1800" dirty="0">
                <a:solidFill>
                  <a:srgbClr val="000000"/>
                </a:solidFill>
                <a:effectLst/>
                <a:latin typeface="Helvetica Neue" panose="02000503000000020004" pitchFamily="2" charset="0"/>
              </a:rPr>
              <a:t> Telescope Network - </a:t>
            </a:r>
            <a:r>
              <a:rPr lang="en-GB" sz="1800" u="sng" dirty="0">
                <a:solidFill>
                  <a:srgbClr val="000000"/>
                </a:solidFill>
                <a:effectLst/>
                <a:latin typeface="Helvetica Neue" panose="02000503000000020004" pitchFamily="2" charset="0"/>
                <a:hlinkClick r:id="rId6"/>
              </a:rPr>
              <a:t>https://waps.cfa.harvard.edu/microobservatory/diy/index.php</a:t>
            </a:r>
            <a:r>
              <a:rPr lang="en-GB" sz="1800" dirty="0">
                <a:solidFill>
                  <a:srgbClr val="000000"/>
                </a:solidFill>
                <a:effectLst/>
                <a:latin typeface="Helvetica Neue" panose="02000503000000020004" pitchFamily="2" charset="0"/>
              </a:rPr>
              <a:t> </a:t>
            </a:r>
          </a:p>
          <a:p>
            <a:endParaRPr lang="en-GB" sz="800" dirty="0">
              <a:solidFill>
                <a:srgbClr val="000000"/>
              </a:solidFill>
              <a:effectLst/>
              <a:latin typeface="Helvetica Neue" panose="02000503000000020004" pitchFamily="2" charset="0"/>
            </a:endParaRPr>
          </a:p>
          <a:p>
            <a:pPr marL="342900" indent="-342900">
              <a:buFont typeface="Arial" panose="020B0604020202020204" pitchFamily="34" charset="0"/>
              <a:buChar char="•"/>
            </a:pPr>
            <a:r>
              <a:rPr lang="en-GB" sz="1800" dirty="0">
                <a:solidFill>
                  <a:srgbClr val="000000"/>
                </a:solidFill>
                <a:effectLst/>
                <a:latin typeface="Helvetica Neue" panose="02000503000000020004" pitchFamily="2" charset="0"/>
              </a:rPr>
              <a:t>Even if you’re not a researcher, you can still help by participating in </a:t>
            </a:r>
            <a:r>
              <a:rPr lang="en-GB" sz="1800" dirty="0">
                <a:solidFill>
                  <a:srgbClr val="0E67B5"/>
                </a:solidFill>
                <a:effectLst/>
                <a:latin typeface="Helvetica Neue" panose="02000503000000020004" pitchFamily="2" charset="0"/>
                <a:hlinkClick r:id="rId7"/>
              </a:rPr>
              <a:t>TESS’ Citizen Science project</a:t>
            </a:r>
            <a:r>
              <a:rPr lang="en-GB" sz="1800" dirty="0">
                <a:solidFill>
                  <a:srgbClr val="000000"/>
                </a:solidFill>
                <a:effectLst/>
                <a:latin typeface="Helvetica Neue" panose="02000503000000020004" pitchFamily="2" charset="0"/>
              </a:rPr>
              <a:t>, which has already helped discover several exoplanets including </a:t>
            </a:r>
            <a:r>
              <a:rPr lang="en-GB" sz="1800" dirty="0">
                <a:solidFill>
                  <a:srgbClr val="0E67B5"/>
                </a:solidFill>
                <a:effectLst/>
                <a:latin typeface="Helvetica Neue" panose="02000503000000020004" pitchFamily="2" charset="0"/>
                <a:hlinkClick r:id="rId8"/>
              </a:rPr>
              <a:t>a world orbiting two stars</a:t>
            </a:r>
            <a:r>
              <a:rPr lang="en-GB" sz="1800" dirty="0">
                <a:solidFill>
                  <a:srgbClr val="000000"/>
                </a:solidFill>
                <a:effectLst/>
                <a:latin typeface="Helvetica Neue" panose="02000503000000020004" pitchFamily="2" charset="0"/>
              </a:rPr>
              <a:t>, similar to Tatooine in Star Wars.  </a:t>
            </a:r>
          </a:p>
          <a:p>
            <a:endParaRPr lang="en-GB" sz="800" dirty="0">
              <a:solidFill>
                <a:srgbClr val="000000"/>
              </a:solidFill>
              <a:effectLst/>
              <a:latin typeface="Helvetica Neue" panose="02000503000000020004" pitchFamily="2" charset="0"/>
            </a:endParaRPr>
          </a:p>
          <a:p>
            <a:pPr lvl="1"/>
            <a:r>
              <a:rPr lang="en-GB" sz="1800" dirty="0">
                <a:solidFill>
                  <a:srgbClr val="000000"/>
                </a:solidFill>
                <a:effectLst/>
                <a:latin typeface="Helvetica Neue" panose="02000503000000020004" pitchFamily="2" charset="0"/>
              </a:rPr>
              <a:t>Source: </a:t>
            </a:r>
            <a:r>
              <a:rPr lang="en-GB" sz="1800" u="sng" dirty="0">
                <a:solidFill>
                  <a:srgbClr val="000000"/>
                </a:solidFill>
                <a:effectLst/>
                <a:latin typeface="Helvetica Neue" panose="02000503000000020004" pitchFamily="2" charset="0"/>
                <a:hlinkClick r:id="rId9"/>
              </a:rPr>
              <a:t>https://www.planetary.org/space-missions/tess</a:t>
            </a:r>
            <a:endParaRPr lang="en-GB" sz="1800" dirty="0">
              <a:solidFill>
                <a:srgbClr val="000000"/>
              </a:solidFill>
              <a:latin typeface="Helvetica Neue" panose="02000503000000020004" pitchFamily="2" charset="0"/>
            </a:endParaRPr>
          </a:p>
          <a:p>
            <a:pPr lvl="1"/>
            <a:r>
              <a:rPr lang="en-GB" sz="1800" u="sng" dirty="0">
                <a:solidFill>
                  <a:srgbClr val="000000"/>
                </a:solidFill>
                <a:effectLst/>
                <a:latin typeface="Helvetica Neue" panose="02000503000000020004" pitchFamily="2" charset="0"/>
                <a:hlinkClick r:id="rId10"/>
              </a:rPr>
              <a:t>https://www.unistellar.com/en-uk/citizen-science/exoplanets/</a:t>
            </a:r>
            <a:r>
              <a:rPr lang="en-GB" sz="1800" dirty="0">
                <a:solidFill>
                  <a:srgbClr val="000000"/>
                </a:solidFill>
                <a:effectLst/>
                <a:latin typeface="Helvetica Neue" panose="02000503000000020004" pitchFamily="2" charset="0"/>
              </a:rPr>
              <a:t> </a:t>
            </a:r>
          </a:p>
          <a:p>
            <a:pPr lvl="1"/>
            <a:endParaRPr lang="en-GB" sz="800" dirty="0">
              <a:solidFill>
                <a:srgbClr val="000000"/>
              </a:solidFill>
              <a:effectLst/>
              <a:latin typeface="Helvetica Neue" panose="02000503000000020004" pitchFamily="2" charset="0"/>
            </a:endParaRPr>
          </a:p>
          <a:p>
            <a:pPr marL="342900" indent="-342900">
              <a:buFont typeface="Arial" panose="020B0604020202020204" pitchFamily="34" charset="0"/>
              <a:buChar char="•"/>
            </a:pPr>
            <a:r>
              <a:rPr lang="en-GB" sz="1800" dirty="0">
                <a:solidFill>
                  <a:srgbClr val="000000"/>
                </a:solidFill>
                <a:effectLst/>
                <a:latin typeface="Helvetica Neue" panose="02000503000000020004" pitchFamily="2" charset="0"/>
              </a:rPr>
              <a:t>If you want to have a go at producing your own transit data this article from the BAA tells you everything you need to know,</a:t>
            </a:r>
          </a:p>
          <a:p>
            <a:pPr lvl="1"/>
            <a:r>
              <a:rPr lang="en-GB" sz="1800" u="sng" dirty="0">
                <a:solidFill>
                  <a:srgbClr val="000000"/>
                </a:solidFill>
                <a:effectLst/>
                <a:latin typeface="Helvetica Neue" panose="02000503000000020004" pitchFamily="2" charset="0"/>
                <a:hlinkClick r:id="rId11"/>
              </a:rPr>
              <a:t>https://britastro.org/2020/exoplanet-transit-imaging-and-analysis</a:t>
            </a:r>
            <a:r>
              <a:rPr lang="en-GB" sz="1800" dirty="0">
                <a:solidFill>
                  <a:srgbClr val="000000"/>
                </a:solidFill>
                <a:effectLst/>
                <a:latin typeface="Helvetica Neue" panose="02000503000000020004" pitchFamily="2" charset="0"/>
              </a:rPr>
              <a:t> </a:t>
            </a:r>
          </a:p>
        </p:txBody>
      </p:sp>
    </p:spTree>
    <p:extLst>
      <p:ext uri="{BB962C8B-B14F-4D97-AF65-F5344CB8AC3E}">
        <p14:creationId xmlns:p14="http://schemas.microsoft.com/office/powerpoint/2010/main" val="39576912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069B1-52F5-4199-AD7F-5DF0241AA7C5}"/>
              </a:ext>
            </a:extLst>
          </p:cNvPr>
          <p:cNvSpPr>
            <a:spLocks noGrp="1"/>
          </p:cNvSpPr>
          <p:nvPr>
            <p:ph type="title"/>
          </p:nvPr>
        </p:nvSpPr>
        <p:spPr>
          <a:xfrm>
            <a:off x="291663" y="220239"/>
            <a:ext cx="4340224" cy="501659"/>
          </a:xfrm>
        </p:spPr>
        <p:txBody>
          <a:bodyPr>
            <a:normAutofit fontScale="90000"/>
          </a:bodyPr>
          <a:lstStyle/>
          <a:p>
            <a:r>
              <a:rPr lang="en-US" b="1" dirty="0"/>
              <a:t>Freebies and </a:t>
            </a:r>
            <a:r>
              <a:rPr lang="en-US" b="1" dirty="0" err="1"/>
              <a:t>programmes</a:t>
            </a:r>
            <a:endParaRPr lang="en-US" b="1" dirty="0"/>
          </a:p>
        </p:txBody>
      </p:sp>
      <p:sp>
        <p:nvSpPr>
          <p:cNvPr id="4" name="Text Placeholder 3">
            <a:extLst>
              <a:ext uri="{FF2B5EF4-FFF2-40B4-BE49-F238E27FC236}">
                <a16:creationId xmlns:a16="http://schemas.microsoft.com/office/drawing/2014/main" id="{37D8D4FC-A68D-182A-7855-2EE2D1BBE157}"/>
              </a:ext>
            </a:extLst>
          </p:cNvPr>
          <p:cNvSpPr>
            <a:spLocks noGrp="1"/>
          </p:cNvSpPr>
          <p:nvPr>
            <p:ph type="body" sz="half" idx="2"/>
          </p:nvPr>
        </p:nvSpPr>
        <p:spPr>
          <a:xfrm>
            <a:off x="272416" y="861463"/>
            <a:ext cx="4340225" cy="5231862"/>
          </a:xfrm>
        </p:spPr>
        <p:txBody>
          <a:bodyPr>
            <a:normAutofit fontScale="85000" lnSpcReduction="10000"/>
          </a:bodyPr>
          <a:lstStyle/>
          <a:p>
            <a:r>
              <a:rPr lang="en-US" sz="1800" b="1" dirty="0"/>
              <a:t>Talks</a:t>
            </a:r>
          </a:p>
          <a:p>
            <a:r>
              <a:rPr lang="en-US" sz="1800" dirty="0"/>
              <a:t>British Astronomical Association – Exoplanet seminar recordings </a:t>
            </a:r>
            <a:r>
              <a:rPr lang="en-US" sz="1800" dirty="0">
                <a:hlinkClick r:id="rId3"/>
              </a:rPr>
              <a:t>https://britastro.org/sections/exoplanets</a:t>
            </a:r>
            <a:r>
              <a:rPr lang="en-US" sz="1800" dirty="0"/>
              <a:t> </a:t>
            </a:r>
          </a:p>
          <a:p>
            <a:r>
              <a:rPr lang="en-GB" sz="1800" b="1" dirty="0">
                <a:solidFill>
                  <a:srgbClr val="000000"/>
                </a:solidFill>
                <a:effectLst/>
              </a:rPr>
              <a:t>Free Hubble </a:t>
            </a:r>
            <a:r>
              <a:rPr lang="en-GB" sz="1800" b="1" dirty="0" err="1">
                <a:solidFill>
                  <a:srgbClr val="000000"/>
                </a:solidFill>
                <a:effectLst/>
              </a:rPr>
              <a:t>ebook</a:t>
            </a:r>
            <a:endParaRPr lang="en-GB" sz="1800" dirty="0">
              <a:solidFill>
                <a:srgbClr val="000000"/>
              </a:solidFill>
              <a:effectLst/>
              <a:latin typeface="Helvetica Neue" panose="02000503000000020004" pitchFamily="2" charset="0"/>
            </a:endParaRPr>
          </a:p>
          <a:p>
            <a:r>
              <a:rPr lang="en-GB" sz="1800" dirty="0">
                <a:solidFill>
                  <a:srgbClr val="000000"/>
                </a:solidFill>
                <a:effectLst/>
              </a:rPr>
              <a:t>Hubble book on exoplanets  - free to download</a:t>
            </a:r>
            <a:r>
              <a:rPr lang="en-GB" sz="1800" dirty="0">
                <a:solidFill>
                  <a:srgbClr val="000000"/>
                </a:solidFill>
              </a:rPr>
              <a:t> </a:t>
            </a:r>
            <a:r>
              <a:rPr lang="en-GB" sz="1800" u="sng" dirty="0">
                <a:solidFill>
                  <a:srgbClr val="000000"/>
                </a:solidFill>
                <a:effectLst/>
                <a:hlinkClick r:id="rId4"/>
              </a:rPr>
              <a:t>https://www.nasa.gov/ebooks/nasas-new-hubble-e-book-takes-readers-on-a-journey-to-curious-worlds/</a:t>
            </a:r>
            <a:endParaRPr lang="en-GB" sz="1800" dirty="0">
              <a:solidFill>
                <a:srgbClr val="000000"/>
              </a:solidFill>
              <a:effectLst/>
            </a:endParaRPr>
          </a:p>
          <a:p>
            <a:r>
              <a:rPr lang="en-GB" sz="1800" b="1" dirty="0">
                <a:solidFill>
                  <a:srgbClr val="000000"/>
                </a:solidFill>
                <a:effectLst/>
              </a:rPr>
              <a:t>Free Open Learn course - An introduction to exoplanets </a:t>
            </a:r>
            <a:r>
              <a:rPr lang="en-GB" sz="1800" u="sng" dirty="0">
                <a:solidFill>
                  <a:srgbClr val="000000"/>
                </a:solidFill>
                <a:effectLst/>
                <a:hlinkClick r:id="rId5"/>
              </a:rPr>
              <a:t>https://www.open.edu/openlearn/science-maths-technology/an-introduction-exoplanets/content-section-overview?active-tab=content-tab</a:t>
            </a:r>
            <a:r>
              <a:rPr lang="en-GB" sz="1800" dirty="0">
                <a:solidFill>
                  <a:srgbClr val="000000"/>
                </a:solidFill>
                <a:effectLst/>
              </a:rPr>
              <a:t> </a:t>
            </a:r>
          </a:p>
          <a:p>
            <a:r>
              <a:rPr lang="en-GB" sz="1800" b="1" dirty="0">
                <a:solidFill>
                  <a:srgbClr val="000000"/>
                </a:solidFill>
                <a:effectLst/>
              </a:rPr>
              <a:t>Chandra exoplanet leaflet </a:t>
            </a:r>
            <a:r>
              <a:rPr lang="en-GB" sz="1800" u="sng" dirty="0">
                <a:solidFill>
                  <a:srgbClr val="000000"/>
                </a:solidFill>
                <a:effectLst/>
                <a:hlinkClick r:id="rId6"/>
              </a:rPr>
              <a:t>https://chandra.harvard.edu/exoplanet/images/Exoplanet_Final.pdf</a:t>
            </a:r>
            <a:r>
              <a:rPr lang="en-GB" sz="1800" b="1" dirty="0">
                <a:solidFill>
                  <a:srgbClr val="000000"/>
                </a:solidFill>
                <a:effectLst/>
              </a:rPr>
              <a:t> </a:t>
            </a:r>
            <a:endParaRPr lang="en-GB" dirty="0">
              <a:solidFill>
                <a:srgbClr val="000000"/>
              </a:solidFill>
              <a:effectLst/>
            </a:endParaRPr>
          </a:p>
          <a:p>
            <a:r>
              <a:rPr lang="en-GB" sz="1800" b="1" dirty="0">
                <a:solidFill>
                  <a:srgbClr val="000000"/>
                </a:solidFill>
              </a:rPr>
              <a:t>NASA ABC of Exoplanets</a:t>
            </a:r>
          </a:p>
          <a:p>
            <a:r>
              <a:rPr lang="en-GB" sz="1800" dirty="0">
                <a:solidFill>
                  <a:srgbClr val="000000"/>
                </a:solidFill>
                <a:hlinkClick r:id="rId7"/>
              </a:rPr>
              <a:t>https://explorers.gsfc.nasa.gov/abcs/index.html</a:t>
            </a:r>
            <a:endParaRPr lang="en-GB" sz="1800" dirty="0">
              <a:solidFill>
                <a:srgbClr val="000000"/>
              </a:solidFill>
            </a:endParaRPr>
          </a:p>
          <a:p>
            <a:r>
              <a:rPr lang="en-GB" sz="1800" dirty="0">
                <a:solidFill>
                  <a:srgbClr val="000000"/>
                </a:solidFill>
                <a:hlinkClick r:id="rId8"/>
              </a:rPr>
              <a:t>https://</a:t>
            </a:r>
            <a:r>
              <a:rPr lang="en-GB" sz="1800" dirty="0" err="1">
                <a:solidFill>
                  <a:srgbClr val="000000"/>
                </a:solidFill>
                <a:hlinkClick r:id="rId8"/>
              </a:rPr>
              <a:t>explorers.gsfc.nasa.gov</a:t>
            </a:r>
            <a:r>
              <a:rPr lang="en-GB" sz="1800" dirty="0">
                <a:solidFill>
                  <a:srgbClr val="000000"/>
                </a:solidFill>
                <a:hlinkClick r:id="rId8"/>
              </a:rPr>
              <a:t>/</a:t>
            </a:r>
            <a:r>
              <a:rPr lang="en-GB" sz="1800" dirty="0" err="1">
                <a:solidFill>
                  <a:srgbClr val="000000"/>
                </a:solidFill>
                <a:hlinkClick r:id="rId8"/>
              </a:rPr>
              <a:t>abcs</a:t>
            </a:r>
            <a:r>
              <a:rPr lang="en-GB" sz="1800" dirty="0">
                <a:solidFill>
                  <a:srgbClr val="000000"/>
                </a:solidFill>
                <a:hlinkClick r:id="rId8"/>
              </a:rPr>
              <a:t>/downloads/</a:t>
            </a:r>
            <a:r>
              <a:rPr lang="en-GB" sz="1800" dirty="0" err="1">
                <a:solidFill>
                  <a:srgbClr val="000000"/>
                </a:solidFill>
                <a:hlinkClick r:id="rId8"/>
              </a:rPr>
              <a:t>TheABCsofExoplanetsSinglePagesDownload.pdf</a:t>
            </a:r>
            <a:endParaRPr lang="en-GB" sz="1800" dirty="0">
              <a:solidFill>
                <a:srgbClr val="000000"/>
              </a:solidFill>
            </a:endParaRPr>
          </a:p>
          <a:p>
            <a:r>
              <a:rPr lang="en-GB" sz="1800" b="1" dirty="0">
                <a:solidFill>
                  <a:srgbClr val="000000"/>
                </a:solidFill>
                <a:effectLst/>
              </a:rPr>
              <a:t>Amazon Prime</a:t>
            </a:r>
          </a:p>
          <a:p>
            <a:r>
              <a:rPr lang="en-GB" sz="1800" dirty="0">
                <a:solidFill>
                  <a:srgbClr val="000000"/>
                </a:solidFill>
                <a:effectLst/>
              </a:rPr>
              <a:t>Planet Hunters – The search for Earth’s twin</a:t>
            </a:r>
            <a:endParaRPr lang="en-US" dirty="0"/>
          </a:p>
        </p:txBody>
      </p:sp>
      <p:pic>
        <p:nvPicPr>
          <p:cNvPr id="7" name="Picture 6" descr="A light streaks in a dark background&#10;&#10;Description automatically generated with medium confidence">
            <a:extLst>
              <a:ext uri="{FF2B5EF4-FFF2-40B4-BE49-F238E27FC236}">
                <a16:creationId xmlns:a16="http://schemas.microsoft.com/office/drawing/2014/main" id="{9F7C7826-6043-19D4-91CF-A5E4502CC066}"/>
              </a:ext>
            </a:extLst>
          </p:cNvPr>
          <p:cNvPicPr>
            <a:picLocks noChangeAspect="1"/>
          </p:cNvPicPr>
          <p:nvPr/>
        </p:nvPicPr>
        <p:blipFill>
          <a:blip r:embed="rId9"/>
          <a:stretch>
            <a:fillRect/>
          </a:stretch>
        </p:blipFill>
        <p:spPr>
          <a:xfrm>
            <a:off x="4976020" y="370406"/>
            <a:ext cx="6924317" cy="6117188"/>
          </a:xfrm>
          <a:prstGeom prst="rect">
            <a:avLst/>
          </a:prstGeom>
        </p:spPr>
      </p:pic>
      <p:sp>
        <p:nvSpPr>
          <p:cNvPr id="8" name="TextBox 7">
            <a:extLst>
              <a:ext uri="{FF2B5EF4-FFF2-40B4-BE49-F238E27FC236}">
                <a16:creationId xmlns:a16="http://schemas.microsoft.com/office/drawing/2014/main" id="{2DF40C6E-CC1A-8FA4-42A1-436288984A53}"/>
              </a:ext>
            </a:extLst>
          </p:cNvPr>
          <p:cNvSpPr txBox="1"/>
          <p:nvPr/>
        </p:nvSpPr>
        <p:spPr>
          <a:xfrm>
            <a:off x="4026873" y="6561995"/>
            <a:ext cx="7944048" cy="310452"/>
          </a:xfrm>
          <a:prstGeom prst="rect">
            <a:avLst/>
          </a:prstGeom>
          <a:noFill/>
        </p:spPr>
        <p:txBody>
          <a:bodyPr wrap="square" rtlCol="0">
            <a:spAutoFit/>
          </a:bodyPr>
          <a:lstStyle/>
          <a:p>
            <a:r>
              <a:rPr lang="en-US" sz="1400" dirty="0"/>
              <a:t>Image: NASA  Voyager 1 of The Pale Blue Dot  </a:t>
            </a:r>
            <a:r>
              <a:rPr lang="en-US" sz="1400" dirty="0">
                <a:hlinkClick r:id="rId10"/>
              </a:rPr>
              <a:t>https://science.nasa.gov/resource/voyager-1s-pale-blue-dot/</a:t>
            </a:r>
            <a:endParaRPr lang="en-US" sz="1400" dirty="0"/>
          </a:p>
        </p:txBody>
      </p:sp>
      <p:cxnSp>
        <p:nvCxnSpPr>
          <p:cNvPr id="6" name="Straight Arrow Connector 5">
            <a:extLst>
              <a:ext uri="{FF2B5EF4-FFF2-40B4-BE49-F238E27FC236}">
                <a16:creationId xmlns:a16="http://schemas.microsoft.com/office/drawing/2014/main" id="{D1E94ED9-2779-B39C-94EC-11DC8A20EAAD}"/>
              </a:ext>
            </a:extLst>
          </p:cNvPr>
          <p:cNvCxnSpPr>
            <a:cxnSpLocks/>
          </p:cNvCxnSpPr>
          <p:nvPr/>
        </p:nvCxnSpPr>
        <p:spPr>
          <a:xfrm>
            <a:off x="7741920" y="3799840"/>
            <a:ext cx="1016000"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1069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nline Media 3" descr="NASA Confirms 6,000 Exoplanets">
            <a:hlinkClick r:id="" action="ppaction://media"/>
            <a:extLst>
              <a:ext uri="{FF2B5EF4-FFF2-40B4-BE49-F238E27FC236}">
                <a16:creationId xmlns:a16="http://schemas.microsoft.com/office/drawing/2014/main" id="{4AF72D33-DC97-4719-7BDC-9389BE1CDC51}"/>
              </a:ext>
            </a:extLst>
          </p:cNvPr>
          <p:cNvPicPr>
            <a:picLocks noRot="1" noChangeAspect="1"/>
          </p:cNvPicPr>
          <p:nvPr>
            <a:videoFile r:link="rId1"/>
          </p:nvPr>
        </p:nvPicPr>
        <p:blipFill>
          <a:blip r:embed="rId4"/>
          <a:stretch>
            <a:fillRect/>
          </a:stretch>
        </p:blipFill>
        <p:spPr>
          <a:xfrm>
            <a:off x="1168399" y="279691"/>
            <a:ext cx="10449859" cy="5904170"/>
          </a:xfrm>
          <a:prstGeom prst="rect">
            <a:avLst/>
          </a:prstGeom>
        </p:spPr>
      </p:pic>
      <p:sp>
        <p:nvSpPr>
          <p:cNvPr id="5" name="TextBox 4">
            <a:extLst>
              <a:ext uri="{FF2B5EF4-FFF2-40B4-BE49-F238E27FC236}">
                <a16:creationId xmlns:a16="http://schemas.microsoft.com/office/drawing/2014/main" id="{50A5CC88-E91B-A258-468F-A06475C45017}"/>
              </a:ext>
            </a:extLst>
          </p:cNvPr>
          <p:cNvSpPr txBox="1"/>
          <p:nvPr/>
        </p:nvSpPr>
        <p:spPr>
          <a:xfrm>
            <a:off x="1104152" y="6208977"/>
            <a:ext cx="9983695" cy="369332"/>
          </a:xfrm>
          <a:prstGeom prst="rect">
            <a:avLst/>
          </a:prstGeom>
          <a:noFill/>
        </p:spPr>
        <p:txBody>
          <a:bodyPr wrap="square" rtlCol="0">
            <a:spAutoFit/>
          </a:bodyPr>
          <a:lstStyle/>
          <a:p>
            <a:r>
              <a:rPr lang="en-US" dirty="0"/>
              <a:t>Video: </a:t>
            </a:r>
            <a:r>
              <a:rPr lang="en-US" dirty="0">
                <a:hlinkClick r:id="rId5"/>
              </a:rPr>
              <a:t>NASA https://</a:t>
            </a:r>
            <a:r>
              <a:rPr lang="en-US" dirty="0" err="1">
                <a:hlinkClick r:id="rId5"/>
              </a:rPr>
              <a:t>youtu.be</a:t>
            </a:r>
            <a:r>
              <a:rPr lang="en-US" dirty="0">
                <a:hlinkClick r:id="rId5"/>
              </a:rPr>
              <a:t>/vAna9jBZRd8?si=QigFLCYj4gTwRmdA</a:t>
            </a:r>
            <a:endParaRPr lang="en-US" dirty="0"/>
          </a:p>
        </p:txBody>
      </p:sp>
    </p:spTree>
    <p:extLst>
      <p:ext uri="{BB962C8B-B14F-4D97-AF65-F5344CB8AC3E}">
        <p14:creationId xmlns:p14="http://schemas.microsoft.com/office/powerpoint/2010/main" val="359530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FDA05D3B-789A-1138-EC08-33A3894F3D5E}"/>
              </a:ext>
            </a:extLst>
          </p:cNvPr>
          <p:cNvPicPr>
            <a:picLocks noChangeAspect="1"/>
          </p:cNvPicPr>
          <p:nvPr/>
        </p:nvPicPr>
        <p:blipFill>
          <a:blip r:embed="rId3"/>
          <a:srcRect l="691" t="11442" r="2653" b="17324"/>
          <a:stretch/>
        </p:blipFill>
        <p:spPr>
          <a:xfrm>
            <a:off x="666034" y="663388"/>
            <a:ext cx="10859931" cy="5002306"/>
          </a:xfrm>
          <a:prstGeom prst="rect">
            <a:avLst/>
          </a:prstGeom>
        </p:spPr>
      </p:pic>
      <p:sp>
        <p:nvSpPr>
          <p:cNvPr id="7" name="TextBox 6">
            <a:extLst>
              <a:ext uri="{FF2B5EF4-FFF2-40B4-BE49-F238E27FC236}">
                <a16:creationId xmlns:a16="http://schemas.microsoft.com/office/drawing/2014/main" id="{FC598D7D-9666-A23B-9733-7C2A13CEB930}"/>
              </a:ext>
            </a:extLst>
          </p:cNvPr>
          <p:cNvSpPr txBox="1"/>
          <p:nvPr/>
        </p:nvSpPr>
        <p:spPr>
          <a:xfrm>
            <a:off x="666033" y="5665694"/>
            <a:ext cx="10859931" cy="923330"/>
          </a:xfrm>
          <a:prstGeom prst="rect">
            <a:avLst/>
          </a:prstGeom>
          <a:noFill/>
        </p:spPr>
        <p:txBody>
          <a:bodyPr wrap="square" rtlCol="0">
            <a:spAutoFit/>
          </a:bodyPr>
          <a:lstStyle/>
          <a:p>
            <a:r>
              <a:rPr lang="en-US" dirty="0"/>
              <a:t>Graphic </a:t>
            </a:r>
            <a:r>
              <a:rPr lang="en-US" dirty="0">
                <a:hlinkClick r:id="rId4"/>
              </a:rPr>
              <a:t>https://science.nasa.gov/exoplanets/facts/</a:t>
            </a:r>
            <a:endParaRPr lang="en-US" dirty="0"/>
          </a:p>
          <a:p>
            <a:r>
              <a:rPr lang="en-GB" sz="1800" dirty="0">
                <a:solidFill>
                  <a:srgbClr val="000000"/>
                </a:solidFill>
                <a:effectLst/>
                <a:latin typeface="+mj-lt"/>
              </a:rPr>
              <a:t>More info on detection methods - </a:t>
            </a:r>
            <a:r>
              <a:rPr lang="en-GB" sz="1800" dirty="0">
                <a:solidFill>
                  <a:srgbClr val="000000"/>
                </a:solidFill>
                <a:effectLst/>
                <a:latin typeface="+mj-lt"/>
                <a:hlinkClick r:id="rId5"/>
              </a:rPr>
              <a:t>https://sci.esa.int/web/exoplanets/-/60655-detection-methods#:~:text=Astrometry%20is%20the%20method%20that,mass%20of%20the%20planetary%20system</a:t>
            </a:r>
            <a:r>
              <a:rPr lang="en-GB" sz="1800" dirty="0">
                <a:solidFill>
                  <a:srgbClr val="000000"/>
                </a:solidFill>
                <a:effectLst/>
                <a:latin typeface="+mj-lt"/>
              </a:rPr>
              <a:t>. </a:t>
            </a:r>
          </a:p>
        </p:txBody>
      </p:sp>
    </p:spTree>
    <p:extLst>
      <p:ext uri="{BB962C8B-B14F-4D97-AF65-F5344CB8AC3E}">
        <p14:creationId xmlns:p14="http://schemas.microsoft.com/office/powerpoint/2010/main" val="847651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3ADB2-2FA0-5663-30FD-E048A23BF08E}"/>
              </a:ext>
            </a:extLst>
          </p:cNvPr>
          <p:cNvSpPr>
            <a:spLocks noGrp="1"/>
          </p:cNvSpPr>
          <p:nvPr>
            <p:ph type="title"/>
          </p:nvPr>
        </p:nvSpPr>
        <p:spPr>
          <a:xfrm>
            <a:off x="767379" y="235175"/>
            <a:ext cx="4262034" cy="636837"/>
          </a:xfrm>
        </p:spPr>
        <p:txBody>
          <a:bodyPr>
            <a:normAutofit/>
          </a:bodyPr>
          <a:lstStyle/>
          <a:p>
            <a:r>
              <a:rPr lang="en-US" b="1" dirty="0"/>
              <a:t>Direct imaging </a:t>
            </a:r>
          </a:p>
        </p:txBody>
      </p:sp>
      <p:sp>
        <p:nvSpPr>
          <p:cNvPr id="14" name="TextBox 13">
            <a:extLst>
              <a:ext uri="{FF2B5EF4-FFF2-40B4-BE49-F238E27FC236}">
                <a16:creationId xmlns:a16="http://schemas.microsoft.com/office/drawing/2014/main" id="{71E5A11F-06A6-AB37-2BCC-1E7EFEC156BE}"/>
              </a:ext>
            </a:extLst>
          </p:cNvPr>
          <p:cNvSpPr txBox="1"/>
          <p:nvPr/>
        </p:nvSpPr>
        <p:spPr>
          <a:xfrm>
            <a:off x="5677796" y="1048100"/>
            <a:ext cx="5920352" cy="3600986"/>
          </a:xfrm>
          <a:prstGeom prst="rect">
            <a:avLst/>
          </a:prstGeom>
          <a:noFill/>
        </p:spPr>
        <p:txBody>
          <a:bodyPr wrap="square" rtlCol="0">
            <a:spAutoFit/>
          </a:bodyPr>
          <a:lstStyle/>
          <a:p>
            <a:r>
              <a:rPr lang="en-GB" sz="2400" b="0" i="0" u="none" strike="noStrike" dirty="0">
                <a:solidFill>
                  <a:srgbClr val="2B2B2B"/>
                </a:solidFill>
                <a:effectLst/>
              </a:rPr>
              <a:t>Seeing exoplanets isn’t easy</a:t>
            </a:r>
          </a:p>
          <a:p>
            <a:endParaRPr lang="en-GB" sz="2400" dirty="0">
              <a:solidFill>
                <a:srgbClr val="2B2B2B"/>
              </a:solidFill>
            </a:endParaRPr>
          </a:p>
          <a:p>
            <a:pPr marL="285750" indent="-285750">
              <a:buFont typeface="Arial" panose="020B0604020202020204" pitchFamily="34" charset="0"/>
              <a:buChar char="•"/>
            </a:pPr>
            <a:r>
              <a:rPr lang="en-GB" sz="2400" dirty="0">
                <a:solidFill>
                  <a:srgbClr val="2B2B2B"/>
                </a:solidFill>
              </a:rPr>
              <a:t>they’re small</a:t>
            </a:r>
          </a:p>
          <a:p>
            <a:pPr marL="285750" indent="-285750">
              <a:buFont typeface="Arial" panose="020B0604020202020204" pitchFamily="34" charset="0"/>
              <a:buChar char="•"/>
            </a:pPr>
            <a:r>
              <a:rPr lang="en-GB" sz="2400" dirty="0">
                <a:solidFill>
                  <a:srgbClr val="2B2B2B"/>
                </a:solidFill>
              </a:rPr>
              <a:t>they’re a long way away</a:t>
            </a:r>
          </a:p>
          <a:p>
            <a:pPr marL="285750" indent="-285750">
              <a:buFont typeface="Arial" panose="020B0604020202020204" pitchFamily="34" charset="0"/>
              <a:buChar char="•"/>
            </a:pPr>
            <a:r>
              <a:rPr lang="en-GB" sz="2400" b="0" i="0" u="none" strike="noStrike" dirty="0">
                <a:solidFill>
                  <a:srgbClr val="2B2B2B"/>
                </a:solidFill>
                <a:effectLst/>
              </a:rPr>
              <a:t>the light from these worlds is overwhelmed by the glare from their stars. </a:t>
            </a:r>
          </a:p>
          <a:p>
            <a:endParaRPr lang="en-GB" sz="2400" b="0" i="0" u="none" strike="noStrike" dirty="0">
              <a:solidFill>
                <a:srgbClr val="2B2B2B"/>
              </a:solidFill>
              <a:effectLst/>
            </a:endParaRPr>
          </a:p>
          <a:p>
            <a:r>
              <a:rPr lang="en-GB" sz="2000" dirty="0">
                <a:solidFill>
                  <a:srgbClr val="2B2B2B"/>
                </a:solidFill>
              </a:rPr>
              <a:t>For more info read </a:t>
            </a:r>
            <a:r>
              <a:rPr lang="en-GB" sz="2000" u="sng" dirty="0">
                <a:solidFill>
                  <a:srgbClr val="000000"/>
                </a:solidFill>
                <a:effectLst/>
                <a:latin typeface="+mj-lt"/>
                <a:hlinkClick r:id="rId3"/>
              </a:rPr>
              <a:t>https://exoplanets.nasa.gov/news/1605/observing-exoplanets-what-can-we-really-see</a:t>
            </a:r>
            <a:r>
              <a:rPr lang="en-GB" sz="2000" dirty="0">
                <a:solidFill>
                  <a:srgbClr val="000000"/>
                </a:solidFill>
                <a:effectLst/>
                <a:latin typeface="+mj-lt"/>
              </a:rPr>
              <a:t>  </a:t>
            </a:r>
          </a:p>
        </p:txBody>
      </p:sp>
      <p:pic>
        <p:nvPicPr>
          <p:cNvPr id="22" name="Picture 21" descr="A red circle in the sky&#10;&#10;Description automatically generated">
            <a:extLst>
              <a:ext uri="{FF2B5EF4-FFF2-40B4-BE49-F238E27FC236}">
                <a16:creationId xmlns:a16="http://schemas.microsoft.com/office/drawing/2014/main" id="{5672FADE-4762-BA91-345B-87A08B5EDC6C}"/>
              </a:ext>
            </a:extLst>
          </p:cNvPr>
          <p:cNvPicPr>
            <a:picLocks noChangeAspect="1"/>
          </p:cNvPicPr>
          <p:nvPr/>
        </p:nvPicPr>
        <p:blipFill>
          <a:blip r:embed="rId4"/>
          <a:stretch>
            <a:fillRect/>
          </a:stretch>
        </p:blipFill>
        <p:spPr>
          <a:xfrm>
            <a:off x="746170" y="872012"/>
            <a:ext cx="4151294" cy="4151294"/>
          </a:xfrm>
          <a:prstGeom prst="rect">
            <a:avLst/>
          </a:prstGeom>
        </p:spPr>
      </p:pic>
      <p:sp>
        <p:nvSpPr>
          <p:cNvPr id="23" name="Content Placeholder 2">
            <a:extLst>
              <a:ext uri="{FF2B5EF4-FFF2-40B4-BE49-F238E27FC236}">
                <a16:creationId xmlns:a16="http://schemas.microsoft.com/office/drawing/2014/main" id="{896E10E4-4B97-2D31-6198-26D95574BF09}"/>
              </a:ext>
            </a:extLst>
          </p:cNvPr>
          <p:cNvSpPr>
            <a:spLocks noGrp="1"/>
          </p:cNvSpPr>
          <p:nvPr>
            <p:ph idx="1"/>
          </p:nvPr>
        </p:nvSpPr>
        <p:spPr>
          <a:xfrm>
            <a:off x="746170" y="5165122"/>
            <a:ext cx="4283243" cy="1022847"/>
          </a:xfrm>
        </p:spPr>
        <p:txBody>
          <a:bodyPr>
            <a:normAutofit fontScale="92500" lnSpcReduction="10000"/>
          </a:bodyPr>
          <a:lstStyle/>
          <a:p>
            <a:pPr marL="0" indent="0">
              <a:buNone/>
            </a:pPr>
            <a:r>
              <a:rPr lang="en-GB" sz="1400" dirty="0">
                <a:solidFill>
                  <a:srgbClr val="000000"/>
                </a:solidFill>
                <a:effectLst/>
                <a:latin typeface="+mj-lt"/>
              </a:rPr>
              <a:t>PDS 70 system, located nearly 400 light-years away. It’s so young that the glowing ring is the planetary disc in the process of being formed. Credit: ALMA (ESO/NAOJ/NRAO)/</a:t>
            </a:r>
            <a:r>
              <a:rPr lang="en-GB" sz="1400" dirty="0" err="1">
                <a:solidFill>
                  <a:srgbClr val="000000"/>
                </a:solidFill>
                <a:effectLst/>
                <a:latin typeface="+mj-lt"/>
              </a:rPr>
              <a:t>Benisty</a:t>
            </a:r>
            <a:r>
              <a:rPr lang="en-GB" sz="1400" dirty="0">
                <a:solidFill>
                  <a:srgbClr val="000000"/>
                </a:solidFill>
                <a:effectLst/>
                <a:latin typeface="+mj-lt"/>
              </a:rPr>
              <a:t> et al.</a:t>
            </a:r>
          </a:p>
          <a:p>
            <a:pPr marL="0" indent="0">
              <a:buNone/>
            </a:pPr>
            <a:r>
              <a:rPr lang="en-GB" sz="1400" u="sng" dirty="0">
                <a:solidFill>
                  <a:srgbClr val="000000"/>
                </a:solidFill>
                <a:effectLst/>
                <a:latin typeface="+mj-lt"/>
                <a:hlinkClick r:id="rId5"/>
              </a:rPr>
              <a:t>https://www.eso.org/public/images/eso2111b/</a:t>
            </a:r>
            <a:endParaRPr lang="en-GB" sz="1400" dirty="0">
              <a:solidFill>
                <a:srgbClr val="000000"/>
              </a:solidFill>
              <a:effectLst/>
              <a:latin typeface="+mj-lt"/>
            </a:endParaRPr>
          </a:p>
          <a:p>
            <a:pPr marL="0" indent="0">
              <a:buNone/>
            </a:pPr>
            <a:endParaRPr lang="en-GB" dirty="0">
              <a:solidFill>
                <a:srgbClr val="000000"/>
              </a:solidFill>
              <a:effectLst/>
              <a:latin typeface="Helvetica Neue" panose="02000503000000020004" pitchFamily="2" charset="0"/>
            </a:endParaRPr>
          </a:p>
        </p:txBody>
      </p:sp>
    </p:spTree>
    <p:extLst>
      <p:ext uri="{BB962C8B-B14F-4D97-AF65-F5344CB8AC3E}">
        <p14:creationId xmlns:p14="http://schemas.microsoft.com/office/powerpoint/2010/main" val="762624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3ADB2-2FA0-5663-30FD-E048A23BF08E}"/>
              </a:ext>
            </a:extLst>
          </p:cNvPr>
          <p:cNvSpPr>
            <a:spLocks noGrp="1"/>
          </p:cNvSpPr>
          <p:nvPr>
            <p:ph type="title"/>
          </p:nvPr>
        </p:nvSpPr>
        <p:spPr>
          <a:xfrm>
            <a:off x="263471" y="255724"/>
            <a:ext cx="7074569" cy="636837"/>
          </a:xfrm>
        </p:spPr>
        <p:txBody>
          <a:bodyPr>
            <a:normAutofit/>
          </a:bodyPr>
          <a:lstStyle/>
          <a:p>
            <a:r>
              <a:rPr lang="en-US" b="1" dirty="0"/>
              <a:t>Direct imaging TYC 8998-760-1 b</a:t>
            </a:r>
          </a:p>
        </p:txBody>
      </p:sp>
      <p:pic>
        <p:nvPicPr>
          <p:cNvPr id="9" name="Content Placeholder 8" descr="A group of stars in space&#10;&#10;Description automatically generated">
            <a:extLst>
              <a:ext uri="{FF2B5EF4-FFF2-40B4-BE49-F238E27FC236}">
                <a16:creationId xmlns:a16="http://schemas.microsoft.com/office/drawing/2014/main" id="{FA8275E7-7C80-D7B4-60A5-1A1756A049C9}"/>
              </a:ext>
            </a:extLst>
          </p:cNvPr>
          <p:cNvPicPr>
            <a:picLocks noGrp="1" noChangeAspect="1"/>
          </p:cNvPicPr>
          <p:nvPr>
            <p:ph idx="1"/>
          </p:nvPr>
        </p:nvPicPr>
        <p:blipFill>
          <a:blip r:embed="rId3"/>
          <a:stretch>
            <a:fillRect/>
          </a:stretch>
        </p:blipFill>
        <p:spPr>
          <a:xfrm>
            <a:off x="7010401" y="316467"/>
            <a:ext cx="4836126" cy="4345722"/>
          </a:xfrm>
        </p:spPr>
      </p:pic>
      <p:sp>
        <p:nvSpPr>
          <p:cNvPr id="10" name="TextBox 9">
            <a:extLst>
              <a:ext uri="{FF2B5EF4-FFF2-40B4-BE49-F238E27FC236}">
                <a16:creationId xmlns:a16="http://schemas.microsoft.com/office/drawing/2014/main" id="{F3BE967E-F58E-22EA-5B9D-0317671A5B27}"/>
              </a:ext>
            </a:extLst>
          </p:cNvPr>
          <p:cNvSpPr txBox="1"/>
          <p:nvPr/>
        </p:nvSpPr>
        <p:spPr>
          <a:xfrm>
            <a:off x="6859677" y="4725651"/>
            <a:ext cx="5202265" cy="1815882"/>
          </a:xfrm>
          <a:prstGeom prst="rect">
            <a:avLst/>
          </a:prstGeom>
          <a:noFill/>
        </p:spPr>
        <p:txBody>
          <a:bodyPr wrap="square" rtlCol="0">
            <a:spAutoFit/>
          </a:bodyPr>
          <a:lstStyle/>
          <a:p>
            <a:r>
              <a:rPr lang="en-GB" sz="1400" dirty="0">
                <a:solidFill>
                  <a:srgbClr val="000000"/>
                </a:solidFill>
                <a:effectLst/>
                <a:latin typeface="+mj-lt"/>
              </a:rPr>
              <a:t>The image was captured by blocking the light from the young, Sun-like star (on the top left corner) using a coronagraph. The two planets are visible as two bright dots in the centre and bottom right of the frame.</a:t>
            </a:r>
          </a:p>
          <a:p>
            <a:r>
              <a:rPr lang="en-GB" sz="1400" dirty="0">
                <a:solidFill>
                  <a:srgbClr val="000000"/>
                </a:solidFill>
                <a:effectLst/>
                <a:latin typeface="+mj-lt"/>
              </a:rPr>
              <a:t>                                                 </a:t>
            </a:r>
          </a:p>
          <a:p>
            <a:r>
              <a:rPr lang="en-GB" sz="1400" dirty="0">
                <a:solidFill>
                  <a:srgbClr val="000000"/>
                </a:solidFill>
                <a:effectLst/>
                <a:latin typeface="+mj-lt"/>
              </a:rPr>
              <a:t>Credit: ESO/Bohn et al. </a:t>
            </a:r>
            <a:r>
              <a:rPr lang="en-GB" sz="1400" u="sng" dirty="0">
                <a:solidFill>
                  <a:srgbClr val="000000"/>
                </a:solidFill>
                <a:effectLst/>
                <a:latin typeface="+mj-lt"/>
                <a:hlinkClick r:id="rId4"/>
              </a:rPr>
              <a:t>https://www.eso.org/public/images/eso2011a/</a:t>
            </a:r>
            <a:endParaRPr lang="en-GB" sz="1400" u="sng" dirty="0">
              <a:solidFill>
                <a:srgbClr val="000000"/>
              </a:solidFill>
              <a:effectLst/>
              <a:latin typeface="+mj-lt"/>
            </a:endParaRPr>
          </a:p>
          <a:p>
            <a:r>
              <a:rPr lang="en-GB" sz="1400" dirty="0">
                <a:solidFill>
                  <a:srgbClr val="000000"/>
                </a:solidFill>
                <a:effectLst/>
                <a:latin typeface="+mj-lt"/>
                <a:hlinkClick r:id="rId5"/>
              </a:rPr>
              <a:t>https://exoplanets.nasa.gov/exoplanet-catalog/7608/tyc-8998-760-1-b/</a:t>
            </a:r>
            <a:r>
              <a:rPr lang="en-GB" sz="1400" u="sng" dirty="0">
                <a:solidFill>
                  <a:srgbClr val="000000"/>
                </a:solidFill>
                <a:latin typeface="+mj-lt"/>
              </a:rPr>
              <a:t> </a:t>
            </a:r>
            <a:endParaRPr lang="en-GB" sz="1400" dirty="0">
              <a:solidFill>
                <a:srgbClr val="000000"/>
              </a:solidFill>
              <a:effectLst/>
              <a:latin typeface="+mj-lt"/>
            </a:endParaRPr>
          </a:p>
        </p:txBody>
      </p:sp>
      <p:sp>
        <p:nvSpPr>
          <p:cNvPr id="14" name="TextBox 13">
            <a:extLst>
              <a:ext uri="{FF2B5EF4-FFF2-40B4-BE49-F238E27FC236}">
                <a16:creationId xmlns:a16="http://schemas.microsoft.com/office/drawing/2014/main" id="{71E5A11F-06A6-AB37-2BCC-1E7EFEC156BE}"/>
              </a:ext>
            </a:extLst>
          </p:cNvPr>
          <p:cNvSpPr txBox="1"/>
          <p:nvPr/>
        </p:nvSpPr>
        <p:spPr>
          <a:xfrm>
            <a:off x="263471" y="1171863"/>
            <a:ext cx="6462793" cy="4832092"/>
          </a:xfrm>
          <a:prstGeom prst="rect">
            <a:avLst/>
          </a:prstGeom>
          <a:noFill/>
        </p:spPr>
        <p:txBody>
          <a:bodyPr wrap="square" rtlCol="0">
            <a:spAutoFit/>
          </a:bodyPr>
          <a:lstStyle/>
          <a:p>
            <a:pPr marL="285750" indent="-285750" algn="l">
              <a:buFont typeface="Arial" panose="020B0604020202020204" pitchFamily="34" charset="0"/>
              <a:buChar char="•"/>
            </a:pPr>
            <a:r>
              <a:rPr lang="en-GB" sz="2400" b="0" i="0" u="none" strike="noStrike" dirty="0">
                <a:solidFill>
                  <a:srgbClr val="2B2B2B"/>
                </a:solidFill>
                <a:effectLst/>
              </a:rPr>
              <a:t>TYC 8998-760-1 b and a companion planet orbit a Sun-like star some 300 light-years away. </a:t>
            </a:r>
          </a:p>
          <a:p>
            <a:pPr marL="285750" indent="-285750" algn="l">
              <a:buFont typeface="Arial" panose="020B0604020202020204" pitchFamily="34" charset="0"/>
              <a:buChar char="•"/>
            </a:pPr>
            <a:endParaRPr lang="en-GB" sz="2400" b="0" i="0" u="none" strike="noStrike" dirty="0">
              <a:solidFill>
                <a:srgbClr val="2B2B2B"/>
              </a:solidFill>
              <a:effectLst/>
            </a:endParaRPr>
          </a:p>
          <a:p>
            <a:pPr marL="285750" indent="-285750" algn="l">
              <a:buFont typeface="Arial" panose="020B0604020202020204" pitchFamily="34" charset="0"/>
              <a:buChar char="•"/>
            </a:pPr>
            <a:r>
              <a:rPr lang="en-GB" sz="2400" b="0" i="0" u="none" strike="noStrike" dirty="0">
                <a:solidFill>
                  <a:srgbClr val="2B2B2B"/>
                </a:solidFill>
                <a:effectLst/>
              </a:rPr>
              <a:t>The star is about the same size as our Sun </a:t>
            </a:r>
            <a:r>
              <a:rPr lang="en-GB" sz="2400" dirty="0">
                <a:solidFill>
                  <a:srgbClr val="2B2B2B"/>
                </a:solidFill>
              </a:rPr>
              <a:t>b</a:t>
            </a:r>
            <a:r>
              <a:rPr lang="en-GB" sz="2400" b="0" i="0" u="none" strike="noStrike" dirty="0">
                <a:solidFill>
                  <a:srgbClr val="2B2B2B"/>
                </a:solidFill>
                <a:effectLst/>
              </a:rPr>
              <a:t>ut only 17 million years old</a:t>
            </a:r>
            <a:endParaRPr lang="en-GB" sz="2400" dirty="0">
              <a:solidFill>
                <a:srgbClr val="2B2B2B"/>
              </a:solidFill>
            </a:endParaRPr>
          </a:p>
          <a:p>
            <a:pPr marL="285750" indent="-285750" algn="l">
              <a:buFont typeface="Arial" panose="020B0604020202020204" pitchFamily="34" charset="0"/>
              <a:buChar char="•"/>
            </a:pPr>
            <a:endParaRPr lang="en-GB" sz="2400" dirty="0">
              <a:solidFill>
                <a:srgbClr val="2B2B2B"/>
              </a:solidFill>
            </a:endParaRPr>
          </a:p>
          <a:p>
            <a:pPr marL="285750" indent="-285750" algn="l">
              <a:buFont typeface="Arial" panose="020B0604020202020204" pitchFamily="34" charset="0"/>
              <a:buChar char="•"/>
            </a:pPr>
            <a:r>
              <a:rPr lang="en-GB" sz="2400" dirty="0">
                <a:solidFill>
                  <a:srgbClr val="2B2B2B"/>
                </a:solidFill>
              </a:rPr>
              <a:t>P</a:t>
            </a:r>
            <a:r>
              <a:rPr lang="en-GB" sz="2400" b="0" i="0" u="none" strike="noStrike" dirty="0">
                <a:solidFill>
                  <a:srgbClr val="2B2B2B"/>
                </a:solidFill>
                <a:effectLst/>
              </a:rPr>
              <a:t>lanets formed recently</a:t>
            </a:r>
          </a:p>
          <a:p>
            <a:pPr marL="285750" indent="-285750" algn="l">
              <a:buFont typeface="Arial" panose="020B0604020202020204" pitchFamily="34" charset="0"/>
              <a:buChar char="•"/>
            </a:pPr>
            <a:r>
              <a:rPr lang="en-GB" sz="2400" dirty="0">
                <a:solidFill>
                  <a:srgbClr val="2B2B2B"/>
                </a:solidFill>
              </a:rPr>
              <a:t>They’re</a:t>
            </a:r>
            <a:r>
              <a:rPr lang="en-GB" sz="2400" b="0" i="0" u="none" strike="noStrike" dirty="0">
                <a:solidFill>
                  <a:srgbClr val="2B2B2B"/>
                </a:solidFill>
                <a:effectLst/>
              </a:rPr>
              <a:t> so hot (1,400C)</a:t>
            </a:r>
            <a:r>
              <a:rPr lang="en-GB" sz="2400" dirty="0">
                <a:solidFill>
                  <a:srgbClr val="2B2B2B"/>
                </a:solidFill>
              </a:rPr>
              <a:t> </a:t>
            </a:r>
            <a:r>
              <a:rPr lang="en-GB" sz="2400" b="0" i="0" u="none" strike="noStrike" dirty="0">
                <a:solidFill>
                  <a:srgbClr val="2B2B2B"/>
                </a:solidFill>
                <a:effectLst/>
              </a:rPr>
              <a:t>that their glow can be detected by ground-based telescopes.</a:t>
            </a:r>
          </a:p>
          <a:p>
            <a:pPr marL="285750" indent="-285750" algn="l">
              <a:buFont typeface="Arial" panose="020B0604020202020204" pitchFamily="34" charset="0"/>
              <a:buChar char="•"/>
            </a:pPr>
            <a:endParaRPr lang="en-GB" sz="2400" b="0" i="0" u="none" strike="noStrike" dirty="0">
              <a:solidFill>
                <a:srgbClr val="2B2B2B"/>
              </a:solidFill>
              <a:effectLst/>
            </a:endParaRPr>
          </a:p>
          <a:p>
            <a:pPr marL="285750" indent="-285750">
              <a:buFont typeface="Arial" panose="020B0604020202020204" pitchFamily="34" charset="0"/>
              <a:buChar char="•"/>
            </a:pPr>
            <a:r>
              <a:rPr lang="en-GB" sz="2400" b="0" i="0" u="none" strike="noStrike" dirty="0">
                <a:solidFill>
                  <a:srgbClr val="2B2B2B"/>
                </a:solidFill>
                <a:effectLst/>
              </a:rPr>
              <a:t>Compared with Jupiter 1 b is about 14 times the mass and three times as big in circumference. </a:t>
            </a:r>
          </a:p>
          <a:p>
            <a:pPr marL="285750" indent="-285750">
              <a:buFont typeface="Arial" panose="020B0604020202020204" pitchFamily="34" charset="0"/>
              <a:buChar char="•"/>
            </a:pPr>
            <a:endParaRPr lang="en-GB" sz="2000" b="0" i="0" u="none" strike="noStrike" dirty="0">
              <a:solidFill>
                <a:srgbClr val="2B2B2B"/>
              </a:solidFill>
              <a:effectLst/>
              <a:latin typeface="+mj-lt"/>
            </a:endParaRPr>
          </a:p>
        </p:txBody>
      </p:sp>
    </p:spTree>
    <p:extLst>
      <p:ext uri="{BB962C8B-B14F-4D97-AF65-F5344CB8AC3E}">
        <p14:creationId xmlns:p14="http://schemas.microsoft.com/office/powerpoint/2010/main" val="3263326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6B736-1D03-07C1-5BD6-D8A43F4B248D}"/>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4341DA11-DB48-2180-584A-46E23A944978}"/>
              </a:ext>
            </a:extLst>
          </p:cNvPr>
          <p:cNvSpPr txBox="1">
            <a:spLocks/>
          </p:cNvSpPr>
          <p:nvPr/>
        </p:nvSpPr>
        <p:spPr>
          <a:xfrm>
            <a:off x="362895" y="141946"/>
            <a:ext cx="5313040" cy="6368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b="1" dirty="0"/>
              <a:t>Direct imaging HR8799</a:t>
            </a:r>
          </a:p>
        </p:txBody>
      </p:sp>
      <p:sp>
        <p:nvSpPr>
          <p:cNvPr id="10" name="TextBox 9">
            <a:extLst>
              <a:ext uri="{FF2B5EF4-FFF2-40B4-BE49-F238E27FC236}">
                <a16:creationId xmlns:a16="http://schemas.microsoft.com/office/drawing/2014/main" id="{96D2EEF6-47FE-48E6-8009-0D2717EFE867}"/>
              </a:ext>
            </a:extLst>
          </p:cNvPr>
          <p:cNvSpPr txBox="1"/>
          <p:nvPr/>
        </p:nvSpPr>
        <p:spPr>
          <a:xfrm>
            <a:off x="362895" y="6131279"/>
            <a:ext cx="11663449" cy="584775"/>
          </a:xfrm>
          <a:prstGeom prst="rect">
            <a:avLst/>
          </a:prstGeom>
          <a:noFill/>
        </p:spPr>
        <p:txBody>
          <a:bodyPr wrap="square" rtlCol="0">
            <a:spAutoFit/>
          </a:bodyPr>
          <a:lstStyle/>
          <a:p>
            <a:r>
              <a:rPr lang="en-GB" sz="1600" dirty="0">
                <a:solidFill>
                  <a:srgbClr val="000000"/>
                </a:solidFill>
                <a:effectLst/>
                <a:latin typeface="+mj-lt"/>
              </a:rPr>
              <a:t>Video credit: Jason Wang, UCA Berkeley </a:t>
            </a:r>
            <a:r>
              <a:rPr lang="en-GB" sz="1600" u="sng" dirty="0">
                <a:solidFill>
                  <a:srgbClr val="000000"/>
                </a:solidFill>
                <a:effectLst/>
                <a:latin typeface="+mj-lt"/>
                <a:hlinkClick r:id="rId4"/>
              </a:rPr>
              <a:t>https://youtu.be/KVgKidAuf4o?si=21piRVq-WTkw7q7U</a:t>
            </a:r>
            <a:endParaRPr lang="en-GB" sz="1600" dirty="0">
              <a:solidFill>
                <a:srgbClr val="000000"/>
              </a:solidFill>
              <a:effectLst/>
              <a:latin typeface="+mj-lt"/>
            </a:endParaRPr>
          </a:p>
          <a:p>
            <a:r>
              <a:rPr lang="en-GB" sz="1600" dirty="0">
                <a:solidFill>
                  <a:srgbClr val="000000"/>
                </a:solidFill>
                <a:effectLst/>
                <a:latin typeface="+mj-lt"/>
              </a:rPr>
              <a:t>Article: </a:t>
            </a:r>
            <a:r>
              <a:rPr lang="en-GB" sz="1600" dirty="0">
                <a:solidFill>
                  <a:srgbClr val="000000"/>
                </a:solidFill>
                <a:effectLst/>
                <a:latin typeface="+mj-lt"/>
                <a:hlinkClick r:id="rId5"/>
              </a:rPr>
              <a:t>https://devmanyworlds.wpcomstaging.com/2017/01/24/a-four-planet-system-in-orbit-directly-imaged-and-remarkable/</a:t>
            </a:r>
            <a:r>
              <a:rPr lang="en-GB" sz="1600" dirty="0">
                <a:solidFill>
                  <a:srgbClr val="000000"/>
                </a:solidFill>
                <a:effectLst/>
                <a:latin typeface="+mj-lt"/>
              </a:rPr>
              <a:t> </a:t>
            </a:r>
          </a:p>
        </p:txBody>
      </p:sp>
      <p:sp>
        <p:nvSpPr>
          <p:cNvPr id="3" name="TextBox 2">
            <a:extLst>
              <a:ext uri="{FF2B5EF4-FFF2-40B4-BE49-F238E27FC236}">
                <a16:creationId xmlns:a16="http://schemas.microsoft.com/office/drawing/2014/main" id="{261FABDC-B538-F63E-6830-41234176770B}"/>
              </a:ext>
            </a:extLst>
          </p:cNvPr>
          <p:cNvSpPr txBox="1"/>
          <p:nvPr/>
        </p:nvSpPr>
        <p:spPr>
          <a:xfrm>
            <a:off x="240876" y="878040"/>
            <a:ext cx="5313040" cy="327782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endParaRPr lang="en-GB" sz="21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100" dirty="0"/>
              <a:t>129 light years away in the constellation of Pegasus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1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100" dirty="0"/>
              <a:t>Less than 60 million years old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1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100" dirty="0"/>
              <a:t>Almost five times brighter than our sun</a:t>
            </a:r>
            <a:r>
              <a:rPr lang="en-US" sz="2100" dirty="0"/>
              <a:t>.</a:t>
            </a:r>
          </a:p>
          <a:p>
            <a:pPr marR="0" lvl="0" algn="l" defTabSz="914400" rtl="0" eaLnBrk="1" fontAlgn="auto" latinLnBrk="0" hangingPunct="1">
              <a:lnSpc>
                <a:spcPct val="100000"/>
              </a:lnSpc>
              <a:spcBef>
                <a:spcPts val="0"/>
              </a:spcBef>
              <a:spcAft>
                <a:spcPts val="0"/>
              </a:spcAft>
              <a:buClrTx/>
              <a:buSzTx/>
              <a:tabLst/>
              <a:defRPr/>
            </a:pPr>
            <a:endParaRPr lang="en-US" sz="21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100" dirty="0"/>
              <a:t>Observing orbits can be a lengthy business.</a:t>
            </a:r>
          </a:p>
          <a:p>
            <a:endParaRPr lang="en-US" dirty="0"/>
          </a:p>
        </p:txBody>
      </p:sp>
      <p:pic>
        <p:nvPicPr>
          <p:cNvPr id="2" name="Online Media 1" descr="HR 8799 in Motion (Official)">
            <a:hlinkClick r:id="" action="ppaction://media"/>
            <a:extLst>
              <a:ext uri="{FF2B5EF4-FFF2-40B4-BE49-F238E27FC236}">
                <a16:creationId xmlns:a16="http://schemas.microsoft.com/office/drawing/2014/main" id="{0F4987A1-F731-39A8-0FE4-B061CC56B900}"/>
              </a:ext>
            </a:extLst>
          </p:cNvPr>
          <p:cNvPicPr>
            <a:picLocks noRot="1" noChangeAspect="1"/>
          </p:cNvPicPr>
          <p:nvPr>
            <a:videoFile r:link="rId1"/>
          </p:nvPr>
        </p:nvPicPr>
        <p:blipFill>
          <a:blip r:embed="rId6"/>
          <a:stretch>
            <a:fillRect/>
          </a:stretch>
        </p:blipFill>
        <p:spPr>
          <a:xfrm>
            <a:off x="5667514" y="470759"/>
            <a:ext cx="6161591" cy="4621194"/>
          </a:xfrm>
          <a:prstGeom prst="rect">
            <a:avLst/>
          </a:prstGeom>
        </p:spPr>
      </p:pic>
    </p:spTree>
    <p:extLst>
      <p:ext uri="{BB962C8B-B14F-4D97-AF65-F5344CB8AC3E}">
        <p14:creationId xmlns:p14="http://schemas.microsoft.com/office/powerpoint/2010/main" val="202540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descr="HR 8799 in Motion (Official)">
            <a:hlinkClick r:id="" action="ppaction://media"/>
            <a:extLst>
              <a:ext uri="{FF2B5EF4-FFF2-40B4-BE49-F238E27FC236}">
                <a16:creationId xmlns:a16="http://schemas.microsoft.com/office/drawing/2014/main" id="{01B70542-CBDA-2201-E29F-3FB8794BD726}"/>
              </a:ext>
            </a:extLst>
          </p:cNvPr>
          <p:cNvPicPr>
            <a:picLocks noRot="1" noChangeAspect="1"/>
          </p:cNvPicPr>
          <p:nvPr>
            <a:videoFile r:link="rId1"/>
          </p:nvPr>
        </p:nvPicPr>
        <p:blipFill>
          <a:blip r:embed="rId3"/>
          <a:stretch>
            <a:fillRect/>
          </a:stretch>
        </p:blipFill>
        <p:spPr>
          <a:xfrm>
            <a:off x="2217711" y="393179"/>
            <a:ext cx="8215443" cy="6161582"/>
          </a:xfrm>
          <a:prstGeom prst="rect">
            <a:avLst/>
          </a:prstGeom>
        </p:spPr>
      </p:pic>
    </p:spTree>
    <p:extLst>
      <p:ext uri="{BB962C8B-B14F-4D97-AF65-F5344CB8AC3E}">
        <p14:creationId xmlns:p14="http://schemas.microsoft.com/office/powerpoint/2010/main" val="302204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4058</TotalTime>
  <Words>6564</Words>
  <Application>Microsoft Office PowerPoint</Application>
  <PresentationFormat>Widescreen</PresentationFormat>
  <Paragraphs>702</Paragraphs>
  <Slides>42</Slides>
  <Notes>41</Notes>
  <HiddenSlides>0</HiddenSlides>
  <MMClips>9</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Arial</vt:lpstr>
      <vt:lpstr>Calibri</vt:lpstr>
      <vt:lpstr>Calibri Light</vt:lpstr>
      <vt:lpstr>Droid Sans</vt:lpstr>
      <vt:lpstr>Helvetica</vt:lpstr>
      <vt:lpstr>Helvetica Neue</vt:lpstr>
      <vt:lpstr>Manrope</vt:lpstr>
      <vt:lpstr>Titillium Web</vt:lpstr>
      <vt:lpstr>YouTube Noto</vt:lpstr>
      <vt:lpstr>Office Theme</vt:lpstr>
      <vt:lpstr>PowerPoint Presentation</vt:lpstr>
      <vt:lpstr>Exoplanets</vt:lpstr>
      <vt:lpstr>What are planets and exoplanets?</vt:lpstr>
      <vt:lpstr>How many exoplanets are we talking about?</vt:lpstr>
      <vt:lpstr>PowerPoint Presentation</vt:lpstr>
      <vt:lpstr>Direct imaging </vt:lpstr>
      <vt:lpstr>Direct imaging TYC 8998-760-1 b</vt:lpstr>
      <vt:lpstr>PowerPoint Presentation</vt:lpstr>
      <vt:lpstr>PowerPoint Presentation</vt:lpstr>
      <vt:lpstr>Radial Velocity Method (RMV)</vt:lpstr>
      <vt:lpstr>Radial Velocity Method (RMV)</vt:lpstr>
      <vt:lpstr>PowerPoint Presentation</vt:lpstr>
      <vt:lpstr>Radial Velocity method</vt:lpstr>
      <vt:lpstr>Current limitations of the Radial Velocity method (RVM)</vt:lpstr>
      <vt:lpstr>Transits</vt:lpstr>
      <vt:lpstr>Transits can also tell us - the mass of a planet</vt:lpstr>
      <vt:lpstr>PowerPoint Presentation</vt:lpstr>
      <vt:lpstr>Extra planets?</vt:lpstr>
      <vt:lpstr>Exomoons?</vt:lpstr>
      <vt:lpstr>What can transits tell us</vt:lpstr>
      <vt:lpstr>Things that mimic planets</vt:lpstr>
      <vt:lpstr>Things that mimic planets</vt:lpstr>
      <vt:lpstr>Transit timing variation</vt:lpstr>
      <vt:lpstr>PowerPoint Presentation</vt:lpstr>
      <vt:lpstr>Astrometry</vt:lpstr>
      <vt:lpstr>PowerPoint Presentation</vt:lpstr>
      <vt:lpstr>How many exoplanets have we found so far?</vt:lpstr>
      <vt:lpstr>How many exoplanets have we found so far?</vt:lpstr>
      <vt:lpstr>PowerPoint Presentation</vt:lpstr>
      <vt:lpstr>Exoplanets in habitable zones</vt:lpstr>
      <vt:lpstr>Habitable zones around stars</vt:lpstr>
      <vt:lpstr>Insights from the Trappist discovery</vt:lpstr>
      <vt:lpstr>Physical properties affecting habitability </vt:lpstr>
      <vt:lpstr>Life in other locations?</vt:lpstr>
      <vt:lpstr>Detecting signs of life – as we know it at least - 1</vt:lpstr>
      <vt:lpstr>Detecting signs of life - 2 </vt:lpstr>
      <vt:lpstr>Detecting signs of life - 3 </vt:lpstr>
      <vt:lpstr>Detecting signs of life - Conclusions </vt:lpstr>
      <vt:lpstr>PowerPoint Presentation</vt:lpstr>
      <vt:lpstr>Do you want to help to find another Earth?</vt:lpstr>
      <vt:lpstr>Freebies and programmes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Nigel Garbett</dc:creator>
  <cp:lastModifiedBy>Caroline Searing</cp:lastModifiedBy>
  <cp:revision>47</cp:revision>
  <cp:lastPrinted>2024-04-08T08:04:07Z</cp:lastPrinted>
  <dcterms:created xsi:type="dcterms:W3CDTF">2023-10-02T10:05:35Z</dcterms:created>
  <dcterms:modified xsi:type="dcterms:W3CDTF">2026-02-09T11:43:41Z</dcterms:modified>
</cp:coreProperties>
</file>