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4400" b="0" i="1" u="none" strike="noStrike" cap="none" spc="0" normalizeH="0" baseline="0">
        <a:ln>
          <a:noFill/>
        </a:ln>
        <a:solidFill>
          <a:srgbClr val="5E524C"/>
        </a:solidFill>
        <a:effectLst>
          <a:outerShdw blurRad="25400" dist="25400" dir="5520000" rotWithShape="0">
            <a:srgbClr val="FFFFFF">
              <a:alpha val="71999"/>
            </a:srgbClr>
          </a:outerShdw>
        </a:effectLst>
        <a:uFillTx/>
        <a:latin typeface="Avenir Next Medium"/>
        <a:ea typeface="Avenir Next Medium"/>
        <a:cs typeface="Avenir Next Medium"/>
        <a:sym typeface="Avenir Next Medium"/>
      </a:defRPr>
    </a:lvl1pPr>
    <a:lvl2pPr marL="0" marR="0" indent="0" algn="ctr" defTabSz="825500" rtl="0" fontAlgn="auto" latinLnBrk="0" hangingPunct="0">
      <a:lnSpc>
        <a:spcPct val="100000"/>
      </a:lnSpc>
      <a:spcBef>
        <a:spcPts val="0"/>
      </a:spcBef>
      <a:spcAft>
        <a:spcPts val="0"/>
      </a:spcAft>
      <a:buClrTx/>
      <a:buSzTx/>
      <a:buFontTx/>
      <a:buNone/>
      <a:tabLst/>
      <a:defRPr kumimoji="0" sz="4400" b="0" i="1" u="none" strike="noStrike" cap="none" spc="0" normalizeH="0" baseline="0">
        <a:ln>
          <a:noFill/>
        </a:ln>
        <a:solidFill>
          <a:srgbClr val="5E524C"/>
        </a:solidFill>
        <a:effectLst>
          <a:outerShdw blurRad="25400" dist="25400" dir="5520000" rotWithShape="0">
            <a:srgbClr val="FFFFFF">
              <a:alpha val="71999"/>
            </a:srgbClr>
          </a:outerShdw>
        </a:effectLst>
        <a:uFillTx/>
        <a:latin typeface="Avenir Next Medium"/>
        <a:ea typeface="Avenir Next Medium"/>
        <a:cs typeface="Avenir Next Medium"/>
        <a:sym typeface="Avenir Next Medium"/>
      </a:defRPr>
    </a:lvl2pPr>
    <a:lvl3pPr marL="0" marR="0" indent="0" algn="ctr" defTabSz="825500" rtl="0" fontAlgn="auto" latinLnBrk="0" hangingPunct="0">
      <a:lnSpc>
        <a:spcPct val="100000"/>
      </a:lnSpc>
      <a:spcBef>
        <a:spcPts val="0"/>
      </a:spcBef>
      <a:spcAft>
        <a:spcPts val="0"/>
      </a:spcAft>
      <a:buClrTx/>
      <a:buSzTx/>
      <a:buFontTx/>
      <a:buNone/>
      <a:tabLst/>
      <a:defRPr kumimoji="0" sz="4400" b="0" i="1" u="none" strike="noStrike" cap="none" spc="0" normalizeH="0" baseline="0">
        <a:ln>
          <a:noFill/>
        </a:ln>
        <a:solidFill>
          <a:srgbClr val="5E524C"/>
        </a:solidFill>
        <a:effectLst>
          <a:outerShdw blurRad="25400" dist="25400" dir="5520000" rotWithShape="0">
            <a:srgbClr val="FFFFFF">
              <a:alpha val="71999"/>
            </a:srgbClr>
          </a:outerShdw>
        </a:effectLst>
        <a:uFillTx/>
        <a:latin typeface="Avenir Next Medium"/>
        <a:ea typeface="Avenir Next Medium"/>
        <a:cs typeface="Avenir Next Medium"/>
        <a:sym typeface="Avenir Next Medium"/>
      </a:defRPr>
    </a:lvl3pPr>
    <a:lvl4pPr marL="0" marR="0" indent="0" algn="ctr" defTabSz="825500" rtl="0" fontAlgn="auto" latinLnBrk="0" hangingPunct="0">
      <a:lnSpc>
        <a:spcPct val="100000"/>
      </a:lnSpc>
      <a:spcBef>
        <a:spcPts val="0"/>
      </a:spcBef>
      <a:spcAft>
        <a:spcPts val="0"/>
      </a:spcAft>
      <a:buClrTx/>
      <a:buSzTx/>
      <a:buFontTx/>
      <a:buNone/>
      <a:tabLst/>
      <a:defRPr kumimoji="0" sz="4400" b="0" i="1" u="none" strike="noStrike" cap="none" spc="0" normalizeH="0" baseline="0">
        <a:ln>
          <a:noFill/>
        </a:ln>
        <a:solidFill>
          <a:srgbClr val="5E524C"/>
        </a:solidFill>
        <a:effectLst>
          <a:outerShdw blurRad="25400" dist="25400" dir="5520000" rotWithShape="0">
            <a:srgbClr val="FFFFFF">
              <a:alpha val="71999"/>
            </a:srgbClr>
          </a:outerShdw>
        </a:effectLst>
        <a:uFillTx/>
        <a:latin typeface="Avenir Next Medium"/>
        <a:ea typeface="Avenir Next Medium"/>
        <a:cs typeface="Avenir Next Medium"/>
        <a:sym typeface="Avenir Next Medium"/>
      </a:defRPr>
    </a:lvl4pPr>
    <a:lvl5pPr marL="0" marR="0" indent="0" algn="ctr" defTabSz="825500" rtl="0" fontAlgn="auto" latinLnBrk="0" hangingPunct="0">
      <a:lnSpc>
        <a:spcPct val="100000"/>
      </a:lnSpc>
      <a:spcBef>
        <a:spcPts val="0"/>
      </a:spcBef>
      <a:spcAft>
        <a:spcPts val="0"/>
      </a:spcAft>
      <a:buClrTx/>
      <a:buSzTx/>
      <a:buFontTx/>
      <a:buNone/>
      <a:tabLst/>
      <a:defRPr kumimoji="0" sz="4400" b="0" i="1" u="none" strike="noStrike" cap="none" spc="0" normalizeH="0" baseline="0">
        <a:ln>
          <a:noFill/>
        </a:ln>
        <a:solidFill>
          <a:srgbClr val="5E524C"/>
        </a:solidFill>
        <a:effectLst>
          <a:outerShdw blurRad="25400" dist="25400" dir="5520000" rotWithShape="0">
            <a:srgbClr val="FFFFFF">
              <a:alpha val="71999"/>
            </a:srgbClr>
          </a:outerShdw>
        </a:effectLst>
        <a:uFillTx/>
        <a:latin typeface="Avenir Next Medium"/>
        <a:ea typeface="Avenir Next Medium"/>
        <a:cs typeface="Avenir Next Medium"/>
        <a:sym typeface="Avenir Next Medium"/>
      </a:defRPr>
    </a:lvl5pPr>
    <a:lvl6pPr marL="0" marR="0" indent="0" algn="ctr" defTabSz="825500" rtl="0" fontAlgn="auto" latinLnBrk="0" hangingPunct="0">
      <a:lnSpc>
        <a:spcPct val="100000"/>
      </a:lnSpc>
      <a:spcBef>
        <a:spcPts val="0"/>
      </a:spcBef>
      <a:spcAft>
        <a:spcPts val="0"/>
      </a:spcAft>
      <a:buClrTx/>
      <a:buSzTx/>
      <a:buFontTx/>
      <a:buNone/>
      <a:tabLst/>
      <a:defRPr kumimoji="0" sz="4400" b="0" i="1" u="none" strike="noStrike" cap="none" spc="0" normalizeH="0" baseline="0">
        <a:ln>
          <a:noFill/>
        </a:ln>
        <a:solidFill>
          <a:srgbClr val="5E524C"/>
        </a:solidFill>
        <a:effectLst>
          <a:outerShdw blurRad="25400" dist="25400" dir="5520000" rotWithShape="0">
            <a:srgbClr val="FFFFFF">
              <a:alpha val="71999"/>
            </a:srgbClr>
          </a:outerShdw>
        </a:effectLst>
        <a:uFillTx/>
        <a:latin typeface="Avenir Next Medium"/>
        <a:ea typeface="Avenir Next Medium"/>
        <a:cs typeface="Avenir Next Medium"/>
        <a:sym typeface="Avenir Next Medium"/>
      </a:defRPr>
    </a:lvl6pPr>
    <a:lvl7pPr marL="0" marR="0" indent="0" algn="ctr" defTabSz="825500" rtl="0" fontAlgn="auto" latinLnBrk="0" hangingPunct="0">
      <a:lnSpc>
        <a:spcPct val="100000"/>
      </a:lnSpc>
      <a:spcBef>
        <a:spcPts val="0"/>
      </a:spcBef>
      <a:spcAft>
        <a:spcPts val="0"/>
      </a:spcAft>
      <a:buClrTx/>
      <a:buSzTx/>
      <a:buFontTx/>
      <a:buNone/>
      <a:tabLst/>
      <a:defRPr kumimoji="0" sz="4400" b="0" i="1" u="none" strike="noStrike" cap="none" spc="0" normalizeH="0" baseline="0">
        <a:ln>
          <a:noFill/>
        </a:ln>
        <a:solidFill>
          <a:srgbClr val="5E524C"/>
        </a:solidFill>
        <a:effectLst>
          <a:outerShdw blurRad="25400" dist="25400" dir="5520000" rotWithShape="0">
            <a:srgbClr val="FFFFFF">
              <a:alpha val="71999"/>
            </a:srgbClr>
          </a:outerShdw>
        </a:effectLst>
        <a:uFillTx/>
        <a:latin typeface="Avenir Next Medium"/>
        <a:ea typeface="Avenir Next Medium"/>
        <a:cs typeface="Avenir Next Medium"/>
        <a:sym typeface="Avenir Next Medium"/>
      </a:defRPr>
    </a:lvl7pPr>
    <a:lvl8pPr marL="0" marR="0" indent="0" algn="ctr" defTabSz="825500" rtl="0" fontAlgn="auto" latinLnBrk="0" hangingPunct="0">
      <a:lnSpc>
        <a:spcPct val="100000"/>
      </a:lnSpc>
      <a:spcBef>
        <a:spcPts val="0"/>
      </a:spcBef>
      <a:spcAft>
        <a:spcPts val="0"/>
      </a:spcAft>
      <a:buClrTx/>
      <a:buSzTx/>
      <a:buFontTx/>
      <a:buNone/>
      <a:tabLst/>
      <a:defRPr kumimoji="0" sz="4400" b="0" i="1" u="none" strike="noStrike" cap="none" spc="0" normalizeH="0" baseline="0">
        <a:ln>
          <a:noFill/>
        </a:ln>
        <a:solidFill>
          <a:srgbClr val="5E524C"/>
        </a:solidFill>
        <a:effectLst>
          <a:outerShdw blurRad="25400" dist="25400" dir="5520000" rotWithShape="0">
            <a:srgbClr val="FFFFFF">
              <a:alpha val="71999"/>
            </a:srgbClr>
          </a:outerShdw>
        </a:effectLst>
        <a:uFillTx/>
        <a:latin typeface="Avenir Next Medium"/>
        <a:ea typeface="Avenir Next Medium"/>
        <a:cs typeface="Avenir Next Medium"/>
        <a:sym typeface="Avenir Next Medium"/>
      </a:defRPr>
    </a:lvl8pPr>
    <a:lvl9pPr marL="0" marR="0" indent="0" algn="ctr" defTabSz="825500" rtl="0" fontAlgn="auto" latinLnBrk="0" hangingPunct="0">
      <a:lnSpc>
        <a:spcPct val="100000"/>
      </a:lnSpc>
      <a:spcBef>
        <a:spcPts val="0"/>
      </a:spcBef>
      <a:spcAft>
        <a:spcPts val="0"/>
      </a:spcAft>
      <a:buClrTx/>
      <a:buSzTx/>
      <a:buFontTx/>
      <a:buNone/>
      <a:tabLst/>
      <a:defRPr kumimoji="0" sz="4400" b="0" i="1" u="none" strike="noStrike" cap="none" spc="0" normalizeH="0" baseline="0">
        <a:ln>
          <a:noFill/>
        </a:ln>
        <a:solidFill>
          <a:srgbClr val="5E524C"/>
        </a:solidFill>
        <a:effectLst>
          <a:outerShdw blurRad="25400" dist="25400" dir="5520000" rotWithShape="0">
            <a:srgbClr val="FFFFFF">
              <a:alpha val="71999"/>
            </a:srgbClr>
          </a:outerShdw>
        </a:effectLst>
        <a:uFillTx/>
        <a:latin typeface="Avenir Next Medium"/>
        <a:ea typeface="Avenir Next Medium"/>
        <a:cs typeface="Avenir Next Medium"/>
        <a:sym typeface="Avenir Next Medium"/>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ff">
        <a:font>
          <a:latin typeface="Avenir Next Demi Bold"/>
          <a:ea typeface="Avenir Next Demi Bold"/>
          <a:cs typeface="Avenir Next Demi Bold"/>
        </a:font>
        <a:srgbClr val="2A2927"/>
      </a:tcTxStyle>
      <a:tcStyle>
        <a:tcBdr>
          <a:left>
            <a:ln w="12700" cap="flat">
              <a:solidFill>
                <a:srgbClr val="514F48">
                  <a:alpha val="80000"/>
                </a:srgbClr>
              </a:solidFill>
              <a:custDash>
                <a:ds d="200000" sp="200000"/>
              </a:custDash>
              <a:miter lim="400000"/>
            </a:ln>
          </a:left>
          <a:right>
            <a:ln w="12700" cap="flat">
              <a:solidFill>
                <a:srgbClr val="514F48">
                  <a:alpha val="80000"/>
                </a:srgbClr>
              </a:solidFill>
              <a:custDash>
                <a:ds d="200000" sp="200000"/>
              </a:custDash>
              <a:miter lim="400000"/>
            </a:ln>
          </a:right>
          <a:top>
            <a:ln w="12700" cap="flat">
              <a:solidFill>
                <a:srgbClr val="514F48">
                  <a:alpha val="80000"/>
                </a:srgbClr>
              </a:solidFill>
              <a:custDash>
                <a:ds d="200000" sp="200000"/>
              </a:custDash>
              <a:miter lim="400000"/>
            </a:ln>
          </a:top>
          <a:bottom>
            <a:ln w="12700" cap="flat">
              <a:solidFill>
                <a:srgbClr val="514F48">
                  <a:alpha val="80000"/>
                </a:srgbClr>
              </a:solidFill>
              <a:custDash>
                <a:ds d="200000" sp="200000"/>
              </a:custDash>
              <a:miter lim="400000"/>
            </a:ln>
          </a:bottom>
          <a:insideH>
            <a:ln w="12700" cap="flat">
              <a:solidFill>
                <a:srgbClr val="514F48">
                  <a:alpha val="80000"/>
                </a:srgbClr>
              </a:solidFill>
              <a:custDash>
                <a:ds d="200000" sp="200000"/>
              </a:custDash>
              <a:miter lim="400000"/>
            </a:ln>
          </a:insideH>
          <a:insideV>
            <a:ln w="12700" cap="flat">
              <a:solidFill>
                <a:srgbClr val="514F48">
                  <a:alpha val="80000"/>
                </a:srgbClr>
              </a:solidFill>
              <a:custDash>
                <a:ds d="200000" sp="200000"/>
              </a:custDash>
              <a:miter lim="400000"/>
            </a:ln>
          </a:insideV>
        </a:tcBdr>
        <a:fill>
          <a:noFill/>
        </a:fill>
      </a:tcStyle>
    </a:wholeTbl>
    <a:band2H>
      <a:tcTxStyle/>
      <a:tcStyle>
        <a:tcBdr/>
        <a:fill>
          <a:solidFill>
            <a:srgbClr val="D2D1C3">
              <a:alpha val="25000"/>
            </a:srgbClr>
          </a:solidFill>
        </a:fill>
      </a:tcStyle>
    </a:band2H>
    <a:firstCol>
      <a:tcTxStyle b="on" i="off">
        <a:font>
          <a:latin typeface="Avenir Next Demi Bold"/>
          <a:ea typeface="Avenir Next Demi Bold"/>
          <a:cs typeface="Avenir Next Demi Bold"/>
        </a:font>
        <a:srgbClr val="FFFFFF"/>
      </a:tcTxStyle>
      <a:tcStyle>
        <a:tcBdr>
          <a:left>
            <a:ln w="12700" cap="flat">
              <a:solidFill>
                <a:srgbClr val="514F48">
                  <a:alpha val="80000"/>
                </a:srgbClr>
              </a:solidFill>
              <a:prstDash val="solid"/>
              <a:miter lim="400000"/>
            </a:ln>
          </a:left>
          <a:right>
            <a:ln w="12700" cap="flat">
              <a:solidFill>
                <a:srgbClr val="514F48">
                  <a:alpha val="80000"/>
                </a:srgbClr>
              </a:solidFill>
              <a:prstDash val="solid"/>
              <a:miter lim="400000"/>
            </a:ln>
          </a:right>
          <a:top>
            <a:ln w="12700" cap="flat">
              <a:solidFill>
                <a:srgbClr val="514F48">
                  <a:alpha val="80000"/>
                </a:srgbClr>
              </a:solidFill>
              <a:prstDash val="solid"/>
              <a:miter lim="400000"/>
            </a:ln>
          </a:top>
          <a:bottom>
            <a:ln w="12700" cap="flat">
              <a:solidFill>
                <a:srgbClr val="514F48">
                  <a:alpha val="80000"/>
                </a:srgbClr>
              </a:solidFill>
              <a:prstDash val="solid"/>
              <a:miter lim="400000"/>
            </a:ln>
          </a:bottom>
          <a:insideH>
            <a:ln w="12700" cap="flat">
              <a:solidFill>
                <a:srgbClr val="514F48">
                  <a:alpha val="80000"/>
                </a:srgbClr>
              </a:solidFill>
              <a:prstDash val="solid"/>
              <a:miter lim="400000"/>
            </a:ln>
          </a:insideH>
          <a:insideV>
            <a:ln w="12700" cap="flat">
              <a:solidFill>
                <a:srgbClr val="514F48">
                  <a:alpha val="80000"/>
                </a:srgbClr>
              </a:solidFill>
              <a:prstDash val="solid"/>
              <a:miter lim="400000"/>
            </a:ln>
          </a:insideV>
        </a:tcBdr>
        <a:fill>
          <a:noFill/>
        </a:fill>
      </a:tcStyle>
    </a:firstCol>
    <a:lastRow>
      <a:tcTxStyle b="on" i="off">
        <a:font>
          <a:latin typeface="Avenir Next Demi Bold"/>
          <a:ea typeface="Avenir Next Demi Bold"/>
          <a:cs typeface="Avenir Next Demi Bold"/>
        </a:font>
        <a:srgbClr val="FFFFFF"/>
      </a:tcTxStyle>
      <a:tcStyle>
        <a:tcBdr>
          <a:left>
            <a:ln w="12700" cap="flat">
              <a:solidFill>
                <a:srgbClr val="514F48">
                  <a:alpha val="80000"/>
                </a:srgbClr>
              </a:solidFill>
              <a:prstDash val="solid"/>
              <a:miter lim="400000"/>
            </a:ln>
          </a:left>
          <a:right>
            <a:ln w="12700" cap="flat">
              <a:solidFill>
                <a:srgbClr val="514F48">
                  <a:alpha val="80000"/>
                </a:srgbClr>
              </a:solidFill>
              <a:prstDash val="solid"/>
              <a:miter lim="400000"/>
            </a:ln>
          </a:right>
          <a:top>
            <a:ln w="25400" cap="flat">
              <a:solidFill>
                <a:srgbClr val="514F48">
                  <a:alpha val="80000"/>
                </a:srgbClr>
              </a:solidFill>
              <a:prstDash val="solid"/>
              <a:miter lim="400000"/>
            </a:ln>
          </a:top>
          <a:bottom>
            <a:ln w="12700" cap="flat">
              <a:solidFill>
                <a:srgbClr val="514F48">
                  <a:alpha val="80000"/>
                </a:srgbClr>
              </a:solidFill>
              <a:prstDash val="solid"/>
              <a:miter lim="400000"/>
            </a:ln>
          </a:bottom>
          <a:insideH>
            <a:ln w="12700" cap="flat">
              <a:solidFill>
                <a:srgbClr val="514F48">
                  <a:alpha val="80000"/>
                </a:srgbClr>
              </a:solidFill>
              <a:prstDash val="solid"/>
              <a:miter lim="400000"/>
            </a:ln>
          </a:insideH>
          <a:insideV>
            <a:ln w="12700" cap="flat">
              <a:solidFill>
                <a:srgbClr val="514F48">
                  <a:alpha val="80000"/>
                </a:srgbClr>
              </a:solidFill>
              <a:prstDash val="solid"/>
              <a:miter lim="400000"/>
            </a:ln>
          </a:insideV>
        </a:tcBdr>
        <a:fill>
          <a:noFill/>
        </a:fill>
      </a:tcStyle>
    </a:lastRow>
    <a:firstRow>
      <a:tcTxStyle b="on" i="off">
        <a:font>
          <a:latin typeface="Avenir Next Demi Bold"/>
          <a:ea typeface="Avenir Next Demi Bold"/>
          <a:cs typeface="Avenir Next Demi Bold"/>
        </a:font>
        <a:srgbClr val="FFFFFF"/>
      </a:tcTxStyle>
      <a:tcStyle>
        <a:tcBdr>
          <a:left>
            <a:ln w="12700" cap="flat">
              <a:solidFill>
                <a:srgbClr val="514F48">
                  <a:alpha val="80000"/>
                </a:srgbClr>
              </a:solidFill>
              <a:prstDash val="solid"/>
              <a:miter lim="400000"/>
            </a:ln>
          </a:left>
          <a:right>
            <a:ln w="12700" cap="flat">
              <a:solidFill>
                <a:srgbClr val="514F48">
                  <a:alpha val="80000"/>
                </a:srgbClr>
              </a:solidFill>
              <a:prstDash val="solid"/>
              <a:miter lim="400000"/>
            </a:ln>
          </a:right>
          <a:top>
            <a:ln w="12700" cap="flat">
              <a:solidFill>
                <a:srgbClr val="514F48">
                  <a:alpha val="80000"/>
                </a:srgbClr>
              </a:solidFill>
              <a:prstDash val="solid"/>
              <a:miter lim="400000"/>
            </a:ln>
          </a:top>
          <a:bottom>
            <a:ln w="25400" cap="flat">
              <a:solidFill>
                <a:srgbClr val="514F48">
                  <a:alpha val="80000"/>
                </a:srgbClr>
              </a:solidFill>
              <a:prstDash val="solid"/>
              <a:miter lim="400000"/>
            </a:ln>
          </a:bottom>
          <a:insideH>
            <a:ln w="12700" cap="flat">
              <a:solidFill>
                <a:srgbClr val="514F48">
                  <a:alpha val="80000"/>
                </a:srgbClr>
              </a:solidFill>
              <a:prstDash val="solid"/>
              <a:miter lim="400000"/>
            </a:ln>
          </a:insideH>
          <a:insideV>
            <a:ln w="12700" cap="flat">
              <a:solidFill>
                <a:srgbClr val="514F48">
                  <a:alpha val="80000"/>
                </a:srgbClr>
              </a:solidFill>
              <a:prstDash val="solid"/>
              <a:miter lim="400000"/>
            </a:ln>
          </a:insideV>
        </a:tcBdr>
        <a:fill>
          <a:noFill/>
        </a:fill>
      </a:tcStyle>
    </a:firstRow>
  </a:tblStyle>
  <a:tblStyle styleId="{C7B018BB-80A7-4F77-B60F-C8B233D01FF8}" styleName="">
    <a:tblBg/>
    <a:wholeTbl>
      <a:tcTxStyle b="off" i="off">
        <a:font>
          <a:latin typeface="Avenir Next Medium"/>
          <a:ea typeface="Avenir Next Medium"/>
          <a:cs typeface="Avenir Next Medium"/>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12700" cap="flat">
              <a:solidFill>
                <a:srgbClr val="737269">
                  <a:alpha val="80000"/>
                </a:srgbClr>
              </a:solidFill>
              <a:prstDash val="solid"/>
              <a:miter lim="400000"/>
            </a:ln>
          </a:top>
          <a:bottom>
            <a:ln w="127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wholeTbl>
    <a:band2H>
      <a:tcTxStyle/>
      <a:tcStyle>
        <a:tcBdr/>
        <a:fill>
          <a:blipFill rotWithShape="1">
            <a:blip xmlns:r="http://schemas.openxmlformats.org/officeDocument/2006/relationships" r:embed="rId1"/>
            <a:srcRect/>
            <a:tile tx="0" ty="0" sx="100000" sy="100000" flip="none" algn="tl"/>
          </a:blipFill>
        </a:fill>
      </a:tcStyle>
    </a:band2H>
    <a:firstCol>
      <a:tcTxStyle b="on" i="off">
        <a:font>
          <a:latin typeface="Avenir Next Demi Bold"/>
          <a:ea typeface="Avenir Next Demi Bold"/>
          <a:cs typeface="Avenir Next Demi Bold"/>
        </a:font>
        <a:srgbClr val="2A2927"/>
      </a:tcTxStyle>
      <a:tcStyle>
        <a:tcBdr>
          <a:left>
            <a:ln w="25400" cap="flat">
              <a:solidFill>
                <a:srgbClr val="737269">
                  <a:alpha val="80000"/>
                </a:srgbClr>
              </a:solidFill>
              <a:prstDash val="solid"/>
              <a:miter lim="400000"/>
            </a:ln>
          </a:left>
          <a:right>
            <a:ln w="12700" cap="flat">
              <a:solidFill>
                <a:srgbClr val="737269">
                  <a:alpha val="80000"/>
                </a:srgbClr>
              </a:solidFill>
              <a:prstDash val="solid"/>
              <a:miter lim="400000"/>
            </a:ln>
          </a:right>
          <a:top>
            <a:ln w="12700" cap="flat">
              <a:solidFill>
                <a:srgbClr val="737269">
                  <a:alpha val="80000"/>
                </a:srgbClr>
              </a:solidFill>
              <a:prstDash val="solid"/>
              <a:miter lim="400000"/>
            </a:ln>
          </a:top>
          <a:bottom>
            <a:ln w="127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firstCol>
    <a:lastRow>
      <a:tcTxStyle b="on" i="off">
        <a:font>
          <a:latin typeface="Avenir Next Demi Bold"/>
          <a:ea typeface="Avenir Next Demi Bold"/>
          <a:cs typeface="Avenir Next Demi Bold"/>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25400" cap="flat">
              <a:solidFill>
                <a:srgbClr val="737269">
                  <a:alpha val="80000"/>
                </a:srgbClr>
              </a:solidFill>
              <a:prstDash val="solid"/>
              <a:miter lim="400000"/>
            </a:ln>
          </a:top>
          <a:bottom>
            <a:ln w="254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lastRow>
    <a:firstRow>
      <a:tcTxStyle b="on" i="off">
        <a:font>
          <a:latin typeface="Avenir Next Demi Bold"/>
          <a:ea typeface="Avenir Next Demi Bold"/>
          <a:cs typeface="Avenir Next Demi Bold"/>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25400" cap="flat">
              <a:solidFill>
                <a:srgbClr val="737269">
                  <a:alpha val="80000"/>
                </a:srgbClr>
              </a:solidFill>
              <a:prstDash val="solid"/>
              <a:miter lim="400000"/>
            </a:ln>
          </a:top>
          <a:bottom>
            <a:ln w="254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firstRow>
  </a:tblStyle>
  <a:tblStyle styleId="{EEE7283C-3CF3-47DC-8721-378D4A62B228}" styleName="">
    <a:tblBg/>
    <a:wholeTbl>
      <a:tcTxStyle b="off" i="off">
        <a:font>
          <a:latin typeface="Avenir Next Medium"/>
          <a:ea typeface="Avenir Next Medium"/>
          <a:cs typeface="Avenir Next Medium"/>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12700" cap="flat">
              <a:solidFill>
                <a:srgbClr val="737269">
                  <a:alpha val="80000"/>
                </a:srgbClr>
              </a:solidFill>
              <a:prstDash val="solid"/>
              <a:miter lim="400000"/>
            </a:ln>
          </a:top>
          <a:bottom>
            <a:ln w="127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wholeTbl>
    <a:band2H>
      <a:tcTxStyle/>
      <a:tcStyle>
        <a:tcBdr/>
        <a:fill>
          <a:solidFill>
            <a:srgbClr val="D2D1C3">
              <a:alpha val="25000"/>
            </a:srgbClr>
          </a:solidFill>
        </a:fill>
      </a:tcStyle>
    </a:band2H>
    <a:firstCol>
      <a:tcTxStyle b="off" i="off">
        <a:font>
          <a:latin typeface="Avenir Next Medium"/>
          <a:ea typeface="Avenir Next Medium"/>
          <a:cs typeface="Avenir Next Medium"/>
        </a:font>
        <a:srgbClr val="2A2927"/>
      </a:tcTxStyle>
      <a:tcStyle>
        <a:tcBdr>
          <a:left>
            <a:ln w="25400" cap="flat">
              <a:solidFill>
                <a:srgbClr val="737269">
                  <a:alpha val="80000"/>
                </a:srgbClr>
              </a:solidFill>
              <a:prstDash val="solid"/>
              <a:miter lim="400000"/>
            </a:ln>
          </a:left>
          <a:right>
            <a:ln w="25400" cap="flat">
              <a:solidFill>
                <a:srgbClr val="737269">
                  <a:alpha val="80000"/>
                </a:srgbClr>
              </a:solidFill>
              <a:prstDash val="solid"/>
              <a:miter lim="400000"/>
            </a:ln>
          </a:right>
          <a:top>
            <a:ln w="12700" cap="flat">
              <a:solidFill>
                <a:srgbClr val="737269">
                  <a:alpha val="80000"/>
                </a:srgbClr>
              </a:solidFill>
              <a:prstDash val="solid"/>
              <a:miter lim="400000"/>
            </a:ln>
          </a:top>
          <a:bottom>
            <a:ln w="127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firstCol>
    <a:lastRow>
      <a:tcTxStyle b="off" i="off">
        <a:font>
          <a:latin typeface="Avenir Next Medium"/>
          <a:ea typeface="Avenir Next Medium"/>
          <a:cs typeface="Avenir Next Medium"/>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25400" cap="flat">
              <a:solidFill>
                <a:srgbClr val="737269">
                  <a:alpha val="80000"/>
                </a:srgbClr>
              </a:solidFill>
              <a:prstDash val="solid"/>
              <a:miter lim="400000"/>
            </a:ln>
          </a:top>
          <a:bottom>
            <a:ln w="254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lastRow>
    <a:firstRow>
      <a:tcTxStyle b="off" i="off">
        <a:font>
          <a:latin typeface="Avenir Next Medium"/>
          <a:ea typeface="Avenir Next Medium"/>
          <a:cs typeface="Avenir Next Medium"/>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25400" cap="flat">
              <a:solidFill>
                <a:srgbClr val="737269">
                  <a:alpha val="80000"/>
                </a:srgbClr>
              </a:solidFill>
              <a:prstDash val="solid"/>
              <a:miter lim="400000"/>
            </a:ln>
          </a:top>
          <a:bottom>
            <a:ln w="254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firstRow>
  </a:tblStyle>
  <a:tblStyle styleId="{CF821DB8-F4EB-4A41-A1BA-3FCAFE7338EE}" styleName="">
    <a:tblBg/>
    <a:wholeTbl>
      <a:tcTxStyle b="off" i="off">
        <a:font>
          <a:latin typeface="Avenir Next Medium"/>
          <a:ea typeface="Avenir Next Medium"/>
          <a:cs typeface="Avenir Next Medium"/>
        </a:font>
        <a:srgbClr val="2A2927"/>
      </a:tcTxStyle>
      <a:tcStyle>
        <a:tcBdr>
          <a:left>
            <a:ln w="12700" cap="flat">
              <a:noFill/>
              <a:miter lim="400000"/>
            </a:ln>
          </a:left>
          <a:right>
            <a:ln w="12700" cap="flat">
              <a:noFill/>
              <a:miter lim="400000"/>
            </a:ln>
          </a:right>
          <a:top>
            <a:ln w="12700" cap="flat">
              <a:solidFill>
                <a:srgbClr val="000000">
                  <a:alpha val="70000"/>
                </a:srgbClr>
              </a:solidFill>
              <a:prstDash val="solid"/>
              <a:miter lim="400000"/>
            </a:ln>
          </a:top>
          <a:bottom>
            <a:ln w="12700" cap="flat">
              <a:solidFill>
                <a:srgbClr val="000000">
                  <a:alpha val="70000"/>
                </a:srgbClr>
              </a:solidFill>
              <a:prstDash val="solid"/>
              <a:miter lim="400000"/>
            </a:ln>
          </a:bottom>
          <a:insideH>
            <a:ln w="12700" cap="flat">
              <a:solidFill>
                <a:srgbClr val="000000">
                  <a:alpha val="70000"/>
                </a:srgbClr>
              </a:solidFill>
              <a:prstDash val="solid"/>
              <a:miter lim="400000"/>
            </a:ln>
          </a:insideH>
          <a:insideV>
            <a:ln w="12700" cap="flat">
              <a:noFill/>
              <a:miter lim="400000"/>
            </a:ln>
          </a:insideV>
        </a:tcBdr>
        <a:fill>
          <a:noFill/>
        </a:fill>
      </a:tcStyle>
    </a:wholeTbl>
    <a:band2H>
      <a:tcTxStyle/>
      <a:tcStyle>
        <a:tcBdr/>
        <a:fill>
          <a:solidFill>
            <a:srgbClr val="D2D1C3">
              <a:alpha val="25000"/>
            </a:srgbClr>
          </a:solidFill>
        </a:fill>
      </a:tcStyle>
    </a:band2H>
    <a:firstCol>
      <a:tcTxStyle b="on" i="off">
        <a:font>
          <a:latin typeface="Avenir Next Demi Bold"/>
          <a:ea typeface="Avenir Next Demi Bold"/>
          <a:cs typeface="Avenir Next Demi Bold"/>
        </a:font>
        <a:srgbClr val="FFFFFF"/>
      </a:tcTxStyle>
      <a:tcStyle>
        <a:tcBdr>
          <a:left>
            <a:ln w="12700" cap="flat">
              <a:solidFill>
                <a:srgbClr val="000000">
                  <a:alpha val="70000"/>
                </a:srgbClr>
              </a:solidFill>
              <a:prstDash val="solid"/>
              <a:miter lim="400000"/>
            </a:ln>
          </a:left>
          <a:right>
            <a:ln w="25400" cap="flat">
              <a:solidFill>
                <a:srgbClr val="000000">
                  <a:alpha val="70000"/>
                </a:srgbClr>
              </a:solidFill>
              <a:prstDash val="solid"/>
              <a:miter lim="400000"/>
            </a:ln>
          </a:right>
          <a:top>
            <a:ln w="12700" cap="flat">
              <a:solidFill>
                <a:srgbClr val="000000">
                  <a:alpha val="70000"/>
                </a:srgbClr>
              </a:solidFill>
              <a:prstDash val="solid"/>
              <a:miter lim="400000"/>
            </a:ln>
          </a:top>
          <a:bottom>
            <a:ln w="12700" cap="flat">
              <a:solidFill>
                <a:srgbClr val="000000">
                  <a:alpha val="70000"/>
                </a:srgbClr>
              </a:solidFill>
              <a:prstDash val="solid"/>
              <a:miter lim="400000"/>
            </a:ln>
          </a:bottom>
          <a:insideH>
            <a:ln w="12700" cap="flat">
              <a:solidFill>
                <a:srgbClr val="000000">
                  <a:alpha val="70000"/>
                </a:srgbClr>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25400" cap="flat">
              <a:solidFill>
                <a:srgbClr val="000000">
                  <a:alpha val="70000"/>
                </a:srgbClr>
              </a:solidFill>
              <a:prstDash val="solid"/>
              <a:miter lim="400000"/>
            </a:ln>
          </a:top>
          <a:bottom>
            <a:ln w="12700" cap="flat">
              <a:solidFill>
                <a:srgbClr val="000000">
                  <a:alpha val="70000"/>
                </a:srgbClr>
              </a:solidFill>
              <a:prstDash val="solid"/>
              <a:miter lim="400000"/>
            </a:ln>
          </a:bottom>
          <a:insideH>
            <a:ln w="12700" cap="flat">
              <a:solidFill>
                <a:srgbClr val="000000">
                  <a:alpha val="70000"/>
                </a:srgbClr>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solidFill>
                <a:srgbClr val="000000">
                  <a:alpha val="70000"/>
                </a:srgbClr>
              </a:solidFill>
              <a:prstDash val="solid"/>
              <a:miter lim="400000"/>
            </a:ln>
          </a:top>
          <a:bottom>
            <a:ln w="25400" cap="flat">
              <a:solidFill>
                <a:srgbClr val="000000">
                  <a:alpha val="70000"/>
                </a:srgbClr>
              </a:solidFill>
              <a:prstDash val="solid"/>
              <a:miter lim="400000"/>
            </a:ln>
          </a:bottom>
          <a:insideH>
            <a:ln w="12700" cap="flat">
              <a:solidFill>
                <a:srgbClr val="000000">
                  <a:alpha val="70000"/>
                </a:srgbClr>
              </a:solidFill>
              <a:prstDash val="solid"/>
              <a:miter lim="400000"/>
            </a:ln>
          </a:insideH>
          <a:insideV>
            <a:ln w="12700" cap="flat">
              <a:noFill/>
              <a:miter lim="400000"/>
            </a:ln>
          </a:insideV>
        </a:tcBdr>
        <a:fill>
          <a:noFill/>
        </a:fill>
      </a:tcStyle>
    </a:firstRow>
  </a:tblStyle>
  <a:tblStyle styleId="{33BA23B1-9221-436E-865A-0063620EA4FD}" styleName="">
    <a:tblBg/>
    <a:wholeTbl>
      <a:tcTxStyle b="on" i="off">
        <a:font>
          <a:latin typeface="Avenir Next Demi Bold"/>
          <a:ea typeface="Avenir Next Demi Bold"/>
          <a:cs typeface="Avenir Next Demi Bold"/>
        </a:font>
        <a:srgbClr val="FFFFFF"/>
      </a:tcTxStyle>
      <a:tcStyle>
        <a:tcBdr>
          <a:left>
            <a:ln w="12700" cap="flat">
              <a:solidFill>
                <a:srgbClr val="F8F8F6">
                  <a:alpha val="80000"/>
                </a:srgbClr>
              </a:solidFill>
              <a:custDash>
                <a:ds d="200000" sp="200000"/>
              </a:custDash>
              <a:miter lim="400000"/>
            </a:ln>
          </a:left>
          <a:right>
            <a:ln w="12700" cap="flat">
              <a:solidFill>
                <a:srgbClr val="F8F8F6">
                  <a:alpha val="80000"/>
                </a:srgbClr>
              </a:solidFill>
              <a:custDash>
                <a:ds d="200000" sp="200000"/>
              </a:custDash>
              <a:miter lim="400000"/>
            </a:ln>
          </a:right>
          <a:top>
            <a:ln w="12700" cap="flat">
              <a:solidFill>
                <a:srgbClr val="F8F8F6">
                  <a:alpha val="80000"/>
                </a:srgbClr>
              </a:solidFill>
              <a:custDash>
                <a:ds d="200000" sp="200000"/>
              </a:custDash>
              <a:miter lim="400000"/>
            </a:ln>
          </a:top>
          <a:bottom>
            <a:ln w="12700" cap="flat">
              <a:solidFill>
                <a:srgbClr val="F8F8F6">
                  <a:alpha val="80000"/>
                </a:srgbClr>
              </a:solidFill>
              <a:custDash>
                <a:ds d="200000" sp="200000"/>
              </a:custDash>
              <a:miter lim="400000"/>
            </a:ln>
          </a:bottom>
          <a:insideH>
            <a:ln w="12700" cap="flat">
              <a:solidFill>
                <a:srgbClr val="F8F8F6">
                  <a:alpha val="80000"/>
                </a:srgbClr>
              </a:solidFill>
              <a:custDash>
                <a:ds d="200000" sp="200000"/>
              </a:custDash>
              <a:miter lim="400000"/>
            </a:ln>
          </a:insideH>
          <a:insideV>
            <a:ln w="12700" cap="flat">
              <a:solidFill>
                <a:srgbClr val="F8F8F6">
                  <a:alpha val="80000"/>
                </a:srgbClr>
              </a:solidFill>
              <a:custDash>
                <a:ds d="200000" sp="200000"/>
              </a:custDash>
              <a:miter lim="400000"/>
            </a:ln>
          </a:insideV>
        </a:tcBdr>
        <a:fill>
          <a:solidFill>
            <a:srgbClr val="67665E">
              <a:alpha val="30000"/>
            </a:srgbClr>
          </a:solidFill>
        </a:fill>
      </a:tcStyle>
    </a:wholeTbl>
    <a:band2H>
      <a:tcTxStyle/>
      <a:tcStyle>
        <a:tcBdr/>
        <a:fill>
          <a:solidFill>
            <a:srgbClr val="67665E">
              <a:alpha val="40000"/>
            </a:srgbClr>
          </a:solidFill>
        </a:fill>
      </a:tcStyle>
    </a:band2H>
    <a:firstCol>
      <a:tcTxStyle b="on" i="off">
        <a:font>
          <a:latin typeface="Avenir Next Demi Bold"/>
          <a:ea typeface="Avenir Next Demi Bold"/>
          <a:cs typeface="Avenir Next Demi Bold"/>
        </a:font>
        <a:srgbClr val="FFFFFF"/>
      </a:tcTxStyle>
      <a:tcStyle>
        <a:tcBdr>
          <a:left>
            <a:ln w="25400" cap="flat">
              <a:solidFill>
                <a:srgbClr val="F8F8F6">
                  <a:alpha val="80000"/>
                </a:srgbClr>
              </a:solidFill>
              <a:prstDash val="solid"/>
              <a:miter lim="400000"/>
            </a:ln>
          </a:left>
          <a:right>
            <a:ln w="25400" cap="flat">
              <a:solidFill>
                <a:srgbClr val="F8F8F6">
                  <a:alpha val="80000"/>
                </a:srgbClr>
              </a:solidFill>
              <a:prstDash val="solid"/>
              <a:miter lim="400000"/>
            </a:ln>
          </a:right>
          <a:top>
            <a:ln w="12700" cap="flat">
              <a:solidFill>
                <a:srgbClr val="F8F8F6">
                  <a:alpha val="30000"/>
                </a:srgbClr>
              </a:solidFill>
              <a:prstDash val="solid"/>
              <a:miter lim="400000"/>
            </a:ln>
          </a:top>
          <a:bottom>
            <a:ln w="12700" cap="flat">
              <a:solidFill>
                <a:srgbClr val="F8F8F6">
                  <a:alpha val="30000"/>
                </a:srgbClr>
              </a:solidFill>
              <a:prstDash val="solid"/>
              <a:miter lim="400000"/>
            </a:ln>
          </a:bottom>
          <a:insideH>
            <a:ln w="12700" cap="flat">
              <a:solidFill>
                <a:srgbClr val="F8F8F6">
                  <a:alpha val="30000"/>
                </a:srgbClr>
              </a:solidFill>
              <a:prstDash val="solid"/>
              <a:miter lim="400000"/>
            </a:ln>
          </a:insideH>
          <a:insideV>
            <a:ln w="12700" cap="flat">
              <a:solidFill>
                <a:srgbClr val="F8F8F6">
                  <a:alpha val="30000"/>
                </a:srgbClr>
              </a:solidFill>
              <a:prstDash val="solid"/>
              <a:miter lim="400000"/>
            </a:ln>
          </a:insideV>
        </a:tcBdr>
        <a:fill>
          <a:solidFill>
            <a:srgbClr val="67665E">
              <a:alpha val="50000"/>
            </a:srgbClr>
          </a:solidFill>
        </a:fill>
      </a:tcStyle>
    </a:firstCol>
    <a:lastRow>
      <a:tcTxStyle b="on" i="off">
        <a:font>
          <a:latin typeface="Avenir Next Demi Bold"/>
          <a:ea typeface="Avenir Next Demi Bold"/>
          <a:cs typeface="Avenir Next Demi Bold"/>
        </a:font>
        <a:srgbClr val="FFFFFF"/>
      </a:tcTxStyle>
      <a:tcStyle>
        <a:tcBdr>
          <a:left>
            <a:ln w="12700" cap="flat">
              <a:solidFill>
                <a:srgbClr val="F8F8F6">
                  <a:alpha val="30000"/>
                </a:srgbClr>
              </a:solidFill>
              <a:prstDash val="solid"/>
              <a:miter lim="400000"/>
            </a:ln>
          </a:left>
          <a:right>
            <a:ln w="12700" cap="flat">
              <a:solidFill>
                <a:srgbClr val="F8F8F6">
                  <a:alpha val="30000"/>
                </a:srgbClr>
              </a:solidFill>
              <a:prstDash val="solid"/>
              <a:miter lim="400000"/>
            </a:ln>
          </a:right>
          <a:top>
            <a:ln w="25400" cap="flat">
              <a:solidFill>
                <a:srgbClr val="F8F8F6">
                  <a:alpha val="80000"/>
                </a:srgbClr>
              </a:solidFill>
              <a:prstDash val="solid"/>
              <a:miter lim="400000"/>
            </a:ln>
          </a:top>
          <a:bottom>
            <a:ln w="25400" cap="flat">
              <a:solidFill>
                <a:srgbClr val="F8F8F6">
                  <a:alpha val="80000"/>
                </a:srgbClr>
              </a:solidFill>
              <a:prstDash val="solid"/>
              <a:miter lim="400000"/>
            </a:ln>
          </a:bottom>
          <a:insideH>
            <a:ln w="12700" cap="flat">
              <a:solidFill>
                <a:srgbClr val="F8F8F6">
                  <a:alpha val="30000"/>
                </a:srgbClr>
              </a:solidFill>
              <a:prstDash val="solid"/>
              <a:miter lim="400000"/>
            </a:ln>
          </a:insideH>
          <a:insideV>
            <a:ln w="12700" cap="flat">
              <a:solidFill>
                <a:srgbClr val="F8F8F6">
                  <a:alpha val="30000"/>
                </a:srgbClr>
              </a:solidFill>
              <a:prstDash val="solid"/>
              <a:miter lim="400000"/>
            </a:ln>
          </a:insideV>
        </a:tcBdr>
        <a:fill>
          <a:solidFill>
            <a:srgbClr val="53534A">
              <a:alpha val="60000"/>
            </a:srgbClr>
          </a:solidFill>
        </a:fill>
      </a:tcStyle>
    </a:lastRow>
    <a:firstRow>
      <a:tcTxStyle b="on" i="off">
        <a:font>
          <a:latin typeface="Avenir Next Demi Bold"/>
          <a:ea typeface="Avenir Next Demi Bold"/>
          <a:cs typeface="Avenir Next Demi Bold"/>
        </a:font>
        <a:srgbClr val="FFFFFF"/>
      </a:tcTxStyle>
      <a:tcStyle>
        <a:tcBdr>
          <a:left>
            <a:ln w="12700" cap="flat">
              <a:solidFill>
                <a:srgbClr val="F8F8F6">
                  <a:alpha val="30000"/>
                </a:srgbClr>
              </a:solidFill>
              <a:prstDash val="solid"/>
              <a:miter lim="400000"/>
            </a:ln>
          </a:left>
          <a:right>
            <a:ln w="12700" cap="flat">
              <a:solidFill>
                <a:srgbClr val="F8F8F6">
                  <a:alpha val="30000"/>
                </a:srgbClr>
              </a:solidFill>
              <a:prstDash val="solid"/>
              <a:miter lim="400000"/>
            </a:ln>
          </a:right>
          <a:top>
            <a:ln w="25400" cap="flat">
              <a:solidFill>
                <a:srgbClr val="F8F8F6">
                  <a:alpha val="80000"/>
                </a:srgbClr>
              </a:solidFill>
              <a:prstDash val="solid"/>
              <a:miter lim="400000"/>
            </a:ln>
          </a:top>
          <a:bottom>
            <a:ln w="25400" cap="flat">
              <a:solidFill>
                <a:srgbClr val="F8F8F6">
                  <a:alpha val="80000"/>
                </a:srgbClr>
              </a:solidFill>
              <a:prstDash val="solid"/>
              <a:miter lim="400000"/>
            </a:ln>
          </a:bottom>
          <a:insideH>
            <a:ln w="12700" cap="flat">
              <a:solidFill>
                <a:srgbClr val="F8F8F6">
                  <a:alpha val="30000"/>
                </a:srgbClr>
              </a:solidFill>
              <a:prstDash val="solid"/>
              <a:miter lim="400000"/>
            </a:ln>
          </a:insideH>
          <a:insideV>
            <a:ln w="12700" cap="flat">
              <a:solidFill>
                <a:srgbClr val="F8F8F6">
                  <a:alpha val="30000"/>
                </a:srgbClr>
              </a:solidFill>
              <a:prstDash val="solid"/>
              <a:miter lim="400000"/>
            </a:ln>
          </a:insideV>
        </a:tcBdr>
        <a:fill>
          <a:solidFill>
            <a:srgbClr val="53534A">
              <a:alpha val="60000"/>
            </a:srgbClr>
          </a:solidFill>
        </a:fill>
      </a:tcStyle>
    </a:firstRow>
  </a:tblStyle>
  <a:tblStyle styleId="{2708684C-4D16-4618-839F-0558EEFCDFE6}" styleName="">
    <a:tblBg/>
    <a:wholeTbl>
      <a:tcTxStyle b="off" i="off">
        <a:font>
          <a:latin typeface="Avenir Next Medium"/>
          <a:ea typeface="Avenir Next Medium"/>
          <a:cs typeface="Avenir Next Medium"/>
        </a:font>
        <a:srgbClr val="2A2927"/>
      </a:tcTxStyle>
      <a:tcStyle>
        <a:tcBdr>
          <a:left>
            <a:ln w="12700" cap="flat">
              <a:noFill/>
              <a:miter lim="400000"/>
            </a:ln>
          </a:left>
          <a:right>
            <a:ln w="12700" cap="flat">
              <a:noFill/>
              <a:miter lim="400000"/>
            </a:ln>
          </a:right>
          <a:top>
            <a:ln w="12700" cap="flat">
              <a:solidFill>
                <a:srgbClr val="34342F">
                  <a:alpha val="80000"/>
                </a:srgbClr>
              </a:solidFill>
              <a:prstDash val="solid"/>
              <a:miter lim="400000"/>
            </a:ln>
          </a:top>
          <a:bottom>
            <a:ln w="12700" cap="flat">
              <a:solidFill>
                <a:srgbClr val="34342F">
                  <a:alpha val="80000"/>
                </a:srgbClr>
              </a:solidFill>
              <a:prstDash val="solid"/>
              <a:miter lim="400000"/>
            </a:ln>
          </a:bottom>
          <a:insideH>
            <a:ln w="12700" cap="flat">
              <a:solidFill>
                <a:srgbClr val="34342F">
                  <a:alpha val="80000"/>
                </a:srgbClr>
              </a:solidFill>
              <a:prstDash val="solid"/>
              <a:miter lim="400000"/>
            </a:ln>
          </a:insideH>
          <a:insideV>
            <a:ln w="12700" cap="flat">
              <a:noFill/>
              <a:miter lim="400000"/>
            </a:ln>
          </a:insideV>
        </a:tcBdr>
        <a:fill>
          <a:noFill/>
        </a:fill>
      </a:tcStyle>
    </a:wholeTbl>
    <a:band2H>
      <a:tcTxStyle/>
      <a:tcStyle>
        <a:tcBdr/>
        <a:fill>
          <a:solidFill>
            <a:srgbClr val="67665E">
              <a:alpha val="15000"/>
            </a:srgbClr>
          </a:solidFill>
        </a:fill>
      </a:tcStyle>
    </a:band2H>
    <a:firstCol>
      <a:tcTxStyle b="on" i="off">
        <a:font>
          <a:latin typeface="Avenir Next Demi Bold"/>
          <a:ea typeface="Avenir Next Demi Bold"/>
          <a:cs typeface="Avenir Next Demi Bold"/>
        </a:font>
        <a:srgbClr val="2A2927"/>
      </a:tcTxStyle>
      <a:tcStyle>
        <a:tcBdr>
          <a:left>
            <a:ln w="12700" cap="flat">
              <a:noFill/>
              <a:miter lim="400000"/>
            </a:ln>
          </a:left>
          <a:right>
            <a:ln w="25400" cap="flat">
              <a:solidFill>
                <a:srgbClr val="34342F">
                  <a:alpha val="80000"/>
                </a:srgbClr>
              </a:solidFill>
              <a:prstDash val="solid"/>
              <a:miter lim="400000"/>
            </a:ln>
          </a:right>
          <a:top>
            <a:ln w="12700" cap="flat">
              <a:solidFill>
                <a:srgbClr val="34342F">
                  <a:alpha val="80000"/>
                </a:srgbClr>
              </a:solidFill>
              <a:prstDash val="solid"/>
              <a:miter lim="400000"/>
            </a:ln>
          </a:top>
          <a:bottom>
            <a:ln w="12700" cap="flat">
              <a:solidFill>
                <a:srgbClr val="34342F">
                  <a:alpha val="80000"/>
                </a:srgbClr>
              </a:solidFill>
              <a:prstDash val="solid"/>
              <a:miter lim="400000"/>
            </a:ln>
          </a:bottom>
          <a:insideH>
            <a:ln w="12700" cap="flat">
              <a:solidFill>
                <a:srgbClr val="34342F">
                  <a:alpha val="80000"/>
                </a:srgbClr>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2A2927"/>
      </a:tcTxStyle>
      <a:tcStyle>
        <a:tcBdr>
          <a:left>
            <a:ln w="12700" cap="flat">
              <a:noFill/>
              <a:miter lim="400000"/>
            </a:ln>
          </a:left>
          <a:right>
            <a:ln w="12700" cap="flat">
              <a:noFill/>
              <a:miter lim="400000"/>
            </a:ln>
          </a:right>
          <a:top>
            <a:ln w="25400" cap="flat">
              <a:solidFill>
                <a:srgbClr val="34342F">
                  <a:alpha val="80000"/>
                </a:srgbClr>
              </a:solidFill>
              <a:prstDash val="solid"/>
              <a:miter lim="400000"/>
            </a:ln>
          </a:top>
          <a:bottom>
            <a:ln w="12700" cap="flat">
              <a:noFill/>
              <a:miter lim="400000"/>
            </a:ln>
          </a:bottom>
          <a:insideH>
            <a:ln w="12700" cap="flat">
              <a:solidFill>
                <a:srgbClr val="34342F">
                  <a:alpha val="80000"/>
                </a:srgbClr>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2A2927"/>
      </a:tcTxStyle>
      <a:tcStyle>
        <a:tcBdr>
          <a:left>
            <a:ln w="12700" cap="flat">
              <a:noFill/>
              <a:miter lim="400000"/>
            </a:ln>
          </a:left>
          <a:right>
            <a:ln w="12700" cap="flat">
              <a:noFill/>
              <a:miter lim="400000"/>
            </a:ln>
          </a:right>
          <a:top>
            <a:ln w="12700" cap="flat">
              <a:noFill/>
              <a:miter lim="400000"/>
            </a:ln>
          </a:top>
          <a:bottom>
            <a:ln w="25400" cap="flat">
              <a:solidFill>
                <a:srgbClr val="34342F">
                  <a:alpha val="80000"/>
                </a:srgbClr>
              </a:solidFill>
              <a:prstDash val="solid"/>
              <a:miter lim="400000"/>
            </a:ln>
          </a:bottom>
          <a:insideH>
            <a:ln w="12700" cap="flat">
              <a:solidFill>
                <a:srgbClr val="34342F">
                  <a:alpha val="80000"/>
                </a:srgbClr>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798"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_rels/tableStyles.x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8" name="Shape 128"/>
          <p:cNvSpPr>
            <a:spLocks noGrp="1" noRot="1" noChangeAspect="1"/>
          </p:cNvSpPr>
          <p:nvPr>
            <p:ph type="sldImg"/>
          </p:nvPr>
        </p:nvSpPr>
        <p:spPr>
          <a:xfrm>
            <a:off x="1143000" y="685800"/>
            <a:ext cx="4572000" cy="3429000"/>
          </a:xfrm>
          <a:prstGeom prst="rect">
            <a:avLst/>
          </a:prstGeom>
        </p:spPr>
        <p:txBody>
          <a:bodyPr/>
          <a:lstStyle/>
          <a:p>
            <a:endParaRPr/>
          </a:p>
        </p:txBody>
      </p:sp>
      <p:sp>
        <p:nvSpPr>
          <p:cNvPr id="129" name="Shape 12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2" name="Title Text"/>
          <p:cNvSpPr txBox="1">
            <a:spLocks noGrp="1"/>
          </p:cNvSpPr>
          <p:nvPr>
            <p:ph type="title"/>
          </p:nvPr>
        </p:nvSpPr>
        <p:spPr>
          <a:xfrm>
            <a:off x="1689100" y="4445000"/>
            <a:ext cx="21005800" cy="2413000"/>
          </a:xfrm>
          <a:prstGeom prst="rect">
            <a:avLst/>
          </a:prstGeom>
        </p:spPr>
        <p:txBody>
          <a:bodyPr anchor="b"/>
          <a:lstStyle/>
          <a:p>
            <a:r>
              <a:t>Title Text</a:t>
            </a:r>
          </a:p>
        </p:txBody>
      </p:sp>
      <p:sp>
        <p:nvSpPr>
          <p:cNvPr id="13" name="Body Level One…"/>
          <p:cNvSpPr txBox="1">
            <a:spLocks noGrp="1"/>
          </p:cNvSpPr>
          <p:nvPr>
            <p:ph type="body" sz="quarter" idx="1"/>
          </p:nvPr>
        </p:nvSpPr>
        <p:spPr>
          <a:xfrm>
            <a:off x="1689100" y="6845300"/>
            <a:ext cx="21005800" cy="2159000"/>
          </a:xfrm>
          <a:prstGeom prst="rect">
            <a:avLst/>
          </a:prstGeom>
        </p:spPr>
        <p:txBody>
          <a:bodyPr anchor="t"/>
          <a:lstStyle>
            <a:lvl1pPr marL="0" indent="0">
              <a:lnSpc>
                <a:spcPct val="80000"/>
              </a:lnSpc>
              <a:spcBef>
                <a:spcPts val="0"/>
              </a:spcBef>
              <a:buSzTx/>
              <a:buNone/>
              <a:defRPr cap="all" spc="400">
                <a:solidFill>
                  <a:srgbClr val="3E3B39"/>
                </a:solidFill>
                <a:latin typeface="+mn-lt"/>
                <a:ea typeface="+mn-ea"/>
                <a:cs typeface="+mn-cs"/>
                <a:sym typeface="Avenir Next Regular"/>
              </a:defRPr>
            </a:lvl1pPr>
            <a:lvl2pPr marL="0" indent="0">
              <a:lnSpc>
                <a:spcPct val="80000"/>
              </a:lnSpc>
              <a:spcBef>
                <a:spcPts val="0"/>
              </a:spcBef>
              <a:buSzTx/>
              <a:buNone/>
              <a:defRPr cap="all" spc="400">
                <a:solidFill>
                  <a:srgbClr val="3E3B39"/>
                </a:solidFill>
                <a:latin typeface="+mn-lt"/>
                <a:ea typeface="+mn-ea"/>
                <a:cs typeface="+mn-cs"/>
                <a:sym typeface="Avenir Next Regular"/>
              </a:defRPr>
            </a:lvl2pPr>
            <a:lvl3pPr marL="0" indent="0">
              <a:lnSpc>
                <a:spcPct val="80000"/>
              </a:lnSpc>
              <a:spcBef>
                <a:spcPts val="0"/>
              </a:spcBef>
              <a:buSzTx/>
              <a:buNone/>
              <a:defRPr cap="all" spc="400">
                <a:solidFill>
                  <a:srgbClr val="3E3B39"/>
                </a:solidFill>
                <a:latin typeface="+mn-lt"/>
                <a:ea typeface="+mn-ea"/>
                <a:cs typeface="+mn-cs"/>
                <a:sym typeface="Avenir Next Regular"/>
              </a:defRPr>
            </a:lvl3pPr>
            <a:lvl4pPr marL="0" indent="0">
              <a:lnSpc>
                <a:spcPct val="80000"/>
              </a:lnSpc>
              <a:spcBef>
                <a:spcPts val="0"/>
              </a:spcBef>
              <a:buSzTx/>
              <a:buNone/>
              <a:defRPr cap="all" spc="400">
                <a:solidFill>
                  <a:srgbClr val="3E3B39"/>
                </a:solidFill>
                <a:latin typeface="+mn-lt"/>
                <a:ea typeface="+mn-ea"/>
                <a:cs typeface="+mn-cs"/>
                <a:sym typeface="Avenir Next Regular"/>
              </a:defRPr>
            </a:lvl4pPr>
            <a:lvl5pPr marL="0" indent="0">
              <a:lnSpc>
                <a:spcPct val="80000"/>
              </a:lnSpc>
              <a:spcBef>
                <a:spcPts val="0"/>
              </a:spcBef>
              <a:buSzTx/>
              <a:buNone/>
              <a:defRPr cap="all" spc="400">
                <a:solidFill>
                  <a:srgbClr val="3E3B39"/>
                </a:solidFill>
                <a:latin typeface="+mn-lt"/>
                <a:ea typeface="+mn-ea"/>
                <a:cs typeface="+mn-cs"/>
                <a:sym typeface="Avenir Next Regular"/>
              </a:defRPr>
            </a:lvl5pPr>
          </a:lstStyle>
          <a:p>
            <a:r>
              <a:t>Body Level One</a:t>
            </a:r>
          </a:p>
          <a:p>
            <a:pPr lvl="1"/>
            <a:r>
              <a:t>Body Level Two</a:t>
            </a:r>
          </a:p>
          <a:p>
            <a:pPr lvl="2"/>
            <a:r>
              <a:t>Body Level Three</a:t>
            </a:r>
          </a:p>
          <a:p>
            <a:pPr lvl="3"/>
            <a:r>
              <a:t>Body Level Four</a:t>
            </a:r>
          </a:p>
          <a:p>
            <a:pPr lvl="4"/>
            <a:r>
              <a:t>Body Level Five</a:t>
            </a:r>
          </a:p>
        </p:txBody>
      </p:sp>
      <p:sp>
        <p:nvSpPr>
          <p:cNvPr id="14" name="Slide Number"/>
          <p:cNvSpPr txBox="1">
            <a:spLocks noGrp="1"/>
          </p:cNvSpPr>
          <p:nvPr>
            <p:ph type="sldNum" sz="quarter" idx="2"/>
          </p:nvPr>
        </p:nvSpPr>
        <p:spPr>
          <a:xfrm>
            <a:off x="11949856" y="13049250"/>
            <a:ext cx="508103" cy="520700"/>
          </a:xfrm>
          <a:prstGeom prst="rect">
            <a:avLst/>
          </a:prstGeom>
        </p:spPr>
        <p:txBody>
          <a:bodyPr anchor="ct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pic>
        <p:nvPicPr>
          <p:cNvPr id="21" name="chalk_line_box_hd.png" descr="chalk_line_box_hd.png"/>
          <p:cNvPicPr>
            <a:picLocks/>
          </p:cNvPicPr>
          <p:nvPr/>
        </p:nvPicPr>
        <p:blipFill>
          <a:blip r:embed="rId2">
            <a:alphaModFix amt="45000"/>
          </a:blip>
          <a:stretch>
            <a:fillRect/>
          </a:stretch>
        </p:blipFill>
        <p:spPr>
          <a:xfrm>
            <a:off x="635000" y="9550400"/>
            <a:ext cx="23063200" cy="3289300"/>
          </a:xfrm>
          <a:prstGeom prst="rect">
            <a:avLst/>
          </a:prstGeom>
          <a:ln w="12700">
            <a:miter lim="400000"/>
          </a:ln>
        </p:spPr>
      </p:pic>
      <p:sp>
        <p:nvSpPr>
          <p:cNvPr id="22" name="Assorted pieces of ceramic pottery"/>
          <p:cNvSpPr>
            <a:spLocks noGrp="1"/>
          </p:cNvSpPr>
          <p:nvPr>
            <p:ph type="pic" idx="21"/>
          </p:nvPr>
        </p:nvSpPr>
        <p:spPr>
          <a:xfrm>
            <a:off x="666750" y="-1562100"/>
            <a:ext cx="23063200" cy="11874500"/>
          </a:xfrm>
          <a:prstGeom prst="rect">
            <a:avLst/>
          </a:prstGeom>
          <a:ln w="9525">
            <a:round/>
          </a:ln>
        </p:spPr>
        <p:txBody>
          <a:bodyPr lIns="91439" tIns="45719" rIns="91439" bIns="45719" anchor="t">
            <a:noAutofit/>
          </a:bodyPr>
          <a:lstStyle/>
          <a:p>
            <a:endParaRPr/>
          </a:p>
        </p:txBody>
      </p:sp>
      <p:sp>
        <p:nvSpPr>
          <p:cNvPr id="23" name="Title Text"/>
          <p:cNvSpPr txBox="1">
            <a:spLocks noGrp="1"/>
          </p:cNvSpPr>
          <p:nvPr>
            <p:ph type="title"/>
          </p:nvPr>
        </p:nvSpPr>
        <p:spPr>
          <a:xfrm>
            <a:off x="1689100" y="9753600"/>
            <a:ext cx="21005800" cy="1333500"/>
          </a:xfrm>
          <a:prstGeom prst="rect">
            <a:avLst/>
          </a:prstGeom>
        </p:spPr>
        <p:txBody>
          <a:bodyPr anchor="b"/>
          <a:lstStyle/>
          <a:p>
            <a:r>
              <a:t>Title Text</a:t>
            </a:r>
          </a:p>
        </p:txBody>
      </p:sp>
      <p:sp>
        <p:nvSpPr>
          <p:cNvPr id="24" name="Body Level One…"/>
          <p:cNvSpPr txBox="1">
            <a:spLocks noGrp="1"/>
          </p:cNvSpPr>
          <p:nvPr>
            <p:ph type="body" sz="quarter" idx="1"/>
          </p:nvPr>
        </p:nvSpPr>
        <p:spPr>
          <a:xfrm>
            <a:off x="1689100" y="11023600"/>
            <a:ext cx="21005800" cy="1676400"/>
          </a:xfrm>
          <a:prstGeom prst="rect">
            <a:avLst/>
          </a:prstGeom>
        </p:spPr>
        <p:txBody>
          <a:bodyPr anchor="t"/>
          <a:lstStyle>
            <a:lvl1pPr marL="0" indent="0">
              <a:lnSpc>
                <a:spcPct val="80000"/>
              </a:lnSpc>
              <a:spcBef>
                <a:spcPts val="0"/>
              </a:spcBef>
              <a:buSzTx/>
              <a:buNone/>
              <a:defRPr cap="all" spc="400">
                <a:solidFill>
                  <a:srgbClr val="3E3B39"/>
                </a:solidFill>
                <a:latin typeface="+mn-lt"/>
                <a:ea typeface="+mn-ea"/>
                <a:cs typeface="+mn-cs"/>
                <a:sym typeface="Avenir Next Regular"/>
              </a:defRPr>
            </a:lvl1pPr>
            <a:lvl2pPr marL="0" indent="0">
              <a:lnSpc>
                <a:spcPct val="80000"/>
              </a:lnSpc>
              <a:spcBef>
                <a:spcPts val="0"/>
              </a:spcBef>
              <a:buSzTx/>
              <a:buNone/>
              <a:defRPr cap="all" spc="400">
                <a:solidFill>
                  <a:srgbClr val="3E3B39"/>
                </a:solidFill>
                <a:latin typeface="+mn-lt"/>
                <a:ea typeface="+mn-ea"/>
                <a:cs typeface="+mn-cs"/>
                <a:sym typeface="Avenir Next Regular"/>
              </a:defRPr>
            </a:lvl2pPr>
            <a:lvl3pPr marL="0" indent="0">
              <a:lnSpc>
                <a:spcPct val="80000"/>
              </a:lnSpc>
              <a:spcBef>
                <a:spcPts val="0"/>
              </a:spcBef>
              <a:buSzTx/>
              <a:buNone/>
              <a:defRPr cap="all" spc="400">
                <a:solidFill>
                  <a:srgbClr val="3E3B39"/>
                </a:solidFill>
                <a:latin typeface="+mn-lt"/>
                <a:ea typeface="+mn-ea"/>
                <a:cs typeface="+mn-cs"/>
                <a:sym typeface="Avenir Next Regular"/>
              </a:defRPr>
            </a:lvl3pPr>
            <a:lvl4pPr marL="0" indent="0">
              <a:lnSpc>
                <a:spcPct val="80000"/>
              </a:lnSpc>
              <a:spcBef>
                <a:spcPts val="0"/>
              </a:spcBef>
              <a:buSzTx/>
              <a:buNone/>
              <a:defRPr cap="all" spc="400">
                <a:solidFill>
                  <a:srgbClr val="3E3B39"/>
                </a:solidFill>
                <a:latin typeface="+mn-lt"/>
                <a:ea typeface="+mn-ea"/>
                <a:cs typeface="+mn-cs"/>
                <a:sym typeface="Avenir Next Regular"/>
              </a:defRPr>
            </a:lvl4pPr>
            <a:lvl5pPr marL="0" indent="0">
              <a:lnSpc>
                <a:spcPct val="80000"/>
              </a:lnSpc>
              <a:spcBef>
                <a:spcPts val="0"/>
              </a:spcBef>
              <a:buSzTx/>
              <a:buNone/>
              <a:defRPr cap="all" spc="400">
                <a:solidFill>
                  <a:srgbClr val="3E3B39"/>
                </a:solidFill>
                <a:latin typeface="+mn-lt"/>
                <a:ea typeface="+mn-ea"/>
                <a:cs typeface="+mn-cs"/>
                <a:sym typeface="Avenir Next Regular"/>
              </a:defRPr>
            </a:lvl5pPr>
          </a:lstStyle>
          <a:p>
            <a:r>
              <a:t>Body Level One</a:t>
            </a:r>
          </a:p>
          <a:p>
            <a:pPr lvl="1"/>
            <a:r>
              <a:t>Body Level Two</a:t>
            </a:r>
          </a:p>
          <a:p>
            <a:pPr lvl="2"/>
            <a:r>
              <a:t>Body Level Three</a:t>
            </a:r>
          </a:p>
          <a:p>
            <a:pPr lvl="3"/>
            <a:r>
              <a:t>Body Level Four</a:t>
            </a:r>
          </a:p>
          <a:p>
            <a:pPr lvl="4"/>
            <a:r>
              <a:t>Body Level Five</a:t>
            </a:r>
          </a:p>
        </p:txBody>
      </p:sp>
      <p:sp>
        <p:nvSpPr>
          <p:cNvPr id="25" name="Slide Number"/>
          <p:cNvSpPr txBox="1">
            <a:spLocks noGrp="1"/>
          </p:cNvSpPr>
          <p:nvPr>
            <p:ph type="sldNum" sz="quarter" idx="2"/>
          </p:nvPr>
        </p:nvSpPr>
        <p:spPr>
          <a:xfrm>
            <a:off x="11949856" y="13017500"/>
            <a:ext cx="508103" cy="5207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2" name="Title Text"/>
          <p:cNvSpPr txBox="1">
            <a:spLocks noGrp="1"/>
          </p:cNvSpPr>
          <p:nvPr>
            <p:ph type="title"/>
          </p:nvPr>
        </p:nvSpPr>
        <p:spPr>
          <a:xfrm>
            <a:off x="1689100" y="5499100"/>
            <a:ext cx="21005800" cy="2730500"/>
          </a:xfrm>
          <a:prstGeom prst="rect">
            <a:avLst/>
          </a:prstGeom>
        </p:spPr>
        <p:txBody>
          <a:bodyPr anchor="ctr"/>
          <a:lstStyle/>
          <a:p>
            <a:r>
              <a:t>Title Text</a:t>
            </a:r>
          </a:p>
        </p:txBody>
      </p:sp>
      <p:sp>
        <p:nvSpPr>
          <p:cNvPr id="3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40" name="Brown ceramic bowls arranged in rows"/>
          <p:cNvSpPr>
            <a:spLocks noGrp="1"/>
          </p:cNvSpPr>
          <p:nvPr>
            <p:ph type="pic" idx="21"/>
          </p:nvPr>
        </p:nvSpPr>
        <p:spPr>
          <a:xfrm>
            <a:off x="12077700" y="850900"/>
            <a:ext cx="10642600" cy="15965965"/>
          </a:xfrm>
          <a:prstGeom prst="rect">
            <a:avLst/>
          </a:prstGeom>
          <a:ln w="9525">
            <a:round/>
          </a:ln>
        </p:spPr>
        <p:txBody>
          <a:bodyPr lIns="91439" tIns="45719" rIns="91439" bIns="45719" anchor="t">
            <a:noAutofit/>
          </a:bodyPr>
          <a:lstStyle/>
          <a:p>
            <a:endParaRPr/>
          </a:p>
        </p:txBody>
      </p:sp>
      <p:sp>
        <p:nvSpPr>
          <p:cNvPr id="41" name="Title Text"/>
          <p:cNvSpPr txBox="1">
            <a:spLocks noGrp="1"/>
          </p:cNvSpPr>
          <p:nvPr>
            <p:ph type="title"/>
          </p:nvPr>
        </p:nvSpPr>
        <p:spPr>
          <a:xfrm>
            <a:off x="1689100" y="1295400"/>
            <a:ext cx="9525000" cy="5765800"/>
          </a:xfrm>
          <a:prstGeom prst="rect">
            <a:avLst/>
          </a:prstGeom>
        </p:spPr>
        <p:txBody>
          <a:bodyPr anchor="b"/>
          <a:lstStyle/>
          <a:p>
            <a:r>
              <a:t>Title Text</a:t>
            </a:r>
          </a:p>
        </p:txBody>
      </p:sp>
      <p:sp>
        <p:nvSpPr>
          <p:cNvPr id="42" name="Body Level One…"/>
          <p:cNvSpPr txBox="1">
            <a:spLocks noGrp="1"/>
          </p:cNvSpPr>
          <p:nvPr>
            <p:ph type="body" sz="quarter" idx="1"/>
          </p:nvPr>
        </p:nvSpPr>
        <p:spPr>
          <a:xfrm>
            <a:off x="1689100" y="7251700"/>
            <a:ext cx="9525000" cy="5181600"/>
          </a:xfrm>
          <a:prstGeom prst="rect">
            <a:avLst/>
          </a:prstGeom>
        </p:spPr>
        <p:txBody>
          <a:bodyPr anchor="t"/>
          <a:lstStyle>
            <a:lvl1pPr marL="0" indent="0">
              <a:lnSpc>
                <a:spcPct val="80000"/>
              </a:lnSpc>
              <a:spcBef>
                <a:spcPts val="0"/>
              </a:spcBef>
              <a:buSzTx/>
              <a:buNone/>
              <a:defRPr cap="all" spc="400">
                <a:solidFill>
                  <a:srgbClr val="3E3B39"/>
                </a:solidFill>
                <a:latin typeface="+mn-lt"/>
                <a:ea typeface="+mn-ea"/>
                <a:cs typeface="+mn-cs"/>
                <a:sym typeface="Avenir Next Regular"/>
              </a:defRPr>
            </a:lvl1pPr>
            <a:lvl2pPr marL="0" indent="0">
              <a:lnSpc>
                <a:spcPct val="80000"/>
              </a:lnSpc>
              <a:spcBef>
                <a:spcPts val="0"/>
              </a:spcBef>
              <a:buSzTx/>
              <a:buNone/>
              <a:defRPr cap="all" spc="400">
                <a:solidFill>
                  <a:srgbClr val="3E3B39"/>
                </a:solidFill>
                <a:latin typeface="+mn-lt"/>
                <a:ea typeface="+mn-ea"/>
                <a:cs typeface="+mn-cs"/>
                <a:sym typeface="Avenir Next Regular"/>
              </a:defRPr>
            </a:lvl2pPr>
            <a:lvl3pPr marL="0" indent="0">
              <a:lnSpc>
                <a:spcPct val="80000"/>
              </a:lnSpc>
              <a:spcBef>
                <a:spcPts val="0"/>
              </a:spcBef>
              <a:buSzTx/>
              <a:buNone/>
              <a:defRPr cap="all" spc="400">
                <a:solidFill>
                  <a:srgbClr val="3E3B39"/>
                </a:solidFill>
                <a:latin typeface="+mn-lt"/>
                <a:ea typeface="+mn-ea"/>
                <a:cs typeface="+mn-cs"/>
                <a:sym typeface="Avenir Next Regular"/>
              </a:defRPr>
            </a:lvl3pPr>
            <a:lvl4pPr marL="0" indent="0">
              <a:lnSpc>
                <a:spcPct val="80000"/>
              </a:lnSpc>
              <a:spcBef>
                <a:spcPts val="0"/>
              </a:spcBef>
              <a:buSzTx/>
              <a:buNone/>
              <a:defRPr cap="all" spc="400">
                <a:solidFill>
                  <a:srgbClr val="3E3B39"/>
                </a:solidFill>
                <a:latin typeface="+mn-lt"/>
                <a:ea typeface="+mn-ea"/>
                <a:cs typeface="+mn-cs"/>
                <a:sym typeface="Avenir Next Regular"/>
              </a:defRPr>
            </a:lvl4pPr>
            <a:lvl5pPr marL="0" indent="0">
              <a:lnSpc>
                <a:spcPct val="80000"/>
              </a:lnSpc>
              <a:spcBef>
                <a:spcPts val="0"/>
              </a:spcBef>
              <a:buSzTx/>
              <a:buNone/>
              <a:defRPr cap="all" spc="400">
                <a:solidFill>
                  <a:srgbClr val="3E3B39"/>
                </a:solidFill>
                <a:latin typeface="+mn-lt"/>
                <a:ea typeface="+mn-ea"/>
                <a:cs typeface="+mn-cs"/>
                <a:sym typeface="Avenir Next Regular"/>
              </a:defRPr>
            </a:lvl5pPr>
          </a:lstStyle>
          <a:p>
            <a:r>
              <a:t>Body Level One</a:t>
            </a:r>
          </a:p>
          <a:p>
            <a:pPr lvl="1"/>
            <a:r>
              <a:t>Body Level Two</a:t>
            </a:r>
          </a:p>
          <a:p>
            <a:pPr lvl="2"/>
            <a:r>
              <a:t>Body Level Three</a:t>
            </a:r>
          </a:p>
          <a:p>
            <a:pPr lvl="3"/>
            <a:r>
              <a:t>Body Level Four</a:t>
            </a:r>
          </a:p>
          <a:p>
            <a:pPr lvl="4"/>
            <a:r>
              <a:t>Body Level Five</a:t>
            </a:r>
          </a:p>
        </p:txBody>
      </p:sp>
      <p:sp>
        <p:nvSpPr>
          <p:cNvPr id="43" name="Slide Number"/>
          <p:cNvSpPr txBox="1">
            <a:spLocks noGrp="1"/>
          </p:cNvSpPr>
          <p:nvPr>
            <p:ph type="sldNum" sz="quarter" idx="2"/>
          </p:nvPr>
        </p:nvSpPr>
        <p:spPr>
          <a:xfrm>
            <a:off x="11949856" y="13017500"/>
            <a:ext cx="508103" cy="5207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0" name="Title Text"/>
          <p:cNvSpPr txBox="1">
            <a:spLocks noGrp="1"/>
          </p:cNvSpPr>
          <p:nvPr>
            <p:ph type="title"/>
          </p:nvPr>
        </p:nvSpPr>
        <p:spPr>
          <a:prstGeom prst="rect">
            <a:avLst/>
          </a:prstGeom>
        </p:spPr>
        <p:txBody>
          <a:bodyPr/>
          <a:lstStyle/>
          <a:p>
            <a:r>
              <a:t>Title Text</a:t>
            </a:r>
          </a:p>
        </p:txBody>
      </p:sp>
      <p:sp>
        <p:nvSpPr>
          <p:cNvPr id="5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8" name="Title Text"/>
          <p:cNvSpPr txBox="1">
            <a:spLocks noGrp="1"/>
          </p:cNvSpPr>
          <p:nvPr>
            <p:ph type="title"/>
          </p:nvPr>
        </p:nvSpPr>
        <p:spPr>
          <a:prstGeom prst="rect">
            <a:avLst/>
          </a:prstGeom>
        </p:spPr>
        <p:txBody>
          <a:bodyPr/>
          <a:lstStyle/>
          <a:p>
            <a:r>
              <a:t>Title Text</a:t>
            </a:r>
          </a:p>
        </p:txBody>
      </p:sp>
      <p:sp>
        <p:nvSpPr>
          <p:cNvPr id="59"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7" name="Brown ceramic bowls arranged in rows"/>
          <p:cNvSpPr>
            <a:spLocks noGrp="1"/>
          </p:cNvSpPr>
          <p:nvPr>
            <p:ph type="pic" sz="half" idx="21"/>
          </p:nvPr>
        </p:nvSpPr>
        <p:spPr>
          <a:xfrm>
            <a:off x="12511366" y="2415958"/>
            <a:ext cx="9261150" cy="13895398"/>
          </a:xfrm>
          <a:prstGeom prst="rect">
            <a:avLst/>
          </a:prstGeom>
          <a:ln w="9525">
            <a:round/>
          </a:ln>
        </p:spPr>
        <p:txBody>
          <a:bodyPr lIns="91439" tIns="45719" rIns="91439" bIns="45719" anchor="t">
            <a:noAutofit/>
          </a:bodyPr>
          <a:lstStyle/>
          <a:p>
            <a:endParaRPr/>
          </a:p>
        </p:txBody>
      </p:sp>
      <p:sp>
        <p:nvSpPr>
          <p:cNvPr id="68" name="Title Text"/>
          <p:cNvSpPr txBox="1">
            <a:spLocks noGrp="1"/>
          </p:cNvSpPr>
          <p:nvPr>
            <p:ph type="title"/>
          </p:nvPr>
        </p:nvSpPr>
        <p:spPr>
          <a:prstGeom prst="rect">
            <a:avLst/>
          </a:prstGeom>
        </p:spPr>
        <p:txBody>
          <a:bodyPr/>
          <a:lstStyle/>
          <a:p>
            <a:r>
              <a:t>Title Text</a:t>
            </a:r>
          </a:p>
        </p:txBody>
      </p:sp>
      <p:sp>
        <p:nvSpPr>
          <p:cNvPr id="69" name="Body Level One…"/>
          <p:cNvSpPr txBox="1">
            <a:spLocks noGrp="1"/>
          </p:cNvSpPr>
          <p:nvPr>
            <p:ph type="body" sz="half" idx="1"/>
          </p:nvPr>
        </p:nvSpPr>
        <p:spPr>
          <a:xfrm>
            <a:off x="1689100" y="3683000"/>
            <a:ext cx="10007600" cy="8255000"/>
          </a:xfrm>
          <a:prstGeom prst="rect">
            <a:avLst/>
          </a:prstGeom>
        </p:spPr>
        <p:txBody>
          <a:bodyPr/>
          <a:lstStyle>
            <a:lvl1pPr marL="533400" indent="-533400">
              <a:lnSpc>
                <a:spcPct val="90000"/>
              </a:lnSpc>
              <a:defRPr sz="4400"/>
            </a:lvl1pPr>
            <a:lvl2pPr marL="1066800" indent="-533400">
              <a:lnSpc>
                <a:spcPct val="90000"/>
              </a:lnSpc>
              <a:defRPr sz="4400"/>
            </a:lvl2pPr>
            <a:lvl3pPr marL="1600200" indent="-533400">
              <a:lnSpc>
                <a:spcPct val="90000"/>
              </a:lnSpc>
              <a:defRPr sz="4400"/>
            </a:lvl3pPr>
            <a:lvl4pPr marL="2133600" indent="-533400">
              <a:lnSpc>
                <a:spcPct val="90000"/>
              </a:lnSpc>
              <a:defRPr sz="4400"/>
            </a:lvl4pPr>
            <a:lvl5pPr marL="2667000" indent="-533400">
              <a:lnSpc>
                <a:spcPct val="90000"/>
              </a:lnSpc>
              <a:defRPr sz="4400"/>
            </a:lvl5pPr>
          </a:lstStyle>
          <a:p>
            <a:r>
              <a:t>Body Level One</a:t>
            </a:r>
          </a:p>
          <a:p>
            <a:pPr lvl="1"/>
            <a:r>
              <a:t>Body Level Two</a:t>
            </a:r>
          </a:p>
          <a:p>
            <a:pPr lvl="2"/>
            <a:r>
              <a:t>Body Level Three</a:t>
            </a:r>
          </a:p>
          <a:p>
            <a:pPr lvl="3"/>
            <a:r>
              <a:t>Body Level Four</a:t>
            </a:r>
          </a:p>
          <a:p>
            <a:pPr lvl="4"/>
            <a:r>
              <a:t>Body Level Five</a:t>
            </a:r>
          </a:p>
        </p:txBody>
      </p:sp>
      <p:sp>
        <p:nvSpPr>
          <p:cNvPr id="7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7" name="Body Level One…"/>
          <p:cNvSpPr txBox="1">
            <a:spLocks noGrp="1"/>
          </p:cNvSpPr>
          <p:nvPr>
            <p:ph type="body" idx="1"/>
          </p:nvPr>
        </p:nvSpPr>
        <p:spPr>
          <a:xfrm>
            <a:off x="1689100" y="2730500"/>
            <a:ext cx="21005800" cy="82550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85" name="Ceramic teacups on a wooden tabletop"/>
          <p:cNvSpPr>
            <a:spLocks noGrp="1"/>
          </p:cNvSpPr>
          <p:nvPr>
            <p:ph type="pic" sz="half" idx="21"/>
          </p:nvPr>
        </p:nvSpPr>
        <p:spPr>
          <a:xfrm>
            <a:off x="12344400" y="4356100"/>
            <a:ext cx="11379200" cy="9182100"/>
          </a:xfrm>
          <a:prstGeom prst="rect">
            <a:avLst/>
          </a:prstGeom>
          <a:ln w="9525">
            <a:round/>
          </a:ln>
        </p:spPr>
        <p:txBody>
          <a:bodyPr lIns="91439" tIns="45719" rIns="91439" bIns="45719" anchor="t">
            <a:noAutofit/>
          </a:bodyPr>
          <a:lstStyle/>
          <a:p>
            <a:endParaRPr/>
          </a:p>
        </p:txBody>
      </p:sp>
      <p:sp>
        <p:nvSpPr>
          <p:cNvPr id="86" name="Hands making a pot out of mud using a potter’s wheel"/>
          <p:cNvSpPr>
            <a:spLocks noGrp="1"/>
          </p:cNvSpPr>
          <p:nvPr>
            <p:ph type="pic" sz="half" idx="22"/>
          </p:nvPr>
        </p:nvSpPr>
        <p:spPr>
          <a:xfrm>
            <a:off x="12293600" y="304800"/>
            <a:ext cx="11315700" cy="7302500"/>
          </a:xfrm>
          <a:prstGeom prst="rect">
            <a:avLst/>
          </a:prstGeom>
          <a:ln w="9525">
            <a:round/>
          </a:ln>
        </p:spPr>
        <p:txBody>
          <a:bodyPr lIns="91439" tIns="45719" rIns="91439" bIns="45719" anchor="t">
            <a:noAutofit/>
          </a:bodyPr>
          <a:lstStyle/>
          <a:p>
            <a:endParaRPr/>
          </a:p>
        </p:txBody>
      </p:sp>
      <p:sp>
        <p:nvSpPr>
          <p:cNvPr id="87" name="Close-up of ceramic bowls"/>
          <p:cNvSpPr>
            <a:spLocks noGrp="1"/>
          </p:cNvSpPr>
          <p:nvPr>
            <p:ph type="pic" idx="23"/>
          </p:nvPr>
        </p:nvSpPr>
        <p:spPr>
          <a:xfrm>
            <a:off x="647700" y="-711200"/>
            <a:ext cx="11379200" cy="17145000"/>
          </a:xfrm>
          <a:prstGeom prst="rect">
            <a:avLst/>
          </a:prstGeom>
          <a:ln w="9525">
            <a:round/>
          </a:ln>
        </p:spPr>
        <p:txBody>
          <a:bodyPr lIns="91439" tIns="45719" rIns="91439" bIns="45719" anchor="t">
            <a:noAutofit/>
          </a:bodyPr>
          <a:lstStyle/>
          <a:p>
            <a:endParaRPr/>
          </a:p>
        </p:txBody>
      </p:sp>
      <p:sp>
        <p:nvSpPr>
          <p:cNvPr id="8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5" name="–Johnny Appleseed"/>
          <p:cNvSpPr txBox="1">
            <a:spLocks noGrp="1"/>
          </p:cNvSpPr>
          <p:nvPr>
            <p:ph type="body" sz="quarter" idx="21"/>
          </p:nvPr>
        </p:nvSpPr>
        <p:spPr>
          <a:xfrm>
            <a:off x="2387600" y="8985250"/>
            <a:ext cx="19621500" cy="863600"/>
          </a:xfrm>
          <a:prstGeom prst="rect">
            <a:avLst/>
          </a:prstGeom>
        </p:spPr>
        <p:txBody>
          <a:bodyPr>
            <a:spAutoFit/>
          </a:bodyPr>
          <a:lstStyle>
            <a:lvl1pPr marL="0" indent="0" algn="ctr">
              <a:lnSpc>
                <a:spcPct val="90000"/>
              </a:lnSpc>
              <a:spcBef>
                <a:spcPts val="1700"/>
              </a:spcBef>
              <a:buSzTx/>
              <a:buNone/>
              <a:defRPr sz="4400" i="1">
                <a:latin typeface="+mn-lt"/>
                <a:ea typeface="+mn-ea"/>
                <a:cs typeface="+mn-cs"/>
                <a:sym typeface="Avenir Next Regular"/>
              </a:defRPr>
            </a:lvl1pPr>
          </a:lstStyle>
          <a:p>
            <a:r>
              <a:t>–Johnny Appleseed</a:t>
            </a:r>
          </a:p>
        </p:txBody>
      </p:sp>
      <p:sp>
        <p:nvSpPr>
          <p:cNvPr id="96" name="“Type a quote here.”"/>
          <p:cNvSpPr txBox="1">
            <a:spLocks noGrp="1"/>
          </p:cNvSpPr>
          <p:nvPr>
            <p:ph type="body" sz="quarter" idx="22"/>
          </p:nvPr>
        </p:nvSpPr>
        <p:spPr>
          <a:xfrm>
            <a:off x="2387600" y="5999360"/>
            <a:ext cx="19621500" cy="965201"/>
          </a:xfrm>
          <a:prstGeom prst="rect">
            <a:avLst/>
          </a:prstGeom>
        </p:spPr>
        <p:txBody>
          <a:bodyPr>
            <a:spAutoFit/>
          </a:bodyPr>
          <a:lstStyle>
            <a:lvl1pPr marL="0" indent="0" algn="ctr">
              <a:lnSpc>
                <a:spcPct val="90000"/>
              </a:lnSpc>
              <a:buSzTx/>
              <a:buNone/>
              <a:defRPr>
                <a:latin typeface="Avenir Next Demi Bold"/>
                <a:ea typeface="Avenir Next Demi Bold"/>
                <a:cs typeface="Avenir Next Demi Bold"/>
                <a:sym typeface="Avenir Next Demi Bold"/>
              </a:defRPr>
            </a:lvl1pPr>
          </a:lstStyle>
          <a:p>
            <a:r>
              <a:t>“Type a quote here.” </a:t>
            </a:r>
          </a:p>
        </p:txBody>
      </p:sp>
      <p:sp>
        <p:nvSpPr>
          <p:cNvPr id="9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04" name="Hands making a pot out of mud using a potter’s wheel"/>
          <p:cNvSpPr>
            <a:spLocks noGrp="1"/>
          </p:cNvSpPr>
          <p:nvPr>
            <p:ph type="pic" idx="21"/>
          </p:nvPr>
        </p:nvSpPr>
        <p:spPr>
          <a:xfrm>
            <a:off x="-2171700" y="-152400"/>
            <a:ext cx="28930759" cy="14376400"/>
          </a:xfrm>
          <a:prstGeom prst="rect">
            <a:avLst/>
          </a:prstGeom>
        </p:spPr>
        <p:txBody>
          <a:bodyPr lIns="91439" tIns="45719" rIns="91439" bIns="45719" anchor="t">
            <a:noAutofit/>
          </a:bodyPr>
          <a:lstStyle/>
          <a:p>
            <a:endParaRPr/>
          </a:p>
        </p:txBody>
      </p:sp>
      <p:sp>
        <p:nvSpPr>
          <p:cNvPr id="10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itle &amp; Bullets">
    <p:bg>
      <p:bgPr>
        <a:solidFill>
          <a:srgbClr val="FFFFFF"/>
        </a:solidFill>
        <a:effectLst/>
      </p:bgPr>
    </p:bg>
    <p:spTree>
      <p:nvGrpSpPr>
        <p:cNvPr id="1" name=""/>
        <p:cNvGrpSpPr/>
        <p:nvPr/>
      </p:nvGrpSpPr>
      <p:grpSpPr>
        <a:xfrm>
          <a:off x="0" y="0"/>
          <a:ext cx="0" cy="0"/>
          <a:chOff x="0" y="0"/>
          <a:chExt cx="0" cy="0"/>
        </a:xfrm>
      </p:grpSpPr>
      <p:sp>
        <p:nvSpPr>
          <p:cNvPr id="119" name="Slide Title"/>
          <p:cNvSpPr txBox="1">
            <a:spLocks noGrp="1"/>
          </p:cNvSpPr>
          <p:nvPr>
            <p:ph type="title" hasCustomPrompt="1"/>
          </p:nvPr>
        </p:nvSpPr>
        <p:spPr>
          <a:xfrm>
            <a:off x="1206500" y="1079500"/>
            <a:ext cx="21971000" cy="1433163"/>
          </a:xfrm>
          <a:prstGeom prst="rect">
            <a:avLst/>
          </a:prstGeom>
        </p:spPr>
        <p:txBody>
          <a:bodyPr/>
          <a:lstStyle>
            <a:lvl1pPr defTabSz="2438338">
              <a:defRPr sz="8500" cap="none" spc="-170">
                <a:solidFill>
                  <a:srgbClr val="000000"/>
                </a:solidFill>
                <a:latin typeface="Helvetica Neue"/>
                <a:ea typeface="Helvetica Neue"/>
                <a:cs typeface="Helvetica Neue"/>
                <a:sym typeface="Helvetica Neue"/>
              </a:defRPr>
            </a:lvl1pPr>
          </a:lstStyle>
          <a:p>
            <a:pPr>
              <a:defRPr>
                <a:effectLst/>
              </a:defRPr>
            </a:pPr>
            <a:r>
              <a:t>Slide Title</a:t>
            </a:r>
          </a:p>
        </p:txBody>
      </p:sp>
      <p:sp>
        <p:nvSpPr>
          <p:cNvPr id="120"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nchor="t"/>
          <a:lstStyle>
            <a:lvl1pPr marL="0" indent="0">
              <a:spcBef>
                <a:spcPts val="0"/>
              </a:spcBef>
              <a:buSzTx/>
              <a:buNone/>
              <a:defRPr sz="5500" b="1">
                <a:solidFill>
                  <a:srgbClr val="000000"/>
                </a:solidFill>
                <a:latin typeface="Helvetica Neue"/>
                <a:ea typeface="Helvetica Neue"/>
                <a:cs typeface="Helvetica Neue"/>
                <a:sym typeface="Helvetica Neue"/>
              </a:defRPr>
            </a:lvl1pPr>
          </a:lstStyle>
          <a:p>
            <a:pPr>
              <a:defRPr>
                <a:effectLst/>
              </a:defRPr>
            </a:pPr>
            <a:r>
              <a:t>Slide Subtitle</a:t>
            </a:r>
          </a:p>
        </p:txBody>
      </p:sp>
      <p:sp>
        <p:nvSpPr>
          <p:cNvPr id="121" name="Body Level One…"/>
          <p:cNvSpPr txBox="1">
            <a:spLocks noGrp="1"/>
          </p:cNvSpPr>
          <p:nvPr>
            <p:ph type="body" idx="1" hasCustomPrompt="1"/>
          </p:nvPr>
        </p:nvSpPr>
        <p:spPr>
          <a:xfrm>
            <a:off x="1206500" y="4248504"/>
            <a:ext cx="21971000" cy="8256012"/>
          </a:xfrm>
          <a:prstGeom prst="rect">
            <a:avLst/>
          </a:prstGeom>
        </p:spPr>
        <p:txBody>
          <a:bodyPr anchor="t"/>
          <a:lstStyle>
            <a:lvl1pPr marL="609600" indent="-609600" defTabSz="2438338">
              <a:lnSpc>
                <a:spcPct val="90000"/>
              </a:lnSpc>
              <a:buSzPct val="123000"/>
              <a:defRPr sz="4800">
                <a:solidFill>
                  <a:srgbClr val="000000"/>
                </a:solidFill>
                <a:latin typeface="Helvetica Neue"/>
                <a:ea typeface="Helvetica Neue"/>
                <a:cs typeface="Helvetica Neue"/>
                <a:sym typeface="Helvetica Neue"/>
              </a:defRPr>
            </a:lvl1pPr>
            <a:lvl2pPr marL="1219200" indent="-609600" defTabSz="2438338">
              <a:lnSpc>
                <a:spcPct val="90000"/>
              </a:lnSpc>
              <a:buSzPct val="123000"/>
              <a:defRPr sz="4800">
                <a:solidFill>
                  <a:srgbClr val="000000"/>
                </a:solidFill>
                <a:latin typeface="Helvetica Neue"/>
                <a:ea typeface="Helvetica Neue"/>
                <a:cs typeface="Helvetica Neue"/>
                <a:sym typeface="Helvetica Neue"/>
              </a:defRPr>
            </a:lvl2pPr>
            <a:lvl3pPr marL="1828800" indent="-609600" defTabSz="2438338">
              <a:lnSpc>
                <a:spcPct val="90000"/>
              </a:lnSpc>
              <a:buSzPct val="123000"/>
              <a:defRPr sz="4800">
                <a:solidFill>
                  <a:srgbClr val="000000"/>
                </a:solidFill>
                <a:latin typeface="Helvetica Neue"/>
                <a:ea typeface="Helvetica Neue"/>
                <a:cs typeface="Helvetica Neue"/>
                <a:sym typeface="Helvetica Neue"/>
              </a:defRPr>
            </a:lvl3pPr>
            <a:lvl4pPr marL="2438400" indent="-609600" defTabSz="2438338">
              <a:lnSpc>
                <a:spcPct val="90000"/>
              </a:lnSpc>
              <a:buSzPct val="123000"/>
              <a:defRPr sz="4800">
                <a:solidFill>
                  <a:srgbClr val="000000"/>
                </a:solidFill>
                <a:latin typeface="Helvetica Neue"/>
                <a:ea typeface="Helvetica Neue"/>
                <a:cs typeface="Helvetica Neue"/>
                <a:sym typeface="Helvetica Neue"/>
              </a:defRPr>
            </a:lvl4pPr>
            <a:lvl5pPr marL="3048000" indent="-609600" defTabSz="2438338">
              <a:lnSpc>
                <a:spcPct val="90000"/>
              </a:lnSpc>
              <a:buSzPct val="123000"/>
              <a:defRPr sz="4800">
                <a:solidFill>
                  <a:srgbClr val="000000"/>
                </a:solidFill>
                <a:latin typeface="Helvetica Neue"/>
                <a:ea typeface="Helvetica Neue"/>
                <a:cs typeface="Helvetica Neue"/>
                <a:sym typeface="Helvetica Neue"/>
              </a:defRPr>
            </a:lvl5pPr>
          </a:lstStyle>
          <a:p>
            <a:pPr>
              <a:defRPr>
                <a:effectLst/>
              </a:defRPr>
            </a:pPr>
            <a:r>
              <a:t>Slide bullet text</a:t>
            </a:r>
          </a:p>
          <a:p>
            <a:pPr lvl="1">
              <a:defRPr>
                <a:effectLst/>
              </a:defRPr>
            </a:pPr>
            <a:endParaRPr/>
          </a:p>
          <a:p>
            <a:pPr lvl="2">
              <a:defRPr>
                <a:effectLst/>
              </a:defRPr>
            </a:pPr>
            <a:endParaRPr/>
          </a:p>
          <a:p>
            <a:pPr lvl="3">
              <a:defRPr>
                <a:effectLst/>
              </a:defRPr>
            </a:pPr>
            <a:endParaRPr/>
          </a:p>
          <a:p>
            <a:pPr lvl="4">
              <a:defRPr>
                <a:effectLst/>
              </a:defRPr>
            </a:pPr>
            <a:endParaRPr/>
          </a:p>
        </p:txBody>
      </p:sp>
      <p:sp>
        <p:nvSpPr>
          <p:cNvPr id="122" name="Slide Number"/>
          <p:cNvSpPr txBox="1">
            <a:spLocks noGrp="1"/>
          </p:cNvSpPr>
          <p:nvPr>
            <p:ph type="sldNum" sz="quarter" idx="2"/>
          </p:nvPr>
        </p:nvSpPr>
        <p:spPr>
          <a:xfrm>
            <a:off x="12001499" y="13080999"/>
            <a:ext cx="368505" cy="374600"/>
          </a:xfrm>
          <a:prstGeom prst="rect">
            <a:avLst/>
          </a:prstGeom>
        </p:spPr>
        <p:txBody>
          <a:bodyPr anchor="b"/>
          <a:lstStyle>
            <a:lvl1pPr defTabSz="584200">
              <a:defRPr sz="1800" b="0" cap="none">
                <a:solidFill>
                  <a:srgbClr val="000000"/>
                </a:solidFill>
                <a:latin typeface="Helvetica Neue"/>
                <a:ea typeface="Helvetica Neue"/>
                <a:cs typeface="Helvetica Neue"/>
                <a:sym typeface="Helvetica Neue"/>
              </a:defRPr>
            </a:lvl1pPr>
          </a:lstStyle>
          <a:p>
            <a:pPr>
              <a:defRPr>
                <a:effectLst/>
              </a:defRPr>
            </a:pPr>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5"/>
          <a:srcRect/>
          <a:stretch>
            <a:fillRect/>
          </a:stretch>
        </a:blipFill>
        <a:effectLst/>
      </p:bgPr>
    </p:bg>
    <p:spTree>
      <p:nvGrpSpPr>
        <p:cNvPr id="1" name=""/>
        <p:cNvGrpSpPr/>
        <p:nvPr/>
      </p:nvGrpSpPr>
      <p:grpSpPr>
        <a:xfrm>
          <a:off x="0" y="0"/>
          <a:ext cx="0" cy="0"/>
          <a:chOff x="0" y="0"/>
          <a:chExt cx="0" cy="0"/>
        </a:xfrm>
      </p:grpSpPr>
      <p:pic>
        <p:nvPicPr>
          <p:cNvPr id="2" name="chalk_line_hd.png" descr="chalk_line_hd.png"/>
          <p:cNvPicPr>
            <a:picLocks/>
          </p:cNvPicPr>
          <p:nvPr/>
        </p:nvPicPr>
        <p:blipFill>
          <a:blip r:embed="rId16">
            <a:alphaModFix amt="45000"/>
          </a:blip>
          <a:stretch>
            <a:fillRect/>
          </a:stretch>
        </p:blipFill>
        <p:spPr>
          <a:xfrm>
            <a:off x="736600" y="495300"/>
            <a:ext cx="22910800" cy="12344400"/>
          </a:xfrm>
          <a:prstGeom prst="rect">
            <a:avLst/>
          </a:prstGeom>
          <a:ln w="12700">
            <a:miter lim="400000"/>
          </a:ln>
        </p:spPr>
      </p:pic>
      <p:sp>
        <p:nvSpPr>
          <p:cNvPr id="3" name="Title Text"/>
          <p:cNvSpPr txBox="1">
            <a:spLocks noGrp="1"/>
          </p:cNvSpPr>
          <p:nvPr>
            <p:ph type="title"/>
          </p:nvPr>
        </p:nvSpPr>
        <p:spPr>
          <a:xfrm>
            <a:off x="1689100" y="889000"/>
            <a:ext cx="21005800" cy="2413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Title Text</a:t>
            </a:r>
          </a:p>
        </p:txBody>
      </p:sp>
      <p:sp>
        <p:nvSpPr>
          <p:cNvPr id="4" name="Body Level One…"/>
          <p:cNvSpPr txBox="1">
            <a:spLocks noGrp="1"/>
          </p:cNvSpPr>
          <p:nvPr>
            <p:ph type="body" idx="1"/>
          </p:nvPr>
        </p:nvSpPr>
        <p:spPr>
          <a:xfrm>
            <a:off x="1689100" y="3683000"/>
            <a:ext cx="21005800" cy="8255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11940996" y="13017500"/>
            <a:ext cx="508103" cy="520700"/>
          </a:xfrm>
          <a:prstGeom prst="rect">
            <a:avLst/>
          </a:prstGeom>
          <a:ln w="12700">
            <a:miter lim="400000"/>
          </a:ln>
        </p:spPr>
        <p:txBody>
          <a:bodyPr wrap="none" lIns="50800" tIns="50800" rIns="50800" bIns="50800">
            <a:spAutoFit/>
          </a:bodyPr>
          <a:lstStyle>
            <a:lvl1pPr>
              <a:defRPr sz="2400" b="1" i="0" cap="all">
                <a:latin typeface="+mn-lt"/>
                <a:ea typeface="+mn-ea"/>
                <a:cs typeface="+mn-cs"/>
                <a:sym typeface="Avenir Next Regular"/>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med"/>
  <p:txStyles>
    <p:titleStyle>
      <a:lvl1pPr marL="0" marR="0" indent="0" algn="l" defTabSz="825500" rtl="0" latinLnBrk="0">
        <a:lnSpc>
          <a:spcPct val="80000"/>
        </a:lnSpc>
        <a:spcBef>
          <a:spcPts val="0"/>
        </a:spcBef>
        <a:spcAft>
          <a:spcPts val="0"/>
        </a:spcAft>
        <a:buClrTx/>
        <a:buSzTx/>
        <a:buFontTx/>
        <a:buNone/>
        <a:tabLst/>
        <a:defRPr sz="6600" b="1" i="0" u="none" strike="noStrike" cap="all" spc="528" baseline="0">
          <a:solidFill>
            <a:srgbClr val="3E3B39"/>
          </a:solidFill>
          <a:effectLst>
            <a:outerShdw blurRad="25400" dist="25400" dir="5520000" rotWithShape="0">
              <a:srgbClr val="FFFFFF">
                <a:alpha val="72000"/>
              </a:srgbClr>
            </a:outerShdw>
          </a:effectLst>
          <a:uFillTx/>
          <a:latin typeface="+mn-lt"/>
          <a:ea typeface="+mn-ea"/>
          <a:cs typeface="+mn-cs"/>
          <a:sym typeface="Avenir Next Regular"/>
        </a:defRPr>
      </a:lvl1pPr>
      <a:lvl2pPr marL="0" marR="0" indent="0" algn="l" defTabSz="825500" rtl="0" latinLnBrk="0">
        <a:lnSpc>
          <a:spcPct val="80000"/>
        </a:lnSpc>
        <a:spcBef>
          <a:spcPts val="0"/>
        </a:spcBef>
        <a:spcAft>
          <a:spcPts val="0"/>
        </a:spcAft>
        <a:buClrTx/>
        <a:buSzTx/>
        <a:buFontTx/>
        <a:buNone/>
        <a:tabLst/>
        <a:defRPr sz="6600" b="1" i="0" u="none" strike="noStrike" cap="all" spc="528" baseline="0">
          <a:solidFill>
            <a:srgbClr val="3E3B39"/>
          </a:solidFill>
          <a:effectLst>
            <a:outerShdw blurRad="25400" dist="25400" dir="5520000" rotWithShape="0">
              <a:srgbClr val="FFFFFF">
                <a:alpha val="72000"/>
              </a:srgbClr>
            </a:outerShdw>
          </a:effectLst>
          <a:uFillTx/>
          <a:latin typeface="+mn-lt"/>
          <a:ea typeface="+mn-ea"/>
          <a:cs typeface="+mn-cs"/>
          <a:sym typeface="Avenir Next Regular"/>
        </a:defRPr>
      </a:lvl2pPr>
      <a:lvl3pPr marL="0" marR="0" indent="0" algn="l" defTabSz="825500" rtl="0" latinLnBrk="0">
        <a:lnSpc>
          <a:spcPct val="80000"/>
        </a:lnSpc>
        <a:spcBef>
          <a:spcPts val="0"/>
        </a:spcBef>
        <a:spcAft>
          <a:spcPts val="0"/>
        </a:spcAft>
        <a:buClrTx/>
        <a:buSzTx/>
        <a:buFontTx/>
        <a:buNone/>
        <a:tabLst/>
        <a:defRPr sz="6600" b="1" i="0" u="none" strike="noStrike" cap="all" spc="528" baseline="0">
          <a:solidFill>
            <a:srgbClr val="3E3B39"/>
          </a:solidFill>
          <a:effectLst>
            <a:outerShdw blurRad="25400" dist="25400" dir="5520000" rotWithShape="0">
              <a:srgbClr val="FFFFFF">
                <a:alpha val="72000"/>
              </a:srgbClr>
            </a:outerShdw>
          </a:effectLst>
          <a:uFillTx/>
          <a:latin typeface="+mn-lt"/>
          <a:ea typeface="+mn-ea"/>
          <a:cs typeface="+mn-cs"/>
          <a:sym typeface="Avenir Next Regular"/>
        </a:defRPr>
      </a:lvl3pPr>
      <a:lvl4pPr marL="0" marR="0" indent="0" algn="l" defTabSz="825500" rtl="0" latinLnBrk="0">
        <a:lnSpc>
          <a:spcPct val="80000"/>
        </a:lnSpc>
        <a:spcBef>
          <a:spcPts val="0"/>
        </a:spcBef>
        <a:spcAft>
          <a:spcPts val="0"/>
        </a:spcAft>
        <a:buClrTx/>
        <a:buSzTx/>
        <a:buFontTx/>
        <a:buNone/>
        <a:tabLst/>
        <a:defRPr sz="6600" b="1" i="0" u="none" strike="noStrike" cap="all" spc="528" baseline="0">
          <a:solidFill>
            <a:srgbClr val="3E3B39"/>
          </a:solidFill>
          <a:effectLst>
            <a:outerShdw blurRad="25400" dist="25400" dir="5520000" rotWithShape="0">
              <a:srgbClr val="FFFFFF">
                <a:alpha val="72000"/>
              </a:srgbClr>
            </a:outerShdw>
          </a:effectLst>
          <a:uFillTx/>
          <a:latin typeface="+mn-lt"/>
          <a:ea typeface="+mn-ea"/>
          <a:cs typeface="+mn-cs"/>
          <a:sym typeface="Avenir Next Regular"/>
        </a:defRPr>
      </a:lvl4pPr>
      <a:lvl5pPr marL="0" marR="0" indent="0" algn="l" defTabSz="825500" rtl="0" latinLnBrk="0">
        <a:lnSpc>
          <a:spcPct val="80000"/>
        </a:lnSpc>
        <a:spcBef>
          <a:spcPts val="0"/>
        </a:spcBef>
        <a:spcAft>
          <a:spcPts val="0"/>
        </a:spcAft>
        <a:buClrTx/>
        <a:buSzTx/>
        <a:buFontTx/>
        <a:buNone/>
        <a:tabLst/>
        <a:defRPr sz="6600" b="1" i="0" u="none" strike="noStrike" cap="all" spc="528" baseline="0">
          <a:solidFill>
            <a:srgbClr val="3E3B39"/>
          </a:solidFill>
          <a:effectLst>
            <a:outerShdw blurRad="25400" dist="25400" dir="5520000" rotWithShape="0">
              <a:srgbClr val="FFFFFF">
                <a:alpha val="72000"/>
              </a:srgbClr>
            </a:outerShdw>
          </a:effectLst>
          <a:uFillTx/>
          <a:latin typeface="+mn-lt"/>
          <a:ea typeface="+mn-ea"/>
          <a:cs typeface="+mn-cs"/>
          <a:sym typeface="Avenir Next Regular"/>
        </a:defRPr>
      </a:lvl5pPr>
      <a:lvl6pPr marL="0" marR="0" indent="0" algn="l" defTabSz="825500" rtl="0" latinLnBrk="0">
        <a:lnSpc>
          <a:spcPct val="80000"/>
        </a:lnSpc>
        <a:spcBef>
          <a:spcPts val="0"/>
        </a:spcBef>
        <a:spcAft>
          <a:spcPts val="0"/>
        </a:spcAft>
        <a:buClrTx/>
        <a:buSzTx/>
        <a:buFontTx/>
        <a:buNone/>
        <a:tabLst/>
        <a:defRPr sz="6600" b="1" i="0" u="none" strike="noStrike" cap="all" spc="528" baseline="0">
          <a:solidFill>
            <a:srgbClr val="3E3B39"/>
          </a:solidFill>
          <a:effectLst>
            <a:outerShdw blurRad="25400" dist="25400" dir="5520000" rotWithShape="0">
              <a:srgbClr val="FFFFFF">
                <a:alpha val="72000"/>
              </a:srgbClr>
            </a:outerShdw>
          </a:effectLst>
          <a:uFillTx/>
          <a:latin typeface="+mn-lt"/>
          <a:ea typeface="+mn-ea"/>
          <a:cs typeface="+mn-cs"/>
          <a:sym typeface="Avenir Next Regular"/>
        </a:defRPr>
      </a:lvl6pPr>
      <a:lvl7pPr marL="0" marR="0" indent="0" algn="l" defTabSz="825500" rtl="0" latinLnBrk="0">
        <a:lnSpc>
          <a:spcPct val="80000"/>
        </a:lnSpc>
        <a:spcBef>
          <a:spcPts val="0"/>
        </a:spcBef>
        <a:spcAft>
          <a:spcPts val="0"/>
        </a:spcAft>
        <a:buClrTx/>
        <a:buSzTx/>
        <a:buFontTx/>
        <a:buNone/>
        <a:tabLst/>
        <a:defRPr sz="6600" b="1" i="0" u="none" strike="noStrike" cap="all" spc="528" baseline="0">
          <a:solidFill>
            <a:srgbClr val="3E3B39"/>
          </a:solidFill>
          <a:effectLst>
            <a:outerShdw blurRad="25400" dist="25400" dir="5520000" rotWithShape="0">
              <a:srgbClr val="FFFFFF">
                <a:alpha val="72000"/>
              </a:srgbClr>
            </a:outerShdw>
          </a:effectLst>
          <a:uFillTx/>
          <a:latin typeface="+mn-lt"/>
          <a:ea typeface="+mn-ea"/>
          <a:cs typeface="+mn-cs"/>
          <a:sym typeface="Avenir Next Regular"/>
        </a:defRPr>
      </a:lvl7pPr>
      <a:lvl8pPr marL="0" marR="0" indent="0" algn="l" defTabSz="825500" rtl="0" latinLnBrk="0">
        <a:lnSpc>
          <a:spcPct val="80000"/>
        </a:lnSpc>
        <a:spcBef>
          <a:spcPts val="0"/>
        </a:spcBef>
        <a:spcAft>
          <a:spcPts val="0"/>
        </a:spcAft>
        <a:buClrTx/>
        <a:buSzTx/>
        <a:buFontTx/>
        <a:buNone/>
        <a:tabLst/>
        <a:defRPr sz="6600" b="1" i="0" u="none" strike="noStrike" cap="all" spc="528" baseline="0">
          <a:solidFill>
            <a:srgbClr val="3E3B39"/>
          </a:solidFill>
          <a:effectLst>
            <a:outerShdw blurRad="25400" dist="25400" dir="5520000" rotWithShape="0">
              <a:srgbClr val="FFFFFF">
                <a:alpha val="72000"/>
              </a:srgbClr>
            </a:outerShdw>
          </a:effectLst>
          <a:uFillTx/>
          <a:latin typeface="+mn-lt"/>
          <a:ea typeface="+mn-ea"/>
          <a:cs typeface="+mn-cs"/>
          <a:sym typeface="Avenir Next Regular"/>
        </a:defRPr>
      </a:lvl8pPr>
      <a:lvl9pPr marL="0" marR="0" indent="0" algn="l" defTabSz="825500" rtl="0" latinLnBrk="0">
        <a:lnSpc>
          <a:spcPct val="80000"/>
        </a:lnSpc>
        <a:spcBef>
          <a:spcPts val="0"/>
        </a:spcBef>
        <a:spcAft>
          <a:spcPts val="0"/>
        </a:spcAft>
        <a:buClrTx/>
        <a:buSzTx/>
        <a:buFontTx/>
        <a:buNone/>
        <a:tabLst/>
        <a:defRPr sz="6600" b="1" i="0" u="none" strike="noStrike" cap="all" spc="528" baseline="0">
          <a:solidFill>
            <a:srgbClr val="3E3B39"/>
          </a:solidFill>
          <a:effectLst>
            <a:outerShdw blurRad="25400" dist="25400" dir="5520000" rotWithShape="0">
              <a:srgbClr val="FFFFFF">
                <a:alpha val="72000"/>
              </a:srgbClr>
            </a:outerShdw>
          </a:effectLst>
          <a:uFillTx/>
          <a:latin typeface="+mn-lt"/>
          <a:ea typeface="+mn-ea"/>
          <a:cs typeface="+mn-cs"/>
          <a:sym typeface="Avenir Next Regular"/>
        </a:defRPr>
      </a:lvl9pPr>
    </p:titleStyle>
    <p:bodyStyle>
      <a:lvl1pPr marL="635000" marR="0" indent="-635000" algn="l" defTabSz="825500" rtl="0" latinLnBrk="0">
        <a:lnSpc>
          <a:spcPct val="100000"/>
        </a:lnSpc>
        <a:spcBef>
          <a:spcPts val="4500"/>
        </a:spcBef>
        <a:spcAft>
          <a:spcPts val="0"/>
        </a:spcAft>
        <a:buClrTx/>
        <a:buSzPct val="75000"/>
        <a:buFontTx/>
        <a:buChar char="•"/>
        <a:tabLst/>
        <a:defRPr sz="5000" b="0" i="0" u="none" strike="noStrike" cap="none" spc="0" baseline="0">
          <a:solidFill>
            <a:srgbClr val="5E524C"/>
          </a:solidFill>
          <a:effectLst>
            <a:outerShdw blurRad="25400" dist="25400" dir="5520000" rotWithShape="0">
              <a:srgbClr val="FFFFFF">
                <a:alpha val="71999"/>
              </a:srgbClr>
            </a:outerShdw>
          </a:effectLst>
          <a:uFillTx/>
          <a:latin typeface="Avenir Next Medium"/>
          <a:ea typeface="Avenir Next Medium"/>
          <a:cs typeface="Avenir Next Medium"/>
          <a:sym typeface="Avenir Next Medium"/>
        </a:defRPr>
      </a:lvl1pPr>
      <a:lvl2pPr marL="1270000" marR="0" indent="-635000" algn="l" defTabSz="825500" rtl="0" latinLnBrk="0">
        <a:lnSpc>
          <a:spcPct val="100000"/>
        </a:lnSpc>
        <a:spcBef>
          <a:spcPts val="4500"/>
        </a:spcBef>
        <a:spcAft>
          <a:spcPts val="0"/>
        </a:spcAft>
        <a:buClrTx/>
        <a:buSzPct val="75000"/>
        <a:buFontTx/>
        <a:buChar char="•"/>
        <a:tabLst/>
        <a:defRPr sz="5000" b="0" i="0" u="none" strike="noStrike" cap="none" spc="0" baseline="0">
          <a:solidFill>
            <a:srgbClr val="5E524C"/>
          </a:solidFill>
          <a:effectLst>
            <a:outerShdw blurRad="25400" dist="25400" dir="5520000" rotWithShape="0">
              <a:srgbClr val="FFFFFF">
                <a:alpha val="71999"/>
              </a:srgbClr>
            </a:outerShdw>
          </a:effectLst>
          <a:uFillTx/>
          <a:latin typeface="Avenir Next Medium"/>
          <a:ea typeface="Avenir Next Medium"/>
          <a:cs typeface="Avenir Next Medium"/>
          <a:sym typeface="Avenir Next Medium"/>
        </a:defRPr>
      </a:lvl2pPr>
      <a:lvl3pPr marL="1905000" marR="0" indent="-635000" algn="l" defTabSz="825500" rtl="0" latinLnBrk="0">
        <a:lnSpc>
          <a:spcPct val="100000"/>
        </a:lnSpc>
        <a:spcBef>
          <a:spcPts val="4500"/>
        </a:spcBef>
        <a:spcAft>
          <a:spcPts val="0"/>
        </a:spcAft>
        <a:buClrTx/>
        <a:buSzPct val="75000"/>
        <a:buFontTx/>
        <a:buChar char="•"/>
        <a:tabLst/>
        <a:defRPr sz="5000" b="0" i="0" u="none" strike="noStrike" cap="none" spc="0" baseline="0">
          <a:solidFill>
            <a:srgbClr val="5E524C"/>
          </a:solidFill>
          <a:effectLst>
            <a:outerShdw blurRad="25400" dist="25400" dir="5520000" rotWithShape="0">
              <a:srgbClr val="FFFFFF">
                <a:alpha val="71999"/>
              </a:srgbClr>
            </a:outerShdw>
          </a:effectLst>
          <a:uFillTx/>
          <a:latin typeface="Avenir Next Medium"/>
          <a:ea typeface="Avenir Next Medium"/>
          <a:cs typeface="Avenir Next Medium"/>
          <a:sym typeface="Avenir Next Medium"/>
        </a:defRPr>
      </a:lvl3pPr>
      <a:lvl4pPr marL="2540000" marR="0" indent="-635000" algn="l" defTabSz="825500" rtl="0" latinLnBrk="0">
        <a:lnSpc>
          <a:spcPct val="100000"/>
        </a:lnSpc>
        <a:spcBef>
          <a:spcPts val="4500"/>
        </a:spcBef>
        <a:spcAft>
          <a:spcPts val="0"/>
        </a:spcAft>
        <a:buClrTx/>
        <a:buSzPct val="75000"/>
        <a:buFontTx/>
        <a:buChar char="•"/>
        <a:tabLst/>
        <a:defRPr sz="5000" b="0" i="0" u="none" strike="noStrike" cap="none" spc="0" baseline="0">
          <a:solidFill>
            <a:srgbClr val="5E524C"/>
          </a:solidFill>
          <a:effectLst>
            <a:outerShdw blurRad="25400" dist="25400" dir="5520000" rotWithShape="0">
              <a:srgbClr val="FFFFFF">
                <a:alpha val="71999"/>
              </a:srgbClr>
            </a:outerShdw>
          </a:effectLst>
          <a:uFillTx/>
          <a:latin typeface="Avenir Next Medium"/>
          <a:ea typeface="Avenir Next Medium"/>
          <a:cs typeface="Avenir Next Medium"/>
          <a:sym typeface="Avenir Next Medium"/>
        </a:defRPr>
      </a:lvl4pPr>
      <a:lvl5pPr marL="3175000" marR="0" indent="-635000" algn="l" defTabSz="825500" rtl="0" latinLnBrk="0">
        <a:lnSpc>
          <a:spcPct val="100000"/>
        </a:lnSpc>
        <a:spcBef>
          <a:spcPts val="4500"/>
        </a:spcBef>
        <a:spcAft>
          <a:spcPts val="0"/>
        </a:spcAft>
        <a:buClrTx/>
        <a:buSzPct val="75000"/>
        <a:buFontTx/>
        <a:buChar char="•"/>
        <a:tabLst/>
        <a:defRPr sz="5000" b="0" i="0" u="none" strike="noStrike" cap="none" spc="0" baseline="0">
          <a:solidFill>
            <a:srgbClr val="5E524C"/>
          </a:solidFill>
          <a:effectLst>
            <a:outerShdw blurRad="25400" dist="25400" dir="5520000" rotWithShape="0">
              <a:srgbClr val="FFFFFF">
                <a:alpha val="71999"/>
              </a:srgbClr>
            </a:outerShdw>
          </a:effectLst>
          <a:uFillTx/>
          <a:latin typeface="Avenir Next Medium"/>
          <a:ea typeface="Avenir Next Medium"/>
          <a:cs typeface="Avenir Next Medium"/>
          <a:sym typeface="Avenir Next Medium"/>
        </a:defRPr>
      </a:lvl5pPr>
      <a:lvl6pPr marL="3810000" marR="0" indent="-635000" algn="l" defTabSz="825500" rtl="0" latinLnBrk="0">
        <a:lnSpc>
          <a:spcPct val="100000"/>
        </a:lnSpc>
        <a:spcBef>
          <a:spcPts val="4500"/>
        </a:spcBef>
        <a:spcAft>
          <a:spcPts val="0"/>
        </a:spcAft>
        <a:buClrTx/>
        <a:buSzPct val="75000"/>
        <a:buFontTx/>
        <a:buChar char="•"/>
        <a:tabLst/>
        <a:defRPr sz="5000" b="0" i="0" u="none" strike="noStrike" cap="none" spc="0" baseline="0">
          <a:solidFill>
            <a:srgbClr val="5E524C"/>
          </a:solidFill>
          <a:effectLst>
            <a:outerShdw blurRad="25400" dist="25400" dir="5520000" rotWithShape="0">
              <a:srgbClr val="FFFFFF">
                <a:alpha val="71999"/>
              </a:srgbClr>
            </a:outerShdw>
          </a:effectLst>
          <a:uFillTx/>
          <a:latin typeface="Avenir Next Medium"/>
          <a:ea typeface="Avenir Next Medium"/>
          <a:cs typeface="Avenir Next Medium"/>
          <a:sym typeface="Avenir Next Medium"/>
        </a:defRPr>
      </a:lvl6pPr>
      <a:lvl7pPr marL="4445000" marR="0" indent="-635000" algn="l" defTabSz="825500" rtl="0" latinLnBrk="0">
        <a:lnSpc>
          <a:spcPct val="100000"/>
        </a:lnSpc>
        <a:spcBef>
          <a:spcPts val="4500"/>
        </a:spcBef>
        <a:spcAft>
          <a:spcPts val="0"/>
        </a:spcAft>
        <a:buClrTx/>
        <a:buSzPct val="75000"/>
        <a:buFontTx/>
        <a:buChar char="•"/>
        <a:tabLst/>
        <a:defRPr sz="5000" b="0" i="0" u="none" strike="noStrike" cap="none" spc="0" baseline="0">
          <a:solidFill>
            <a:srgbClr val="5E524C"/>
          </a:solidFill>
          <a:effectLst>
            <a:outerShdw blurRad="25400" dist="25400" dir="5520000" rotWithShape="0">
              <a:srgbClr val="FFFFFF">
                <a:alpha val="71999"/>
              </a:srgbClr>
            </a:outerShdw>
          </a:effectLst>
          <a:uFillTx/>
          <a:latin typeface="Avenir Next Medium"/>
          <a:ea typeface="Avenir Next Medium"/>
          <a:cs typeface="Avenir Next Medium"/>
          <a:sym typeface="Avenir Next Medium"/>
        </a:defRPr>
      </a:lvl7pPr>
      <a:lvl8pPr marL="5080000" marR="0" indent="-635000" algn="l" defTabSz="825500" rtl="0" latinLnBrk="0">
        <a:lnSpc>
          <a:spcPct val="100000"/>
        </a:lnSpc>
        <a:spcBef>
          <a:spcPts val="4500"/>
        </a:spcBef>
        <a:spcAft>
          <a:spcPts val="0"/>
        </a:spcAft>
        <a:buClrTx/>
        <a:buSzPct val="75000"/>
        <a:buFontTx/>
        <a:buChar char="•"/>
        <a:tabLst/>
        <a:defRPr sz="5000" b="0" i="0" u="none" strike="noStrike" cap="none" spc="0" baseline="0">
          <a:solidFill>
            <a:srgbClr val="5E524C"/>
          </a:solidFill>
          <a:effectLst>
            <a:outerShdw blurRad="25400" dist="25400" dir="5520000" rotWithShape="0">
              <a:srgbClr val="FFFFFF">
                <a:alpha val="71999"/>
              </a:srgbClr>
            </a:outerShdw>
          </a:effectLst>
          <a:uFillTx/>
          <a:latin typeface="Avenir Next Medium"/>
          <a:ea typeface="Avenir Next Medium"/>
          <a:cs typeface="Avenir Next Medium"/>
          <a:sym typeface="Avenir Next Medium"/>
        </a:defRPr>
      </a:lvl8pPr>
      <a:lvl9pPr marL="5715000" marR="0" indent="-635000" algn="l" defTabSz="825500" rtl="0" latinLnBrk="0">
        <a:lnSpc>
          <a:spcPct val="100000"/>
        </a:lnSpc>
        <a:spcBef>
          <a:spcPts val="4500"/>
        </a:spcBef>
        <a:spcAft>
          <a:spcPts val="0"/>
        </a:spcAft>
        <a:buClrTx/>
        <a:buSzPct val="75000"/>
        <a:buFontTx/>
        <a:buChar char="•"/>
        <a:tabLst/>
        <a:defRPr sz="5000" b="0" i="0" u="none" strike="noStrike" cap="none" spc="0" baseline="0">
          <a:solidFill>
            <a:srgbClr val="5E524C"/>
          </a:solidFill>
          <a:effectLst>
            <a:outerShdw blurRad="25400" dist="25400" dir="5520000" rotWithShape="0">
              <a:srgbClr val="FFFFFF">
                <a:alpha val="71999"/>
              </a:srgbClr>
            </a:outerShdw>
          </a:effectLst>
          <a:uFillTx/>
          <a:latin typeface="Avenir Next Medium"/>
          <a:ea typeface="Avenir Next Medium"/>
          <a:cs typeface="Avenir Next Medium"/>
          <a:sym typeface="Avenir Next Medium"/>
        </a:defRPr>
      </a:lvl9pPr>
    </p:bodyStyle>
    <p:otherStyle>
      <a:lvl1pPr marL="0" marR="0" indent="0" algn="ctr" defTabSz="825500" latinLnBrk="0">
        <a:lnSpc>
          <a:spcPct val="100000"/>
        </a:lnSpc>
        <a:spcBef>
          <a:spcPts val="0"/>
        </a:spcBef>
        <a:spcAft>
          <a:spcPts val="0"/>
        </a:spcAft>
        <a:buClrTx/>
        <a:buSzTx/>
        <a:buFontTx/>
        <a:buNone/>
        <a:tabLst/>
        <a:defRPr sz="2400" b="1" i="0" u="none" strike="noStrike" cap="all" spc="0" baseline="0">
          <a:solidFill>
            <a:schemeClr val="tx1"/>
          </a:solidFill>
          <a:effectLst>
            <a:outerShdw blurRad="25400" dist="25400" dir="5520000" rotWithShape="0">
              <a:srgbClr val="FFFFFF">
                <a:alpha val="71999"/>
              </a:srgbClr>
            </a:outerShdw>
          </a:effectLst>
          <a:uFillTx/>
          <a:latin typeface="+mn-lt"/>
          <a:ea typeface="+mn-ea"/>
          <a:cs typeface="+mn-cs"/>
          <a:sym typeface="Avenir Next Regular"/>
        </a:defRPr>
      </a:lvl1pPr>
      <a:lvl2pPr marL="0" marR="0" indent="228600" algn="ctr" defTabSz="825500" latinLnBrk="0">
        <a:lnSpc>
          <a:spcPct val="100000"/>
        </a:lnSpc>
        <a:spcBef>
          <a:spcPts val="0"/>
        </a:spcBef>
        <a:spcAft>
          <a:spcPts val="0"/>
        </a:spcAft>
        <a:buClrTx/>
        <a:buSzTx/>
        <a:buFontTx/>
        <a:buNone/>
        <a:tabLst/>
        <a:defRPr sz="2400" b="1" i="0" u="none" strike="noStrike" cap="all" spc="0" baseline="0">
          <a:solidFill>
            <a:schemeClr val="tx1"/>
          </a:solidFill>
          <a:effectLst>
            <a:outerShdw blurRad="25400" dist="25400" dir="5520000" rotWithShape="0">
              <a:srgbClr val="FFFFFF">
                <a:alpha val="71999"/>
              </a:srgbClr>
            </a:outerShdw>
          </a:effectLst>
          <a:uFillTx/>
          <a:latin typeface="+mn-lt"/>
          <a:ea typeface="+mn-ea"/>
          <a:cs typeface="+mn-cs"/>
          <a:sym typeface="Avenir Next Regular"/>
        </a:defRPr>
      </a:lvl2pPr>
      <a:lvl3pPr marL="0" marR="0" indent="457200" algn="ctr" defTabSz="825500" latinLnBrk="0">
        <a:lnSpc>
          <a:spcPct val="100000"/>
        </a:lnSpc>
        <a:spcBef>
          <a:spcPts val="0"/>
        </a:spcBef>
        <a:spcAft>
          <a:spcPts val="0"/>
        </a:spcAft>
        <a:buClrTx/>
        <a:buSzTx/>
        <a:buFontTx/>
        <a:buNone/>
        <a:tabLst/>
        <a:defRPr sz="2400" b="1" i="0" u="none" strike="noStrike" cap="all" spc="0" baseline="0">
          <a:solidFill>
            <a:schemeClr val="tx1"/>
          </a:solidFill>
          <a:effectLst>
            <a:outerShdw blurRad="25400" dist="25400" dir="5520000" rotWithShape="0">
              <a:srgbClr val="FFFFFF">
                <a:alpha val="71999"/>
              </a:srgbClr>
            </a:outerShdw>
          </a:effectLst>
          <a:uFillTx/>
          <a:latin typeface="+mn-lt"/>
          <a:ea typeface="+mn-ea"/>
          <a:cs typeface="+mn-cs"/>
          <a:sym typeface="Avenir Next Regular"/>
        </a:defRPr>
      </a:lvl3pPr>
      <a:lvl4pPr marL="0" marR="0" indent="685800" algn="ctr" defTabSz="825500" latinLnBrk="0">
        <a:lnSpc>
          <a:spcPct val="100000"/>
        </a:lnSpc>
        <a:spcBef>
          <a:spcPts val="0"/>
        </a:spcBef>
        <a:spcAft>
          <a:spcPts val="0"/>
        </a:spcAft>
        <a:buClrTx/>
        <a:buSzTx/>
        <a:buFontTx/>
        <a:buNone/>
        <a:tabLst/>
        <a:defRPr sz="2400" b="1" i="0" u="none" strike="noStrike" cap="all" spc="0" baseline="0">
          <a:solidFill>
            <a:schemeClr val="tx1"/>
          </a:solidFill>
          <a:effectLst>
            <a:outerShdw blurRad="25400" dist="25400" dir="5520000" rotWithShape="0">
              <a:srgbClr val="FFFFFF">
                <a:alpha val="71999"/>
              </a:srgbClr>
            </a:outerShdw>
          </a:effectLst>
          <a:uFillTx/>
          <a:latin typeface="+mn-lt"/>
          <a:ea typeface="+mn-ea"/>
          <a:cs typeface="+mn-cs"/>
          <a:sym typeface="Avenir Next Regular"/>
        </a:defRPr>
      </a:lvl4pPr>
      <a:lvl5pPr marL="0" marR="0" indent="914400" algn="ctr" defTabSz="825500" latinLnBrk="0">
        <a:lnSpc>
          <a:spcPct val="100000"/>
        </a:lnSpc>
        <a:spcBef>
          <a:spcPts val="0"/>
        </a:spcBef>
        <a:spcAft>
          <a:spcPts val="0"/>
        </a:spcAft>
        <a:buClrTx/>
        <a:buSzTx/>
        <a:buFontTx/>
        <a:buNone/>
        <a:tabLst/>
        <a:defRPr sz="2400" b="1" i="0" u="none" strike="noStrike" cap="all" spc="0" baseline="0">
          <a:solidFill>
            <a:schemeClr val="tx1"/>
          </a:solidFill>
          <a:effectLst>
            <a:outerShdw blurRad="25400" dist="25400" dir="5520000" rotWithShape="0">
              <a:srgbClr val="FFFFFF">
                <a:alpha val="71999"/>
              </a:srgbClr>
            </a:outerShdw>
          </a:effectLst>
          <a:uFillTx/>
          <a:latin typeface="+mn-lt"/>
          <a:ea typeface="+mn-ea"/>
          <a:cs typeface="+mn-cs"/>
          <a:sym typeface="Avenir Next Regular"/>
        </a:defRPr>
      </a:lvl5pPr>
      <a:lvl6pPr marL="0" marR="0" indent="1143000" algn="ctr" defTabSz="825500" latinLnBrk="0">
        <a:lnSpc>
          <a:spcPct val="100000"/>
        </a:lnSpc>
        <a:spcBef>
          <a:spcPts val="0"/>
        </a:spcBef>
        <a:spcAft>
          <a:spcPts val="0"/>
        </a:spcAft>
        <a:buClrTx/>
        <a:buSzTx/>
        <a:buFontTx/>
        <a:buNone/>
        <a:tabLst/>
        <a:defRPr sz="2400" b="1" i="0" u="none" strike="noStrike" cap="all" spc="0" baseline="0">
          <a:solidFill>
            <a:schemeClr val="tx1"/>
          </a:solidFill>
          <a:effectLst>
            <a:outerShdw blurRad="25400" dist="25400" dir="5520000" rotWithShape="0">
              <a:srgbClr val="FFFFFF">
                <a:alpha val="71999"/>
              </a:srgbClr>
            </a:outerShdw>
          </a:effectLst>
          <a:uFillTx/>
          <a:latin typeface="+mn-lt"/>
          <a:ea typeface="+mn-ea"/>
          <a:cs typeface="+mn-cs"/>
          <a:sym typeface="Avenir Next Regular"/>
        </a:defRPr>
      </a:lvl6pPr>
      <a:lvl7pPr marL="0" marR="0" indent="1371600" algn="ctr" defTabSz="825500" latinLnBrk="0">
        <a:lnSpc>
          <a:spcPct val="100000"/>
        </a:lnSpc>
        <a:spcBef>
          <a:spcPts val="0"/>
        </a:spcBef>
        <a:spcAft>
          <a:spcPts val="0"/>
        </a:spcAft>
        <a:buClrTx/>
        <a:buSzTx/>
        <a:buFontTx/>
        <a:buNone/>
        <a:tabLst/>
        <a:defRPr sz="2400" b="1" i="0" u="none" strike="noStrike" cap="all" spc="0" baseline="0">
          <a:solidFill>
            <a:schemeClr val="tx1"/>
          </a:solidFill>
          <a:effectLst>
            <a:outerShdw blurRad="25400" dist="25400" dir="5520000" rotWithShape="0">
              <a:srgbClr val="FFFFFF">
                <a:alpha val="71999"/>
              </a:srgbClr>
            </a:outerShdw>
          </a:effectLst>
          <a:uFillTx/>
          <a:latin typeface="+mn-lt"/>
          <a:ea typeface="+mn-ea"/>
          <a:cs typeface="+mn-cs"/>
          <a:sym typeface="Avenir Next Regular"/>
        </a:defRPr>
      </a:lvl7pPr>
      <a:lvl8pPr marL="0" marR="0" indent="1600200" algn="ctr" defTabSz="825500" latinLnBrk="0">
        <a:lnSpc>
          <a:spcPct val="100000"/>
        </a:lnSpc>
        <a:spcBef>
          <a:spcPts val="0"/>
        </a:spcBef>
        <a:spcAft>
          <a:spcPts val="0"/>
        </a:spcAft>
        <a:buClrTx/>
        <a:buSzTx/>
        <a:buFontTx/>
        <a:buNone/>
        <a:tabLst/>
        <a:defRPr sz="2400" b="1" i="0" u="none" strike="noStrike" cap="all" spc="0" baseline="0">
          <a:solidFill>
            <a:schemeClr val="tx1"/>
          </a:solidFill>
          <a:effectLst>
            <a:outerShdw blurRad="25400" dist="25400" dir="5520000" rotWithShape="0">
              <a:srgbClr val="FFFFFF">
                <a:alpha val="71999"/>
              </a:srgbClr>
            </a:outerShdw>
          </a:effectLst>
          <a:uFillTx/>
          <a:latin typeface="+mn-lt"/>
          <a:ea typeface="+mn-ea"/>
          <a:cs typeface="+mn-cs"/>
          <a:sym typeface="Avenir Next Regular"/>
        </a:defRPr>
      </a:lvl8pPr>
      <a:lvl9pPr marL="0" marR="0" indent="1828800" algn="ctr" defTabSz="825500" latinLnBrk="0">
        <a:lnSpc>
          <a:spcPct val="100000"/>
        </a:lnSpc>
        <a:spcBef>
          <a:spcPts val="0"/>
        </a:spcBef>
        <a:spcAft>
          <a:spcPts val="0"/>
        </a:spcAft>
        <a:buClrTx/>
        <a:buSzTx/>
        <a:buFontTx/>
        <a:buNone/>
        <a:tabLst/>
        <a:defRPr sz="2400" b="1" i="0" u="none" strike="noStrike" cap="all" spc="0" baseline="0">
          <a:solidFill>
            <a:schemeClr val="tx1"/>
          </a:solidFill>
          <a:effectLst>
            <a:outerShdw blurRad="25400" dist="25400" dir="5520000" rotWithShape="0">
              <a:srgbClr val="FFFFFF">
                <a:alpha val="71999"/>
              </a:srgbClr>
            </a:outerShdw>
          </a:effectLst>
          <a:uFillTx/>
          <a:latin typeface="+mn-lt"/>
          <a:ea typeface="+mn-ea"/>
          <a:cs typeface="+mn-cs"/>
          <a:sym typeface="Avenir Next Regular"/>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6.tif"/><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tif"/><Relationship Id="rId2" Type="http://schemas.openxmlformats.org/officeDocument/2006/relationships/image" Target="../media/image14.jpeg"/><Relationship Id="rId1" Type="http://schemas.openxmlformats.org/officeDocument/2006/relationships/slideLayout" Target="../slideLayouts/slideLayout13.xml"/><Relationship Id="rId6" Type="http://schemas.openxmlformats.org/officeDocument/2006/relationships/image" Target="../media/image18.jpeg"/><Relationship Id="rId5" Type="http://schemas.openxmlformats.org/officeDocument/2006/relationships/image" Target="../media/image17.jpe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13.xml"/><Relationship Id="rId1" Type="http://schemas.openxmlformats.org/officeDocument/2006/relationships/video" Target="https://www.youtube.com/embed/2Sc1DknXD0Y?feature=oembed"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hueOff val="-511526"/>
                <a:satOff val="12911"/>
                <a:lumOff val="13962"/>
                <a:alpha val="90000"/>
              </a:schemeClr>
            </a:gs>
            <a:gs pos="100000">
              <a:schemeClr val="accent1">
                <a:hueOff val="100455"/>
                <a:satOff val="5276"/>
                <a:lumOff val="-20967"/>
                <a:alpha val="90000"/>
              </a:schemeClr>
            </a:gs>
          </a:gsLst>
          <a:lin ang="5400000" scaled="0"/>
        </a:gradFill>
        <a:effectLst/>
      </p:bgPr>
    </p:bg>
    <p:spTree>
      <p:nvGrpSpPr>
        <p:cNvPr id="1" name=""/>
        <p:cNvGrpSpPr/>
        <p:nvPr/>
      </p:nvGrpSpPr>
      <p:grpSpPr>
        <a:xfrm>
          <a:off x="0" y="0"/>
          <a:ext cx="0" cy="0"/>
          <a:chOff x="0" y="0"/>
          <a:chExt cx="0" cy="0"/>
        </a:xfrm>
      </p:grpSpPr>
      <p:sp>
        <p:nvSpPr>
          <p:cNvPr id="131" name="The Earth’s Resources"/>
          <p:cNvSpPr txBox="1">
            <a:spLocks noGrp="1"/>
          </p:cNvSpPr>
          <p:nvPr>
            <p:ph type="title"/>
          </p:nvPr>
        </p:nvSpPr>
        <p:spPr>
          <a:xfrm>
            <a:off x="1465676" y="3719307"/>
            <a:ext cx="21971001" cy="3062038"/>
          </a:xfrm>
          <a:prstGeom prst="rect">
            <a:avLst/>
          </a:prstGeom>
        </p:spPr>
        <p:txBody>
          <a:bodyPr/>
          <a:lstStyle>
            <a:lvl1pPr>
              <a:defRPr sz="16100" spc="-322">
                <a:solidFill>
                  <a:srgbClr val="FFF056"/>
                </a:solidFill>
              </a:defRPr>
            </a:lvl1pPr>
          </a:lstStyle>
          <a:p>
            <a:pPr>
              <a:defRPr>
                <a:effectLst/>
              </a:defRPr>
            </a:pPr>
            <a:r>
              <a:t>The Earth’s Resources</a:t>
            </a:r>
          </a:p>
        </p:txBody>
      </p:sp>
      <p:sp>
        <p:nvSpPr>
          <p:cNvPr id="132" name="TITANIUM"/>
          <p:cNvSpPr txBox="1">
            <a:spLocks noGrp="1"/>
          </p:cNvSpPr>
          <p:nvPr>
            <p:ph type="body" sz="half" idx="1"/>
          </p:nvPr>
        </p:nvSpPr>
        <p:spPr>
          <a:xfrm>
            <a:off x="1206500" y="6456936"/>
            <a:ext cx="21971000" cy="3565389"/>
          </a:xfrm>
          <a:prstGeom prst="rect">
            <a:avLst/>
          </a:prstGeom>
        </p:spPr>
        <p:txBody>
          <a:bodyPr/>
          <a:lstStyle>
            <a:lvl1pPr marL="0" indent="0">
              <a:buSzTx/>
              <a:buNone/>
              <a:defRPr sz="14300" b="1">
                <a:solidFill>
                  <a:srgbClr val="FFFFFF"/>
                </a:solidFill>
              </a:defRPr>
            </a:lvl1pPr>
          </a:lstStyle>
          <a:p>
            <a:pPr>
              <a:defRPr>
                <a:effectLst/>
              </a:defRPr>
            </a:pPr>
            <a:r>
              <a:t>TITANIUM</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hueOff val="-511526"/>
                <a:satOff val="12911"/>
                <a:lumOff val="13962"/>
                <a:alpha val="90000"/>
              </a:schemeClr>
            </a:gs>
            <a:gs pos="100000">
              <a:schemeClr val="accent1">
                <a:hueOff val="100455"/>
                <a:satOff val="5276"/>
                <a:lumOff val="-20967"/>
                <a:alpha val="90000"/>
              </a:schemeClr>
            </a:gs>
          </a:gsLst>
          <a:lin ang="5400000" scaled="0"/>
        </a:gradFill>
        <a:effectLst/>
      </p:bgPr>
    </p:bg>
    <p:spTree>
      <p:nvGrpSpPr>
        <p:cNvPr id="1" name=""/>
        <p:cNvGrpSpPr/>
        <p:nvPr/>
      </p:nvGrpSpPr>
      <p:grpSpPr>
        <a:xfrm>
          <a:off x="0" y="0"/>
          <a:ext cx="0" cy="0"/>
          <a:chOff x="0" y="0"/>
          <a:chExt cx="0" cy="0"/>
        </a:xfrm>
      </p:grpSpPr>
      <p:sp>
        <p:nvSpPr>
          <p:cNvPr id="134" name="What we’ll cover"/>
          <p:cNvSpPr txBox="1">
            <a:spLocks noGrp="1"/>
          </p:cNvSpPr>
          <p:nvPr>
            <p:ph type="title"/>
          </p:nvPr>
        </p:nvSpPr>
        <p:spPr>
          <a:prstGeom prst="rect">
            <a:avLst/>
          </a:prstGeom>
        </p:spPr>
        <p:txBody>
          <a:bodyPr/>
          <a:lstStyle>
            <a:lvl1pPr>
              <a:defRPr>
                <a:solidFill>
                  <a:srgbClr val="FFF056"/>
                </a:solidFill>
              </a:defRPr>
            </a:lvl1pPr>
          </a:lstStyle>
          <a:p>
            <a:pPr>
              <a:defRPr>
                <a:effectLst/>
              </a:defRPr>
            </a:pPr>
            <a:r>
              <a:t>What we’ll cover</a:t>
            </a:r>
          </a:p>
        </p:txBody>
      </p:sp>
      <p:sp>
        <p:nvSpPr>
          <p:cNvPr id="135" name="Titanium properties and major commercial usage…"/>
          <p:cNvSpPr txBox="1">
            <a:spLocks noGrp="1"/>
          </p:cNvSpPr>
          <p:nvPr>
            <p:ph type="body" idx="1"/>
          </p:nvPr>
        </p:nvSpPr>
        <p:spPr>
          <a:xfrm>
            <a:off x="1014366" y="3990847"/>
            <a:ext cx="21971001" cy="8256012"/>
          </a:xfrm>
          <a:prstGeom prst="rect">
            <a:avLst/>
          </a:prstGeom>
        </p:spPr>
        <p:txBody>
          <a:bodyPr/>
          <a:lstStyle/>
          <a:p>
            <a:pPr>
              <a:lnSpc>
                <a:spcPct val="190000"/>
              </a:lnSpc>
              <a:defRPr b="1">
                <a:solidFill>
                  <a:srgbClr val="FFFFFF"/>
                </a:solidFill>
                <a:effectLst/>
              </a:defRPr>
            </a:pPr>
            <a:r>
              <a:t>Titanium properties and major commercial usage</a:t>
            </a:r>
          </a:p>
          <a:p>
            <a:pPr>
              <a:lnSpc>
                <a:spcPct val="190000"/>
              </a:lnSpc>
              <a:defRPr b="1">
                <a:solidFill>
                  <a:srgbClr val="FFFFFF"/>
                </a:solidFill>
                <a:effectLst/>
              </a:defRPr>
            </a:pPr>
            <a:r>
              <a:t>Titanium containing ores and mining</a:t>
            </a:r>
          </a:p>
          <a:p>
            <a:pPr>
              <a:lnSpc>
                <a:spcPct val="190000"/>
              </a:lnSpc>
              <a:defRPr b="1">
                <a:solidFill>
                  <a:srgbClr val="FFFFFF"/>
                </a:solidFill>
                <a:effectLst/>
              </a:defRPr>
            </a:pPr>
            <a:r>
              <a:t>TiO2 pigment production</a:t>
            </a:r>
          </a:p>
          <a:p>
            <a:pPr>
              <a:lnSpc>
                <a:spcPct val="190000"/>
              </a:lnSpc>
              <a:defRPr b="1">
                <a:solidFill>
                  <a:srgbClr val="FFFFFF"/>
                </a:solidFill>
                <a:effectLst/>
              </a:defRPr>
            </a:pPr>
            <a:r>
              <a:t>Titanium metal production</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hueOff val="-511526"/>
                <a:satOff val="12911"/>
                <a:lumOff val="13962"/>
                <a:alpha val="90000"/>
              </a:schemeClr>
            </a:gs>
            <a:gs pos="100000">
              <a:schemeClr val="accent1">
                <a:hueOff val="100455"/>
                <a:satOff val="5276"/>
                <a:lumOff val="-20967"/>
                <a:alpha val="90000"/>
              </a:schemeClr>
            </a:gs>
          </a:gsLst>
          <a:lin ang="5400000" scaled="0"/>
        </a:gradFill>
        <a:effectLst/>
      </p:bgPr>
    </p:bg>
    <p:spTree>
      <p:nvGrpSpPr>
        <p:cNvPr id="1" name=""/>
        <p:cNvGrpSpPr/>
        <p:nvPr/>
      </p:nvGrpSpPr>
      <p:grpSpPr>
        <a:xfrm>
          <a:off x="0" y="0"/>
          <a:ext cx="0" cy="0"/>
          <a:chOff x="0" y="0"/>
          <a:chExt cx="0" cy="0"/>
        </a:xfrm>
      </p:grpSpPr>
      <p:sp>
        <p:nvSpPr>
          <p:cNvPr id="137" name="Text"/>
          <p:cNvSpPr txBox="1"/>
          <p:nvPr/>
        </p:nvSpPr>
        <p:spPr>
          <a:xfrm>
            <a:off x="12116582" y="6730999"/>
            <a:ext cx="150835" cy="254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035" i="0">
                <a:solidFill>
                  <a:srgbClr val="0B4A8E"/>
                </a:solidFill>
                <a:latin typeface="Helvetica"/>
                <a:ea typeface="Helvetica"/>
                <a:cs typeface="Helvetica"/>
                <a:sym typeface="Helvetica"/>
              </a:defRPr>
            </a:lvl1pPr>
          </a:lstStyle>
          <a:p>
            <a:pPr>
              <a:defRPr>
                <a:effectLst/>
              </a:defRPr>
            </a:pPr>
            <a:r>
              <a:t> </a:t>
            </a:r>
          </a:p>
        </p:txBody>
      </p:sp>
      <p:pic>
        <p:nvPicPr>
          <p:cNvPr id="138" name="Image" descr="Image"/>
          <p:cNvPicPr>
            <a:picLocks noChangeAspect="1"/>
          </p:cNvPicPr>
          <p:nvPr/>
        </p:nvPicPr>
        <p:blipFill>
          <a:blip r:embed="rId2"/>
          <a:stretch>
            <a:fillRect/>
          </a:stretch>
        </p:blipFill>
        <p:spPr>
          <a:xfrm>
            <a:off x="0" y="91012"/>
            <a:ext cx="24384001" cy="13533976"/>
          </a:xfrm>
          <a:prstGeom prst="rect">
            <a:avLst/>
          </a:prstGeom>
          <a:ln w="12700">
            <a:miter lim="400000"/>
          </a:ln>
        </p:spPr>
      </p:pic>
      <p:sp>
        <p:nvSpPr>
          <p:cNvPr id="139" name="Rectangle"/>
          <p:cNvSpPr/>
          <p:nvPr/>
        </p:nvSpPr>
        <p:spPr>
          <a:xfrm>
            <a:off x="4174648" y="5749316"/>
            <a:ext cx="1330054" cy="1592414"/>
          </a:xfrm>
          <a:prstGeom prst="rect">
            <a:avLst/>
          </a:prstGeom>
          <a:ln w="127000">
            <a:solidFill>
              <a:srgbClr val="BA4E27"/>
            </a:solidFill>
            <a:miter lim="400000"/>
          </a:ln>
          <a:effectLst>
            <a:outerShdw blurRad="38100" dist="25400" dir="5760000" rotWithShape="0">
              <a:srgbClr val="FFFFFF">
                <a:alpha val="30000"/>
              </a:srgbClr>
            </a:outerShdw>
          </a:effectLst>
        </p:spPr>
        <p:txBody>
          <a:bodyPr lIns="50800" tIns="50800" rIns="50800" bIns="50800" anchor="ctr"/>
          <a:lstStyle/>
          <a:p>
            <a:pPr>
              <a:defRPr sz="4200" i="0">
                <a:solidFill>
                  <a:srgbClr val="3E3B39"/>
                </a:solidFill>
                <a:effectLst>
                  <a:outerShdw blurRad="25400" dist="12700" dir="4920000" rotWithShape="0">
                    <a:srgbClr val="FFFFFF">
                      <a:alpha val="50000"/>
                    </a:srgbClr>
                  </a:outerShdw>
                </a:effectLst>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39"/>
                                        </p:tgtEl>
                                        <p:attrNameLst>
                                          <p:attrName>style.visibility</p:attrName>
                                        </p:attrNameLst>
                                      </p:cBhvr>
                                      <p:to>
                                        <p:strVal val="visible"/>
                                      </p:to>
                                    </p:set>
                                    <p:animEffect transition="in" filter="fade">
                                      <p:cBhvr>
                                        <p:cTn id="7" dur="10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1"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hueOff val="-511526"/>
                <a:satOff val="12911"/>
                <a:lumOff val="13962"/>
                <a:alpha val="90000"/>
              </a:schemeClr>
            </a:gs>
            <a:gs pos="100000">
              <a:schemeClr val="accent1">
                <a:hueOff val="100455"/>
                <a:satOff val="5276"/>
                <a:lumOff val="-20967"/>
                <a:alpha val="90000"/>
              </a:schemeClr>
            </a:gs>
          </a:gsLst>
          <a:lin ang="5400000" scaled="0"/>
        </a:gradFill>
        <a:effectLst/>
      </p:bgPr>
    </p:bg>
    <p:spTree>
      <p:nvGrpSpPr>
        <p:cNvPr id="1" name=""/>
        <p:cNvGrpSpPr/>
        <p:nvPr/>
      </p:nvGrpSpPr>
      <p:grpSpPr>
        <a:xfrm>
          <a:off x="0" y="0"/>
          <a:ext cx="0" cy="0"/>
          <a:chOff x="0" y="0"/>
          <a:chExt cx="0" cy="0"/>
        </a:xfrm>
      </p:grpSpPr>
      <p:sp>
        <p:nvSpPr>
          <p:cNvPr id="141" name="Titanium"/>
          <p:cNvSpPr txBox="1">
            <a:spLocks noGrp="1"/>
          </p:cNvSpPr>
          <p:nvPr>
            <p:ph type="title"/>
          </p:nvPr>
        </p:nvSpPr>
        <p:spPr>
          <a:xfrm>
            <a:off x="1206500" y="553901"/>
            <a:ext cx="21971000" cy="1433164"/>
          </a:xfrm>
          <a:prstGeom prst="rect">
            <a:avLst/>
          </a:prstGeom>
        </p:spPr>
        <p:txBody>
          <a:bodyPr/>
          <a:lstStyle>
            <a:lvl1pPr>
              <a:defRPr>
                <a:solidFill>
                  <a:srgbClr val="FFF056"/>
                </a:solidFill>
              </a:defRPr>
            </a:lvl1pPr>
          </a:lstStyle>
          <a:p>
            <a:pPr>
              <a:defRPr>
                <a:effectLst/>
              </a:defRPr>
            </a:pPr>
            <a:r>
              <a:t>Titanium </a:t>
            </a:r>
          </a:p>
        </p:txBody>
      </p:sp>
      <p:sp>
        <p:nvSpPr>
          <p:cNvPr id="142" name="Rounded Rectangle"/>
          <p:cNvSpPr/>
          <p:nvPr/>
        </p:nvSpPr>
        <p:spPr>
          <a:xfrm>
            <a:off x="8209757" y="2045638"/>
            <a:ext cx="6882712" cy="10436878"/>
          </a:xfrm>
          <a:prstGeom prst="roundRect">
            <a:avLst>
              <a:gd name="adj" fmla="val 2768"/>
            </a:avLst>
          </a:prstGeom>
          <a:solidFill>
            <a:schemeClr val="accent1">
              <a:hueOff val="-482053"/>
              <a:satOff val="-7001"/>
              <a:lumOff val="11176"/>
            </a:schemeClr>
          </a:solidFill>
          <a:ln w="12700">
            <a:miter lim="400000"/>
          </a:ln>
          <a:effectLst>
            <a:outerShdw blurRad="38100" dist="25400" dir="5760000" rotWithShape="0">
              <a:srgbClr val="FFFFFF">
                <a:alpha val="30000"/>
              </a:srgbClr>
            </a:outerShdw>
          </a:effectLst>
        </p:spPr>
        <p:txBody>
          <a:bodyPr lIns="50800" tIns="50800" rIns="50800" bIns="50800" anchor="ctr"/>
          <a:lstStyle/>
          <a:p>
            <a:pPr>
              <a:defRPr sz="4200" i="0">
                <a:solidFill>
                  <a:srgbClr val="F6F5F4"/>
                </a:solidFill>
                <a:effectLst>
                  <a:outerShdw blurRad="25400" dist="12700" dir="4920000" rotWithShape="0">
                    <a:srgbClr val="FFFFFF">
                      <a:alpha val="50000"/>
                    </a:srgbClr>
                  </a:outerShdw>
                </a:effectLst>
              </a:defRPr>
            </a:pPr>
            <a:endParaRPr/>
          </a:p>
        </p:txBody>
      </p:sp>
      <p:sp>
        <p:nvSpPr>
          <p:cNvPr id="143" name="Tita-…"/>
          <p:cNvSpPr txBox="1"/>
          <p:nvPr/>
        </p:nvSpPr>
        <p:spPr>
          <a:xfrm>
            <a:off x="9364351" y="2188931"/>
            <a:ext cx="4573525" cy="43281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nSpc>
                <a:spcPct val="60000"/>
              </a:lnSpc>
              <a:defRPr sz="15200" i="0">
                <a:solidFill>
                  <a:srgbClr val="000000"/>
                </a:solidFill>
                <a:latin typeface="+mn-lt"/>
                <a:ea typeface="+mn-ea"/>
                <a:cs typeface="+mn-cs"/>
                <a:sym typeface="Avenir Next Regular"/>
              </a:defRPr>
            </a:pPr>
            <a:r>
              <a:t>Tita-</a:t>
            </a:r>
          </a:p>
          <a:p>
            <a:pPr>
              <a:lnSpc>
                <a:spcPct val="40000"/>
              </a:lnSpc>
              <a:defRPr sz="15200" i="0">
                <a:solidFill>
                  <a:srgbClr val="000000"/>
                </a:solidFill>
                <a:latin typeface="+mn-lt"/>
                <a:ea typeface="+mn-ea"/>
                <a:cs typeface="+mn-cs"/>
                <a:sym typeface="Avenir Next Regular"/>
              </a:defRPr>
            </a:pPr>
            <a:r>
              <a:t>nium</a:t>
            </a:r>
          </a:p>
        </p:txBody>
      </p:sp>
      <p:sp>
        <p:nvSpPr>
          <p:cNvPr id="144" name="22"/>
          <p:cNvSpPr txBox="1"/>
          <p:nvPr/>
        </p:nvSpPr>
        <p:spPr>
          <a:xfrm>
            <a:off x="10460488" y="5714473"/>
            <a:ext cx="2381251" cy="2705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15000" i="0">
                <a:solidFill>
                  <a:srgbClr val="000000"/>
                </a:solidFill>
                <a:latin typeface="+mn-lt"/>
                <a:ea typeface="+mn-ea"/>
                <a:cs typeface="+mn-cs"/>
                <a:sym typeface="Avenir Next Regular"/>
              </a:defRPr>
            </a:lvl1pPr>
          </a:lstStyle>
          <a:p>
            <a:r>
              <a:t>22</a:t>
            </a:r>
          </a:p>
        </p:txBody>
      </p:sp>
      <p:sp>
        <p:nvSpPr>
          <p:cNvPr id="145" name="Ti"/>
          <p:cNvSpPr txBox="1"/>
          <p:nvPr/>
        </p:nvSpPr>
        <p:spPr>
          <a:xfrm>
            <a:off x="10816723" y="7658134"/>
            <a:ext cx="1668781" cy="2705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15000" i="0">
                <a:solidFill>
                  <a:schemeClr val="accent1">
                    <a:hueOff val="98901"/>
                    <a:satOff val="-1678"/>
                    <a:lumOff val="-32941"/>
                  </a:schemeClr>
                </a:solidFill>
                <a:latin typeface="+mn-lt"/>
                <a:ea typeface="+mn-ea"/>
                <a:cs typeface="+mn-cs"/>
                <a:sym typeface="Avenir Next Regular"/>
              </a:defRPr>
            </a:lvl1pPr>
          </a:lstStyle>
          <a:p>
            <a:r>
              <a:t>Ti</a:t>
            </a:r>
          </a:p>
        </p:txBody>
      </p:sp>
      <p:sp>
        <p:nvSpPr>
          <p:cNvPr id="146" name="47.867"/>
          <p:cNvSpPr txBox="1"/>
          <p:nvPr/>
        </p:nvSpPr>
        <p:spPr>
          <a:xfrm>
            <a:off x="8512626" y="9601356"/>
            <a:ext cx="6276976" cy="2705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15000">
                <a:solidFill>
                  <a:srgbClr val="000000"/>
                </a:solidFill>
              </a:defRPr>
            </a:lvl1pPr>
          </a:lstStyle>
          <a:p>
            <a:r>
              <a:t>47.867</a:t>
            </a:r>
          </a:p>
        </p:txBody>
      </p:sp>
      <p:sp>
        <p:nvSpPr>
          <p:cNvPr id="147" name="Rounded Rectangle"/>
          <p:cNvSpPr/>
          <p:nvPr/>
        </p:nvSpPr>
        <p:spPr>
          <a:xfrm>
            <a:off x="8209757" y="2045638"/>
            <a:ext cx="6882712" cy="10436878"/>
          </a:xfrm>
          <a:prstGeom prst="roundRect">
            <a:avLst>
              <a:gd name="adj" fmla="val 2768"/>
            </a:avLst>
          </a:prstGeom>
          <a:gradFill>
            <a:gsLst>
              <a:gs pos="0">
                <a:schemeClr val="accent1">
                  <a:hueOff val="-511526"/>
                  <a:satOff val="12911"/>
                  <a:lumOff val="13962"/>
                  <a:alpha val="77613"/>
                </a:schemeClr>
              </a:gs>
              <a:gs pos="100000">
                <a:schemeClr val="accent1">
                  <a:hueOff val="100455"/>
                  <a:satOff val="5276"/>
                  <a:lumOff val="-20967"/>
                  <a:alpha val="77613"/>
                </a:schemeClr>
              </a:gs>
            </a:gsLst>
            <a:lin ang="5400000"/>
          </a:gradFill>
          <a:ln w="12700">
            <a:miter lim="400000"/>
          </a:ln>
          <a:effectLst>
            <a:outerShdw blurRad="355600" rotWithShape="0">
              <a:srgbClr val="000000">
                <a:alpha val="5372"/>
              </a:srgbClr>
            </a:outerShdw>
          </a:effectLst>
        </p:spPr>
        <p:txBody>
          <a:bodyPr lIns="50800" tIns="50800" rIns="50800" bIns="50800" anchor="ctr"/>
          <a:lstStyle/>
          <a:p>
            <a:pPr>
              <a:defRPr sz="4200" i="0">
                <a:solidFill>
                  <a:srgbClr val="F6F5F4"/>
                </a:solidFill>
                <a:effectLst>
                  <a:outerShdw blurRad="25400" dist="12700" dir="4920000" rotWithShape="0">
                    <a:srgbClr val="FFFFFF">
                      <a:alpha val="50000"/>
                    </a:srgbClr>
                  </a:outerShdw>
                </a:effectLst>
              </a:defRPr>
            </a:pPr>
            <a:endParaRPr/>
          </a:p>
        </p:txBody>
      </p:sp>
      <p:sp>
        <p:nvSpPr>
          <p:cNvPr id="148" name="Only found in nature as an oxide, 9th most abundant element…"/>
          <p:cNvSpPr txBox="1">
            <a:spLocks noGrp="1"/>
          </p:cNvSpPr>
          <p:nvPr>
            <p:ph type="body" idx="1"/>
          </p:nvPr>
        </p:nvSpPr>
        <p:spPr>
          <a:xfrm>
            <a:off x="1041542" y="2906965"/>
            <a:ext cx="21726239" cy="10042958"/>
          </a:xfrm>
          <a:prstGeom prst="rect">
            <a:avLst/>
          </a:prstGeom>
        </p:spPr>
        <p:txBody>
          <a:bodyPr/>
          <a:lstStyle/>
          <a:p>
            <a:pPr marL="609600" indent="-609600">
              <a:defRPr sz="5900" b="1">
                <a:solidFill>
                  <a:srgbClr val="F6F5F4"/>
                </a:solidFill>
                <a:effectLst/>
              </a:defRPr>
            </a:pPr>
            <a:r>
              <a:t>Only found in nature as an oxide, 9th most abundant element</a:t>
            </a:r>
          </a:p>
          <a:p>
            <a:pPr marL="609600" indent="-609600">
              <a:defRPr sz="5900" b="1">
                <a:solidFill>
                  <a:srgbClr val="F6F5F4"/>
                </a:solidFill>
                <a:effectLst/>
              </a:defRPr>
            </a:pPr>
            <a:r>
              <a:t>Highest strength to weight ratio of all metals </a:t>
            </a:r>
          </a:p>
          <a:p>
            <a:pPr marL="609600" indent="-609600">
              <a:defRPr sz="5900" b="1">
                <a:solidFill>
                  <a:srgbClr val="F6F5F4"/>
                </a:solidFill>
                <a:effectLst/>
              </a:defRPr>
            </a:pPr>
            <a:r>
              <a:t>Resistant to corrosion due to oxide layer</a:t>
            </a:r>
          </a:p>
          <a:p>
            <a:pPr marL="609600" indent="-609600">
              <a:defRPr sz="5900" b="1">
                <a:solidFill>
                  <a:srgbClr val="F6F5F4"/>
                </a:solidFill>
                <a:effectLst/>
              </a:defRPr>
            </a:pPr>
            <a:r>
              <a:t>Can be alloyed with Fe, Al, Va &amp; Mo to increase strength further</a:t>
            </a:r>
          </a:p>
          <a:p>
            <a:pPr marL="609600" indent="-609600">
              <a:defRPr sz="5900" b="1">
                <a:solidFill>
                  <a:srgbClr val="F6F5F4"/>
                </a:solidFill>
                <a:effectLst/>
              </a:defRPr>
            </a:pPr>
            <a:r>
              <a:t>Affinity for chlorine, producing TiCl</a:t>
            </a:r>
            <a:r>
              <a:rPr baseline="-5999"/>
              <a:t>3 &amp; 4 </a:t>
            </a:r>
          </a:p>
          <a:p>
            <a:pPr marL="609600" indent="-609600">
              <a:defRPr sz="5900" b="1">
                <a:solidFill>
                  <a:srgbClr val="F6F5F4"/>
                </a:solidFill>
                <a:effectLst/>
              </a:defRPr>
            </a:pPr>
            <a:r>
              <a:t> TiO</a:t>
            </a:r>
            <a:r>
              <a:rPr baseline="-5999"/>
              <a:t>2</a:t>
            </a:r>
            <a:r>
              <a:t> is the major source of white pigment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47"/>
                                        </p:tgtEl>
                                        <p:attrNameLst>
                                          <p:attrName>style.visibility</p:attrName>
                                        </p:attrNameLst>
                                      </p:cBhvr>
                                      <p:to>
                                        <p:strVal val="visible"/>
                                      </p:to>
                                    </p:set>
                                    <p:animEffect transition="in" filter="fade">
                                      <p:cBhvr>
                                        <p:cTn id="7" dur="800"/>
                                        <p:tgtEl>
                                          <p:spTgt spid="14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2" nodeType="clickEffect">
                                  <p:stCondLst>
                                    <p:cond delay="0"/>
                                  </p:stCondLst>
                                  <p:iterate>
                                    <p:tmAbs val="0"/>
                                  </p:iterate>
                                  <p:childTnLst>
                                    <p:set>
                                      <p:cBhvr>
                                        <p:cTn id="11" fill="hold"/>
                                        <p:tgtEl>
                                          <p:spTgt spid="148">
                                            <p:bg/>
                                          </p:spTgt>
                                        </p:tgtEl>
                                        <p:attrNameLst>
                                          <p:attrName>style.visibility</p:attrName>
                                        </p:attrNameLst>
                                      </p:cBhvr>
                                      <p:to>
                                        <p:strVal val="visible"/>
                                      </p:to>
                                    </p:set>
                                  </p:childTnLst>
                                </p:cTn>
                              </p:par>
                              <p:par>
                                <p:cTn id="12" presetID="1" presetClass="entr" presetSubtype="0" fill="hold" grpId="2" nodeType="withEffect">
                                  <p:stCondLst>
                                    <p:cond delay="0"/>
                                  </p:stCondLst>
                                  <p:iterate>
                                    <p:tmAbs val="0"/>
                                  </p:iterate>
                                  <p:childTnLst>
                                    <p:set>
                                      <p:cBhvr>
                                        <p:cTn id="13" fill="hold"/>
                                        <p:tgtEl>
                                          <p:spTgt spid="148">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2" nodeType="clickEffect">
                                  <p:stCondLst>
                                    <p:cond delay="0"/>
                                  </p:stCondLst>
                                  <p:iterate>
                                    <p:tmAbs val="0"/>
                                  </p:iterate>
                                  <p:childTnLst>
                                    <p:set>
                                      <p:cBhvr>
                                        <p:cTn id="17" fill="hold"/>
                                        <p:tgtEl>
                                          <p:spTgt spid="148">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2" nodeType="clickEffect">
                                  <p:stCondLst>
                                    <p:cond delay="0"/>
                                  </p:stCondLst>
                                  <p:iterate>
                                    <p:tmAbs val="0"/>
                                  </p:iterate>
                                  <p:childTnLst>
                                    <p:set>
                                      <p:cBhvr>
                                        <p:cTn id="21" fill="hold"/>
                                        <p:tgtEl>
                                          <p:spTgt spid="148">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2" nodeType="clickEffect">
                                  <p:stCondLst>
                                    <p:cond delay="0"/>
                                  </p:stCondLst>
                                  <p:iterate>
                                    <p:tmAbs val="0"/>
                                  </p:iterate>
                                  <p:childTnLst>
                                    <p:set>
                                      <p:cBhvr>
                                        <p:cTn id="25" fill="hold"/>
                                        <p:tgtEl>
                                          <p:spTgt spid="148">
                                            <p:txEl>
                                              <p:pRg st="3" end="3"/>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2" nodeType="clickEffect">
                                  <p:stCondLst>
                                    <p:cond delay="0"/>
                                  </p:stCondLst>
                                  <p:iterate>
                                    <p:tmAbs val="0"/>
                                  </p:iterate>
                                  <p:childTnLst>
                                    <p:set>
                                      <p:cBhvr>
                                        <p:cTn id="29" fill="hold"/>
                                        <p:tgtEl>
                                          <p:spTgt spid="148">
                                            <p:txEl>
                                              <p:pRg st="4" end="4"/>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2" nodeType="clickEffect">
                                  <p:stCondLst>
                                    <p:cond delay="0"/>
                                  </p:stCondLst>
                                  <p:iterate>
                                    <p:tmAbs val="0"/>
                                  </p:iterate>
                                  <p:childTnLst>
                                    <p:set>
                                      <p:cBhvr>
                                        <p:cTn id="33" fill="hold"/>
                                        <p:tgtEl>
                                          <p:spTgt spid="14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1" animBg="1" advAuto="0"/>
      <p:bldP spid="148" grpId="2" build="p" bldLvl="5"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hueOff val="-511526"/>
                <a:satOff val="12911"/>
                <a:lumOff val="13962"/>
                <a:alpha val="90000"/>
              </a:schemeClr>
            </a:gs>
            <a:gs pos="100000">
              <a:schemeClr val="accent1">
                <a:hueOff val="100455"/>
                <a:satOff val="5276"/>
                <a:lumOff val="-20967"/>
                <a:alpha val="90000"/>
              </a:schemeClr>
            </a:gs>
          </a:gsLst>
          <a:lin ang="5400000" scaled="0"/>
        </a:gradFill>
        <a:effectLst/>
      </p:bgPr>
    </p:bg>
    <p:spTree>
      <p:nvGrpSpPr>
        <p:cNvPr id="1" name=""/>
        <p:cNvGrpSpPr/>
        <p:nvPr/>
      </p:nvGrpSpPr>
      <p:grpSpPr>
        <a:xfrm>
          <a:off x="0" y="0"/>
          <a:ext cx="0" cy="0"/>
          <a:chOff x="0" y="0"/>
          <a:chExt cx="0" cy="0"/>
        </a:xfrm>
      </p:grpSpPr>
      <p:sp>
        <p:nvSpPr>
          <p:cNvPr id="150" name="Titanium metal uses"/>
          <p:cNvSpPr txBox="1">
            <a:spLocks noGrp="1"/>
          </p:cNvSpPr>
          <p:nvPr>
            <p:ph type="title"/>
          </p:nvPr>
        </p:nvSpPr>
        <p:spPr>
          <a:xfrm>
            <a:off x="6192896" y="5597504"/>
            <a:ext cx="21971001" cy="1433164"/>
          </a:xfrm>
          <a:prstGeom prst="rect">
            <a:avLst/>
          </a:prstGeom>
        </p:spPr>
        <p:txBody>
          <a:bodyPr/>
          <a:lstStyle>
            <a:lvl1pPr>
              <a:defRPr>
                <a:solidFill>
                  <a:srgbClr val="FFF056"/>
                </a:solidFill>
              </a:defRPr>
            </a:lvl1pPr>
          </a:lstStyle>
          <a:p>
            <a:pPr>
              <a:defRPr>
                <a:effectLst/>
              </a:defRPr>
            </a:pPr>
            <a:r>
              <a:t>Titanium metal uses</a:t>
            </a:r>
          </a:p>
        </p:txBody>
      </p:sp>
      <p:grpSp>
        <p:nvGrpSpPr>
          <p:cNvPr id="153" name="how-much-does-a-titanium-hip-replacement-weigh-7.jpeg"/>
          <p:cNvGrpSpPr/>
          <p:nvPr/>
        </p:nvGrpSpPr>
        <p:grpSpPr>
          <a:xfrm>
            <a:off x="19263088" y="317037"/>
            <a:ext cx="4755934" cy="6236725"/>
            <a:chOff x="0" y="0"/>
            <a:chExt cx="4755932" cy="6236723"/>
          </a:xfrm>
        </p:grpSpPr>
        <p:pic>
          <p:nvPicPr>
            <p:cNvPr id="152" name="how-much-does-a-titanium-hip-replacement-weigh-7.jpeg" descr="how-much-does-a-titanium-hip-replacement-weigh-7.jpeg"/>
            <p:cNvPicPr>
              <a:picLocks noChangeAspect="1"/>
            </p:cNvPicPr>
            <p:nvPr/>
          </p:nvPicPr>
          <p:blipFill>
            <a:blip r:embed="rId2"/>
            <a:srcRect l="15500" r="33728"/>
            <a:stretch>
              <a:fillRect/>
            </a:stretch>
          </p:blipFill>
          <p:spPr>
            <a:xfrm>
              <a:off x="215900" y="139700"/>
              <a:ext cx="4324133" cy="5677924"/>
            </a:xfrm>
            <a:prstGeom prst="rect">
              <a:avLst/>
            </a:prstGeom>
            <a:ln>
              <a:noFill/>
            </a:ln>
            <a:effectLst/>
          </p:spPr>
        </p:pic>
        <p:pic>
          <p:nvPicPr>
            <p:cNvPr id="151" name="how-much-does-a-titanium-hip-replacement-weigh-7.jpeg" descr="how-much-does-a-titanium-hip-replacement-weigh-7.jpeg"/>
            <p:cNvPicPr>
              <a:picLocks/>
            </p:cNvPicPr>
            <p:nvPr/>
          </p:nvPicPr>
          <p:blipFill>
            <a:blip r:embed="rId3"/>
            <a:stretch>
              <a:fillRect/>
            </a:stretch>
          </p:blipFill>
          <p:spPr>
            <a:xfrm>
              <a:off x="-1" y="-1"/>
              <a:ext cx="4755934" cy="6236725"/>
            </a:xfrm>
            <a:prstGeom prst="rect">
              <a:avLst/>
            </a:prstGeom>
            <a:effectLst/>
          </p:spPr>
        </p:pic>
      </p:grpSp>
      <p:pic>
        <p:nvPicPr>
          <p:cNvPr id="154" name="Titanium-alloy-XOT-metals-1.jpg" descr="Titanium-alloy-XOT-metals-1.jpg"/>
          <p:cNvPicPr>
            <a:picLocks/>
          </p:cNvPicPr>
          <p:nvPr/>
        </p:nvPicPr>
        <p:blipFill>
          <a:blip r:embed="rId4"/>
          <a:stretch>
            <a:fillRect/>
          </a:stretch>
        </p:blipFill>
        <p:spPr>
          <a:xfrm>
            <a:off x="608266" y="7503232"/>
            <a:ext cx="8310434" cy="5798091"/>
          </a:xfrm>
          <a:prstGeom prst="rect">
            <a:avLst/>
          </a:prstGeom>
          <a:effectLst>
            <a:outerShdw blurRad="190500" dist="12700" dir="5400000" rotWithShape="0">
              <a:srgbClr val="000000"/>
            </a:outerShdw>
          </a:effectLst>
        </p:spPr>
      </p:pic>
      <p:pic>
        <p:nvPicPr>
          <p:cNvPr id="155" name="shopping.jpeg" descr="shopping.jpeg"/>
          <p:cNvPicPr>
            <a:picLocks/>
          </p:cNvPicPr>
          <p:nvPr/>
        </p:nvPicPr>
        <p:blipFill>
          <a:blip r:embed="rId5"/>
          <a:stretch>
            <a:fillRect/>
          </a:stretch>
        </p:blipFill>
        <p:spPr>
          <a:xfrm>
            <a:off x="19263177" y="6556044"/>
            <a:ext cx="4755754" cy="6869435"/>
          </a:xfrm>
          <a:prstGeom prst="rect">
            <a:avLst/>
          </a:prstGeom>
          <a:effectLst>
            <a:outerShdw blurRad="190500" dist="12700" dir="5400000" rotWithShape="0">
              <a:srgbClr val="000000"/>
            </a:outerShdw>
          </a:effectLst>
        </p:spPr>
      </p:pic>
      <p:pic>
        <p:nvPicPr>
          <p:cNvPr id="156" name="titanium-implants-1024x650.jpg" descr="titanium-implants-1024x650.jpg"/>
          <p:cNvPicPr>
            <a:picLocks/>
          </p:cNvPicPr>
          <p:nvPr/>
        </p:nvPicPr>
        <p:blipFill>
          <a:blip r:embed="rId6"/>
          <a:stretch>
            <a:fillRect/>
          </a:stretch>
        </p:blipFill>
        <p:spPr>
          <a:xfrm>
            <a:off x="321484" y="702411"/>
            <a:ext cx="7335047" cy="4940745"/>
          </a:xfrm>
          <a:prstGeom prst="rect">
            <a:avLst/>
          </a:prstGeom>
          <a:effectLst>
            <a:outerShdw blurRad="190500" dist="12700" dir="5400000" rotWithShape="0">
              <a:srgbClr val="000000"/>
            </a:outerShdw>
          </a:effectLst>
        </p:spPr>
      </p:pic>
      <p:pic>
        <p:nvPicPr>
          <p:cNvPr id="157" name="shopping.jpeg" descr="shopping.jpeg"/>
          <p:cNvPicPr>
            <a:picLocks/>
          </p:cNvPicPr>
          <p:nvPr/>
        </p:nvPicPr>
        <p:blipFill>
          <a:blip r:embed="rId7"/>
          <a:stretch>
            <a:fillRect/>
          </a:stretch>
        </p:blipFill>
        <p:spPr>
          <a:xfrm>
            <a:off x="10872740" y="7535574"/>
            <a:ext cx="5606409" cy="5733408"/>
          </a:xfrm>
          <a:prstGeom prst="rect">
            <a:avLst/>
          </a:prstGeom>
          <a:effectLst>
            <a:outerShdw blurRad="190500" dist="12700" dir="5400000" rotWithShape="0">
              <a:srgbClr val="000000"/>
            </a:outerShdw>
          </a:effectLst>
        </p:spPr>
      </p:pic>
      <p:pic>
        <p:nvPicPr>
          <p:cNvPr id="158" name="Image" descr="Image"/>
          <p:cNvPicPr>
            <a:picLocks/>
          </p:cNvPicPr>
          <p:nvPr/>
        </p:nvPicPr>
        <p:blipFill>
          <a:blip r:embed="rId8"/>
          <a:stretch>
            <a:fillRect/>
          </a:stretch>
        </p:blipFill>
        <p:spPr>
          <a:xfrm>
            <a:off x="7880853" y="774857"/>
            <a:ext cx="11157912" cy="4868423"/>
          </a:xfrm>
          <a:prstGeom prst="rect">
            <a:avLst/>
          </a:prstGeom>
          <a:effectLst>
            <a:outerShdw blurRad="190500" dist="12700" dir="5400000" rotWithShape="0">
              <a:srgbClr val="000000"/>
            </a:outerShdw>
          </a:effectLst>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hueOff val="-511526"/>
                <a:satOff val="12911"/>
                <a:lumOff val="13962"/>
                <a:alpha val="90000"/>
              </a:schemeClr>
            </a:gs>
            <a:gs pos="100000">
              <a:schemeClr val="accent1">
                <a:hueOff val="100455"/>
                <a:satOff val="5276"/>
                <a:lumOff val="-20967"/>
                <a:alpha val="90000"/>
              </a:schemeClr>
            </a:gs>
          </a:gsLst>
          <a:lin ang="5400000" scaled="0"/>
        </a:gradFill>
        <a:effectLst/>
      </p:bgPr>
    </p:bg>
    <p:spTree>
      <p:nvGrpSpPr>
        <p:cNvPr id="1" name=""/>
        <p:cNvGrpSpPr/>
        <p:nvPr/>
      </p:nvGrpSpPr>
      <p:grpSpPr>
        <a:xfrm>
          <a:off x="0" y="0"/>
          <a:ext cx="0" cy="0"/>
          <a:chOff x="0" y="0"/>
          <a:chExt cx="0" cy="0"/>
        </a:xfrm>
      </p:grpSpPr>
      <p:sp>
        <p:nvSpPr>
          <p:cNvPr id="160" name="Titanium Dioxide end uses"/>
          <p:cNvSpPr txBox="1">
            <a:spLocks noGrp="1"/>
          </p:cNvSpPr>
          <p:nvPr>
            <p:ph type="title"/>
          </p:nvPr>
        </p:nvSpPr>
        <p:spPr>
          <a:xfrm>
            <a:off x="1206500" y="653731"/>
            <a:ext cx="21971000" cy="1433164"/>
          </a:xfrm>
          <a:prstGeom prst="rect">
            <a:avLst/>
          </a:prstGeom>
        </p:spPr>
        <p:txBody>
          <a:bodyPr/>
          <a:lstStyle>
            <a:lvl1pPr>
              <a:defRPr>
                <a:solidFill>
                  <a:srgbClr val="FFF056"/>
                </a:solidFill>
              </a:defRPr>
            </a:lvl1pPr>
          </a:lstStyle>
          <a:p>
            <a:pPr>
              <a:defRPr>
                <a:effectLst/>
              </a:defRPr>
            </a:pPr>
            <a:r>
              <a:t>Titanium Dioxide end uses</a:t>
            </a:r>
          </a:p>
        </p:txBody>
      </p:sp>
      <p:pic>
        <p:nvPicPr>
          <p:cNvPr id="161" name="shopping.jpeg" descr="shopping.jpeg"/>
          <p:cNvPicPr>
            <a:picLocks noChangeAspect="1"/>
          </p:cNvPicPr>
          <p:nvPr/>
        </p:nvPicPr>
        <p:blipFill>
          <a:blip r:embed="rId2"/>
          <a:stretch>
            <a:fillRect/>
          </a:stretch>
        </p:blipFill>
        <p:spPr>
          <a:xfrm>
            <a:off x="1151017" y="2839789"/>
            <a:ext cx="3939990" cy="5240752"/>
          </a:xfrm>
          <a:prstGeom prst="rect">
            <a:avLst/>
          </a:prstGeom>
          <a:ln w="12700">
            <a:miter lim="400000"/>
          </a:ln>
          <a:effectLst>
            <a:outerShdw blurRad="190500" dist="12700" dir="5400000" rotWithShape="0">
              <a:srgbClr val="000000"/>
            </a:outerShdw>
          </a:effectLst>
        </p:spPr>
      </p:pic>
      <p:pic>
        <p:nvPicPr>
          <p:cNvPr id="162" name="shopping.jpeg" descr="shopping.jpeg"/>
          <p:cNvPicPr>
            <a:picLocks noChangeAspect="1"/>
          </p:cNvPicPr>
          <p:nvPr/>
        </p:nvPicPr>
        <p:blipFill>
          <a:blip r:embed="rId3"/>
          <a:srcRect l="4156" t="36611" b="36611"/>
          <a:stretch>
            <a:fillRect/>
          </a:stretch>
        </p:blipFill>
        <p:spPr>
          <a:xfrm>
            <a:off x="9921710" y="4420279"/>
            <a:ext cx="5722429" cy="1612528"/>
          </a:xfrm>
          <a:prstGeom prst="rect">
            <a:avLst/>
          </a:prstGeom>
          <a:ln w="12700">
            <a:miter lim="400000"/>
          </a:ln>
          <a:effectLst>
            <a:outerShdw blurRad="190500" dist="12700" dir="5400000" rotWithShape="0">
              <a:srgbClr val="000000"/>
            </a:outerShdw>
          </a:effectLst>
        </p:spPr>
      </p:pic>
      <p:pic>
        <p:nvPicPr>
          <p:cNvPr id="163" name="shopping.jpeg" descr="shopping.jpeg"/>
          <p:cNvPicPr>
            <a:picLocks noChangeAspect="1"/>
          </p:cNvPicPr>
          <p:nvPr/>
        </p:nvPicPr>
        <p:blipFill>
          <a:blip r:embed="rId4"/>
          <a:srcRect l="17556" r="17556" b="1999"/>
          <a:stretch>
            <a:fillRect/>
          </a:stretch>
        </p:blipFill>
        <p:spPr>
          <a:xfrm>
            <a:off x="6840471" y="2942390"/>
            <a:ext cx="1946110" cy="5035679"/>
          </a:xfrm>
          <a:prstGeom prst="rect">
            <a:avLst/>
          </a:prstGeom>
          <a:ln w="12700">
            <a:miter lim="400000"/>
          </a:ln>
          <a:effectLst>
            <a:outerShdw blurRad="190500" dist="12700" dir="5400000" rotWithShape="0">
              <a:srgbClr val="000000"/>
            </a:outerShdw>
          </a:effectLst>
        </p:spPr>
      </p:pic>
      <p:pic>
        <p:nvPicPr>
          <p:cNvPr id="164" name="homemade-ice-cream-recipe.jpeg" descr="homemade-ice-cream-recipe.jpeg"/>
          <p:cNvPicPr>
            <a:picLocks noChangeAspect="1"/>
          </p:cNvPicPr>
          <p:nvPr/>
        </p:nvPicPr>
        <p:blipFill>
          <a:blip r:embed="rId5"/>
          <a:stretch>
            <a:fillRect/>
          </a:stretch>
        </p:blipFill>
        <p:spPr>
          <a:xfrm>
            <a:off x="20276309" y="8436959"/>
            <a:ext cx="3320788" cy="4580397"/>
          </a:xfrm>
          <a:prstGeom prst="rect">
            <a:avLst/>
          </a:prstGeom>
          <a:ln w="12700">
            <a:miter lim="400000"/>
          </a:ln>
          <a:effectLst>
            <a:outerShdw blurRad="190500" dist="12700" dir="5400000" rotWithShape="0">
              <a:srgbClr val="000000"/>
            </a:outerShdw>
          </a:effectLst>
        </p:spPr>
      </p:pic>
      <p:pic>
        <p:nvPicPr>
          <p:cNvPr id="165" name="GettyImages-1160681574_header-1024x575.jpg.jpeg" descr="GettyImages-1160681574_header-1024x575.jpg.jpeg"/>
          <p:cNvPicPr>
            <a:picLocks noChangeAspect="1"/>
          </p:cNvPicPr>
          <p:nvPr/>
        </p:nvPicPr>
        <p:blipFill>
          <a:blip r:embed="rId6"/>
          <a:srcRect l="33920"/>
          <a:stretch>
            <a:fillRect/>
          </a:stretch>
        </p:blipFill>
        <p:spPr>
          <a:xfrm>
            <a:off x="694115" y="8833436"/>
            <a:ext cx="4329209" cy="3678845"/>
          </a:xfrm>
          <a:prstGeom prst="rect">
            <a:avLst/>
          </a:prstGeom>
          <a:ln w="12700">
            <a:miter lim="400000"/>
          </a:ln>
          <a:effectLst>
            <a:outerShdw blurRad="190500" dist="12700" dir="5400000" rotWithShape="0">
              <a:srgbClr val="000000"/>
            </a:outerShdw>
          </a:effectLst>
        </p:spPr>
      </p:pic>
      <p:pic>
        <p:nvPicPr>
          <p:cNvPr id="166" name="Image" descr="Image"/>
          <p:cNvPicPr>
            <a:picLocks noChangeAspect="1"/>
          </p:cNvPicPr>
          <p:nvPr/>
        </p:nvPicPr>
        <p:blipFill>
          <a:blip r:embed="rId7"/>
          <a:srcRect l="4136" t="9082" r="8736" b="15953"/>
          <a:stretch>
            <a:fillRect/>
          </a:stretch>
        </p:blipFill>
        <p:spPr>
          <a:xfrm>
            <a:off x="5819340" y="8848748"/>
            <a:ext cx="4366460" cy="3756930"/>
          </a:xfrm>
          <a:prstGeom prst="rect">
            <a:avLst/>
          </a:prstGeom>
          <a:ln w="12700">
            <a:miter lim="400000"/>
          </a:ln>
          <a:effectLst>
            <a:outerShdw blurRad="190500" dist="12700" dir="5400000" rotWithShape="0">
              <a:srgbClr val="000000"/>
            </a:outerShdw>
          </a:effectLst>
        </p:spPr>
      </p:pic>
      <p:pic>
        <p:nvPicPr>
          <p:cNvPr id="167" name="shopping.jpeg" descr="shopping.jpeg"/>
          <p:cNvPicPr>
            <a:picLocks noChangeAspect="1"/>
          </p:cNvPicPr>
          <p:nvPr/>
        </p:nvPicPr>
        <p:blipFill>
          <a:blip r:embed="rId8"/>
          <a:stretch>
            <a:fillRect/>
          </a:stretch>
        </p:blipFill>
        <p:spPr>
          <a:xfrm>
            <a:off x="10981872" y="8848748"/>
            <a:ext cx="3602218" cy="3756820"/>
          </a:xfrm>
          <a:prstGeom prst="rect">
            <a:avLst/>
          </a:prstGeom>
          <a:ln w="12700">
            <a:miter lim="400000"/>
          </a:ln>
          <a:effectLst>
            <a:outerShdw blurRad="190500" dist="12700" dir="5400000" rotWithShape="0">
              <a:srgbClr val="000000"/>
            </a:outerShdw>
          </a:effectLst>
        </p:spPr>
      </p:pic>
      <p:pic>
        <p:nvPicPr>
          <p:cNvPr id="168" name="Unknown.jpeg" descr="Unknown.jpeg"/>
          <p:cNvPicPr>
            <a:picLocks noChangeAspect="1"/>
          </p:cNvPicPr>
          <p:nvPr/>
        </p:nvPicPr>
        <p:blipFill>
          <a:blip r:embed="rId9"/>
          <a:srcRect l="21760"/>
          <a:stretch>
            <a:fillRect/>
          </a:stretch>
        </p:blipFill>
        <p:spPr>
          <a:xfrm>
            <a:off x="15380201" y="8854304"/>
            <a:ext cx="4257497" cy="3745859"/>
          </a:xfrm>
          <a:prstGeom prst="rect">
            <a:avLst/>
          </a:prstGeom>
          <a:ln w="12700">
            <a:miter lim="400000"/>
          </a:ln>
          <a:effectLst>
            <a:outerShdw blurRad="190500" dist="12700" dir="5400000" rotWithShape="0">
              <a:srgbClr val="000000"/>
            </a:outerShdw>
          </a:effectLst>
        </p:spPr>
      </p:pic>
      <p:pic>
        <p:nvPicPr>
          <p:cNvPr id="169" name="N-type_semiconductor.jpg" descr="N-type_semiconductor.jpg"/>
          <p:cNvPicPr>
            <a:picLocks noChangeAspect="1"/>
          </p:cNvPicPr>
          <p:nvPr/>
        </p:nvPicPr>
        <p:blipFill>
          <a:blip r:embed="rId10"/>
          <a:stretch>
            <a:fillRect/>
          </a:stretch>
        </p:blipFill>
        <p:spPr>
          <a:xfrm>
            <a:off x="16994739" y="3637436"/>
            <a:ext cx="5598108" cy="4092095"/>
          </a:xfrm>
          <a:prstGeom prst="rect">
            <a:avLst/>
          </a:prstGeom>
          <a:ln w="12700">
            <a:miter lim="400000"/>
          </a:ln>
          <a:effectLst>
            <a:outerShdw blurRad="190500" dist="12700" dir="5400000" rotWithShape="0">
              <a:srgbClr val="000000"/>
            </a:outerShdw>
          </a:effectLst>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hueOff val="-511526"/>
                <a:satOff val="12911"/>
                <a:lumOff val="13962"/>
                <a:alpha val="90000"/>
              </a:schemeClr>
            </a:gs>
            <a:gs pos="100000">
              <a:schemeClr val="accent1">
                <a:hueOff val="100455"/>
                <a:satOff val="5276"/>
                <a:lumOff val="-20967"/>
                <a:alpha val="90000"/>
              </a:schemeClr>
            </a:gs>
          </a:gsLst>
          <a:lin ang="5400000" scaled="0"/>
        </a:gradFill>
        <a:effectLst/>
      </p:bgPr>
    </p:bg>
    <p:spTree>
      <p:nvGrpSpPr>
        <p:cNvPr id="1" name=""/>
        <p:cNvGrpSpPr/>
        <p:nvPr/>
      </p:nvGrpSpPr>
      <p:grpSpPr>
        <a:xfrm>
          <a:off x="0" y="0"/>
          <a:ext cx="0" cy="0"/>
          <a:chOff x="0" y="0"/>
          <a:chExt cx="0" cy="0"/>
        </a:xfrm>
      </p:grpSpPr>
      <p:sp>
        <p:nvSpPr>
          <p:cNvPr id="171" name="Production Volumes"/>
          <p:cNvSpPr txBox="1">
            <a:spLocks noGrp="1"/>
          </p:cNvSpPr>
          <p:nvPr>
            <p:ph type="title"/>
          </p:nvPr>
        </p:nvSpPr>
        <p:spPr>
          <a:prstGeom prst="rect">
            <a:avLst/>
          </a:prstGeom>
        </p:spPr>
        <p:txBody>
          <a:bodyPr/>
          <a:lstStyle>
            <a:lvl1pPr>
              <a:defRPr>
                <a:solidFill>
                  <a:srgbClr val="FFF056"/>
                </a:solidFill>
              </a:defRPr>
            </a:lvl1pPr>
          </a:lstStyle>
          <a:p>
            <a:pPr>
              <a:defRPr>
                <a:effectLst/>
              </a:defRPr>
            </a:pPr>
            <a:r>
              <a:t>Production Volumes</a:t>
            </a:r>
          </a:p>
        </p:txBody>
      </p:sp>
      <p:sp>
        <p:nvSpPr>
          <p:cNvPr id="172" name="Approximately 95% of mined ore is used for TiO2 pigment…"/>
          <p:cNvSpPr txBox="1">
            <a:spLocks noGrp="1"/>
          </p:cNvSpPr>
          <p:nvPr>
            <p:ph type="body" idx="1"/>
          </p:nvPr>
        </p:nvSpPr>
        <p:spPr>
          <a:xfrm>
            <a:off x="1014366" y="3990847"/>
            <a:ext cx="21971001" cy="8256012"/>
          </a:xfrm>
          <a:prstGeom prst="rect">
            <a:avLst/>
          </a:prstGeom>
        </p:spPr>
        <p:txBody>
          <a:bodyPr/>
          <a:lstStyle/>
          <a:p>
            <a:pPr>
              <a:lnSpc>
                <a:spcPct val="190000"/>
              </a:lnSpc>
              <a:defRPr b="1">
                <a:solidFill>
                  <a:srgbClr val="FFFFFF"/>
                </a:solidFill>
                <a:effectLst/>
              </a:defRPr>
            </a:pPr>
            <a:r>
              <a:t>Approximately 95% of mined ore is used for TiO</a:t>
            </a:r>
            <a:r>
              <a:rPr sz="4700" baseline="-5999"/>
              <a:t>2</a:t>
            </a:r>
            <a:r>
              <a:t> pigment</a:t>
            </a:r>
          </a:p>
          <a:p>
            <a:pPr>
              <a:lnSpc>
                <a:spcPct val="190000"/>
              </a:lnSpc>
              <a:defRPr b="1">
                <a:solidFill>
                  <a:srgbClr val="FFFFFF"/>
                </a:solidFill>
                <a:effectLst/>
              </a:defRPr>
            </a:pPr>
            <a:r>
              <a:t>In 2022 8.9 million tonnes of pigment produced from ores </a:t>
            </a:r>
          </a:p>
          <a:p>
            <a:pPr>
              <a:lnSpc>
                <a:spcPct val="190000"/>
              </a:lnSpc>
              <a:defRPr b="1">
                <a:solidFill>
                  <a:srgbClr val="FFFFFF"/>
                </a:solidFill>
                <a:effectLst/>
              </a:defRPr>
            </a:pPr>
            <a:r>
              <a:t>245,000 tonnes of sponge titanium metal produced in 2022</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72">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7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7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7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 grpId="1" build="p" bldLvl="5"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hueOff val="-511526"/>
                <a:satOff val="12911"/>
                <a:lumOff val="13962"/>
                <a:alpha val="90000"/>
              </a:schemeClr>
            </a:gs>
            <a:gs pos="100000">
              <a:schemeClr val="accent1">
                <a:hueOff val="100455"/>
                <a:satOff val="5276"/>
                <a:lumOff val="-20967"/>
                <a:alpha val="90000"/>
              </a:schemeClr>
            </a:gs>
          </a:gsLst>
          <a:lin ang="5400000" scaled="0"/>
        </a:gradFill>
        <a:effectLst/>
      </p:bgPr>
    </p:bg>
    <p:spTree>
      <p:nvGrpSpPr>
        <p:cNvPr id="1" name=""/>
        <p:cNvGrpSpPr/>
        <p:nvPr/>
      </p:nvGrpSpPr>
      <p:grpSpPr>
        <a:xfrm>
          <a:off x="0" y="0"/>
          <a:ext cx="0" cy="0"/>
          <a:chOff x="0" y="0"/>
          <a:chExt cx="0" cy="0"/>
        </a:xfrm>
      </p:grpSpPr>
      <p:sp>
        <p:nvSpPr>
          <p:cNvPr id="174" name="Titanium Ores"/>
          <p:cNvSpPr txBox="1">
            <a:spLocks noGrp="1"/>
          </p:cNvSpPr>
          <p:nvPr>
            <p:ph type="title"/>
          </p:nvPr>
        </p:nvSpPr>
        <p:spPr>
          <a:xfrm>
            <a:off x="924929" y="272331"/>
            <a:ext cx="21971001" cy="1433164"/>
          </a:xfrm>
          <a:prstGeom prst="rect">
            <a:avLst/>
          </a:prstGeom>
        </p:spPr>
        <p:txBody>
          <a:bodyPr/>
          <a:lstStyle>
            <a:lvl1pPr>
              <a:defRPr>
                <a:solidFill>
                  <a:srgbClr val="FFF056"/>
                </a:solidFill>
              </a:defRPr>
            </a:lvl1pPr>
          </a:lstStyle>
          <a:p>
            <a:pPr>
              <a:defRPr>
                <a:effectLst/>
              </a:defRPr>
            </a:pPr>
            <a:r>
              <a:t>Titanium Ores</a:t>
            </a:r>
          </a:p>
        </p:txBody>
      </p:sp>
      <p:sp>
        <p:nvSpPr>
          <p:cNvPr id="175" name="Only found as oxides…"/>
          <p:cNvSpPr txBox="1">
            <a:spLocks noGrp="1"/>
          </p:cNvSpPr>
          <p:nvPr>
            <p:ph type="body" idx="1"/>
          </p:nvPr>
        </p:nvSpPr>
        <p:spPr>
          <a:xfrm>
            <a:off x="924929" y="1531799"/>
            <a:ext cx="21971001" cy="8256012"/>
          </a:xfrm>
          <a:prstGeom prst="rect">
            <a:avLst/>
          </a:prstGeom>
        </p:spPr>
        <p:txBody>
          <a:bodyPr/>
          <a:lstStyle/>
          <a:p>
            <a:pPr marL="0" indent="0">
              <a:buSzTx/>
              <a:buNone/>
              <a:defRPr sz="6000" b="1">
                <a:solidFill>
                  <a:srgbClr val="FFFFFF"/>
                </a:solidFill>
                <a:effectLst/>
              </a:defRPr>
            </a:pPr>
            <a:r>
              <a:t>Only found as oxides</a:t>
            </a:r>
          </a:p>
          <a:p>
            <a:pPr marL="0" indent="0">
              <a:buSzTx/>
              <a:buNone/>
              <a:defRPr sz="6000" b="1">
                <a:solidFill>
                  <a:srgbClr val="FFFFFF"/>
                </a:solidFill>
                <a:effectLst/>
              </a:defRPr>
            </a:pPr>
            <a:r>
              <a:t>                      Rutile TiO</a:t>
            </a:r>
            <a:r>
              <a:rPr baseline="-5999"/>
              <a:t>2</a:t>
            </a:r>
            <a:r>
              <a:t>                                  Ilmenite FeTiO</a:t>
            </a:r>
            <a:r>
              <a:rPr baseline="-5999"/>
              <a:t>3                                                </a:t>
            </a:r>
          </a:p>
        </p:txBody>
      </p:sp>
      <p:pic>
        <p:nvPicPr>
          <p:cNvPr id="176" name="Ilmenite.jpg.jpeg" descr="Ilmenite.jpg.jpeg"/>
          <p:cNvPicPr>
            <a:picLocks noChangeAspect="1"/>
          </p:cNvPicPr>
          <p:nvPr/>
        </p:nvPicPr>
        <p:blipFill>
          <a:blip r:embed="rId2"/>
          <a:stretch>
            <a:fillRect/>
          </a:stretch>
        </p:blipFill>
        <p:spPr>
          <a:xfrm>
            <a:off x="16092796" y="4750272"/>
            <a:ext cx="7833905" cy="8577269"/>
          </a:xfrm>
          <a:prstGeom prst="rect">
            <a:avLst/>
          </a:prstGeom>
          <a:ln w="12700">
            <a:miter lim="400000"/>
          </a:ln>
          <a:effectLst>
            <a:outerShdw blurRad="190500" dist="12700" dir="5400000" rotWithShape="0">
              <a:srgbClr val="000000"/>
            </a:outerShdw>
          </a:effectLst>
        </p:spPr>
      </p:pic>
      <p:pic>
        <p:nvPicPr>
          <p:cNvPr id="177" name="How-rutile-may-help-find-undiscovered-gold-deposits.jpg" descr="How-rutile-may-help-find-undiscovered-gold-deposits.jpg"/>
          <p:cNvPicPr>
            <a:picLocks noChangeAspect="1"/>
          </p:cNvPicPr>
          <p:nvPr/>
        </p:nvPicPr>
        <p:blipFill>
          <a:blip r:embed="rId3"/>
          <a:stretch>
            <a:fillRect/>
          </a:stretch>
        </p:blipFill>
        <p:spPr>
          <a:xfrm>
            <a:off x="296192" y="4781847"/>
            <a:ext cx="15325415" cy="8514119"/>
          </a:xfrm>
          <a:prstGeom prst="rect">
            <a:avLst/>
          </a:prstGeom>
          <a:ln w="12700">
            <a:miter lim="400000"/>
          </a:ln>
          <a:effectLst>
            <a:outerShdw blurRad="190500" dist="12700" dir="5400000" rotWithShape="0">
              <a:srgbClr val="000000"/>
            </a:outerShdw>
          </a:effectLst>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hueOff val="-511526"/>
                <a:satOff val="12911"/>
                <a:lumOff val="13962"/>
                <a:alpha val="90000"/>
              </a:schemeClr>
            </a:gs>
            <a:gs pos="100000">
              <a:schemeClr val="accent1">
                <a:hueOff val="100455"/>
                <a:satOff val="5276"/>
                <a:lumOff val="-20967"/>
                <a:alpha val="90000"/>
              </a:schemeClr>
            </a:gs>
          </a:gsLst>
          <a:lin ang="5400000" scaled="0"/>
        </a:gradFill>
        <a:effectLst/>
      </p:bgPr>
    </p:bg>
    <p:spTree>
      <p:nvGrpSpPr>
        <p:cNvPr id="1" name=""/>
        <p:cNvGrpSpPr/>
        <p:nvPr/>
      </p:nvGrpSpPr>
      <p:grpSpPr>
        <a:xfrm>
          <a:off x="0" y="0"/>
          <a:ext cx="0" cy="0"/>
          <a:chOff x="0" y="0"/>
          <a:chExt cx="0" cy="0"/>
        </a:xfrm>
      </p:grpSpPr>
      <p:sp>
        <p:nvSpPr>
          <p:cNvPr id="179" name="Mineral Properties"/>
          <p:cNvSpPr txBox="1">
            <a:spLocks noGrp="1"/>
          </p:cNvSpPr>
          <p:nvPr>
            <p:ph type="title"/>
          </p:nvPr>
        </p:nvSpPr>
        <p:spPr>
          <a:xfrm>
            <a:off x="1412984" y="384959"/>
            <a:ext cx="21971001" cy="1433164"/>
          </a:xfrm>
          <a:prstGeom prst="rect">
            <a:avLst/>
          </a:prstGeom>
        </p:spPr>
        <p:txBody>
          <a:bodyPr/>
          <a:lstStyle>
            <a:lvl1pPr>
              <a:defRPr>
                <a:solidFill>
                  <a:srgbClr val="FFF056"/>
                </a:solidFill>
              </a:defRPr>
            </a:lvl1pPr>
          </a:lstStyle>
          <a:p>
            <a:pPr>
              <a:defRPr>
                <a:effectLst/>
              </a:defRPr>
            </a:pPr>
            <a:r>
              <a:t>Mineral Properties</a:t>
            </a:r>
          </a:p>
        </p:txBody>
      </p:sp>
      <p:graphicFrame>
        <p:nvGraphicFramePr>
          <p:cNvPr id="180" name="Table 2"/>
          <p:cNvGraphicFramePr/>
          <p:nvPr/>
        </p:nvGraphicFramePr>
        <p:xfrm>
          <a:off x="804902" y="2353603"/>
          <a:ext cx="22774194" cy="10214862"/>
        </p:xfrm>
        <a:graphic>
          <a:graphicData uri="http://schemas.openxmlformats.org/drawingml/2006/table">
            <a:tbl>
              <a:tblPr>
                <a:tableStyleId>{C7B018BB-80A7-4F77-B60F-C8B233D01FF8}</a:tableStyleId>
              </a:tblPr>
              <a:tblGrid>
                <a:gridCol w="6275852">
                  <a:extLst>
                    <a:ext uri="{9D8B030D-6E8A-4147-A177-3AD203B41FA5}">
                      <a16:colId xmlns:a16="http://schemas.microsoft.com/office/drawing/2014/main" val="20000"/>
                    </a:ext>
                  </a:extLst>
                </a:gridCol>
                <a:gridCol w="9113330">
                  <a:extLst>
                    <a:ext uri="{9D8B030D-6E8A-4147-A177-3AD203B41FA5}">
                      <a16:colId xmlns:a16="http://schemas.microsoft.com/office/drawing/2014/main" val="20001"/>
                    </a:ext>
                  </a:extLst>
                </a:gridCol>
                <a:gridCol w="7385012">
                  <a:extLst>
                    <a:ext uri="{9D8B030D-6E8A-4147-A177-3AD203B41FA5}">
                      <a16:colId xmlns:a16="http://schemas.microsoft.com/office/drawing/2014/main" val="20002"/>
                    </a:ext>
                  </a:extLst>
                </a:gridCol>
              </a:tblGrid>
              <a:tr h="812800">
                <a:tc>
                  <a:txBody>
                    <a:bodyPr/>
                    <a:lstStyle/>
                    <a:p>
                      <a:pPr>
                        <a:defRPr sz="1800" cap="none">
                          <a:solidFill>
                            <a:srgbClr val="000000"/>
                          </a:solidFill>
                          <a:effectLst/>
                        </a:defRPr>
                      </a:pPr>
                      <a:r>
                        <a:rPr sz="3300" b="1">
                          <a:solidFill>
                            <a:srgbClr val="FDF171"/>
                          </a:solidFill>
                          <a:effectLst>
                            <a:outerShdw blurRad="25400" dist="25400" dir="5520000" rotWithShape="0">
                              <a:srgbClr val="FFFFFF">
                                <a:alpha val="72000"/>
                              </a:srgbClr>
                            </a:outerShdw>
                          </a:effectLst>
                          <a:latin typeface="Helvetica Neue"/>
                          <a:ea typeface="Helvetica Neue"/>
                          <a:cs typeface="Helvetica Neue"/>
                          <a:sym typeface="Helvetica Neue"/>
                        </a:rPr>
                        <a:t>MINERAL</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1800" cap="none">
                          <a:solidFill>
                            <a:srgbClr val="000000"/>
                          </a:solidFill>
                          <a:effectLst/>
                        </a:defRPr>
                      </a:pPr>
                      <a:r>
                        <a:rPr sz="3300" b="1">
                          <a:solidFill>
                            <a:srgbClr val="FDF171"/>
                          </a:solidFill>
                          <a:effectLst>
                            <a:outerShdw blurRad="25400" dist="25400" dir="5520000" rotWithShape="0">
                              <a:srgbClr val="FFFFFF">
                                <a:alpha val="72000"/>
                              </a:srgbClr>
                            </a:outerShdw>
                          </a:effectLst>
                          <a:latin typeface="Helvetica Neue"/>
                          <a:ea typeface="Helvetica Neue"/>
                          <a:cs typeface="Helvetica Neue"/>
                          <a:sym typeface="Helvetica Neue"/>
                        </a:rPr>
                        <a:t>RUTILE</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1800" cap="none">
                          <a:solidFill>
                            <a:srgbClr val="000000"/>
                          </a:solidFill>
                          <a:effectLst/>
                        </a:defRPr>
                      </a:pPr>
                      <a:r>
                        <a:rPr sz="3300" b="1">
                          <a:solidFill>
                            <a:srgbClr val="FDF171"/>
                          </a:solidFill>
                          <a:effectLst>
                            <a:outerShdw blurRad="25400" dist="25400" dir="5520000" rotWithShape="0">
                              <a:srgbClr val="FFFFFF">
                                <a:alpha val="72000"/>
                              </a:srgbClr>
                            </a:outerShdw>
                          </a:effectLst>
                          <a:latin typeface="Helvetica Neue"/>
                          <a:ea typeface="Helvetica Neue"/>
                          <a:cs typeface="Helvetica Neue"/>
                          <a:sym typeface="Helvetica Neue"/>
                        </a:rPr>
                        <a:t>ILMENITE</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extLst>
                  <a:ext uri="{0D108BD9-81ED-4DB2-BD59-A6C34878D82A}">
                    <a16:rowId xmlns:a16="http://schemas.microsoft.com/office/drawing/2014/main" val="10000"/>
                  </a:ext>
                </a:extLst>
              </a:tr>
              <a:tr h="812800">
                <a:tc>
                  <a:txBody>
                    <a:bodyPr/>
                    <a:lstStyle/>
                    <a:p>
                      <a:pPr>
                        <a:defRPr sz="1800" cap="none">
                          <a:solidFill>
                            <a:srgbClr val="000000"/>
                          </a:solidFill>
                          <a:effectLst/>
                        </a:defRPr>
                      </a:pPr>
                      <a:r>
                        <a:rPr sz="3300" b="1">
                          <a:solidFill>
                            <a:srgbClr val="FDF171"/>
                          </a:solidFill>
                          <a:effectLst>
                            <a:outerShdw blurRad="25400" dist="25400" dir="5520000" rotWithShape="0">
                              <a:srgbClr val="FFFFFF">
                                <a:alpha val="72000"/>
                              </a:srgbClr>
                            </a:outerShdw>
                          </a:effectLst>
                          <a:latin typeface="Helvetica Neue"/>
                          <a:ea typeface="Helvetica Neue"/>
                          <a:cs typeface="Helvetica Neue"/>
                          <a:sym typeface="Helvetica Neue"/>
                        </a:rPr>
                        <a:t>COMPOSITION</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3300" b="1" cap="none">
                          <a:solidFill>
                            <a:srgbClr val="F6F5F4"/>
                          </a:solidFill>
                          <a:effectLst>
                            <a:outerShdw blurRad="25400" dist="25400" dir="5520000" rotWithShape="0">
                              <a:srgbClr val="FFFFFF">
                                <a:alpha val="72000"/>
                              </a:srgbClr>
                            </a:outerShdw>
                          </a:effectLst>
                          <a:latin typeface="Helvetica Neue"/>
                          <a:ea typeface="Helvetica Neue"/>
                          <a:cs typeface="Helvetica Neue"/>
                          <a:sym typeface="Helvetica Neue"/>
                        </a:defRPr>
                      </a:pPr>
                      <a:r>
                        <a:t>TiO</a:t>
                      </a:r>
                      <a:r>
                        <a:rPr baseline="-5999"/>
                        <a:t>2</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3300" b="1" cap="none">
                          <a:solidFill>
                            <a:srgbClr val="F6F5F4"/>
                          </a:solidFill>
                          <a:effectLst>
                            <a:outerShdw blurRad="25400" dist="25400" dir="5520000" rotWithShape="0">
                              <a:srgbClr val="FFFFFF">
                                <a:alpha val="72000"/>
                              </a:srgbClr>
                            </a:outerShdw>
                          </a:effectLst>
                          <a:latin typeface="Helvetica Neue"/>
                          <a:ea typeface="Helvetica Neue"/>
                          <a:cs typeface="Helvetica Neue"/>
                          <a:sym typeface="Helvetica Neue"/>
                        </a:defRPr>
                      </a:pPr>
                      <a:r>
                        <a:t>FeTiO</a:t>
                      </a:r>
                      <a:r>
                        <a:rPr baseline="-5999"/>
                        <a:t>3</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extLst>
                  <a:ext uri="{0D108BD9-81ED-4DB2-BD59-A6C34878D82A}">
                    <a16:rowId xmlns:a16="http://schemas.microsoft.com/office/drawing/2014/main" val="10001"/>
                  </a:ext>
                </a:extLst>
              </a:tr>
              <a:tr h="805452">
                <a:tc>
                  <a:txBody>
                    <a:bodyPr/>
                    <a:lstStyle/>
                    <a:p>
                      <a:pPr>
                        <a:defRPr sz="1800" cap="none">
                          <a:solidFill>
                            <a:srgbClr val="000000"/>
                          </a:solidFill>
                          <a:effectLst/>
                        </a:defRPr>
                      </a:pPr>
                      <a:r>
                        <a:rPr sz="3300" b="1">
                          <a:solidFill>
                            <a:srgbClr val="FDF171"/>
                          </a:solidFill>
                          <a:effectLst>
                            <a:outerShdw blurRad="25400" dist="25400" dir="5520000" rotWithShape="0">
                              <a:srgbClr val="FFFFFF">
                                <a:alpha val="72000"/>
                              </a:srgbClr>
                            </a:outerShdw>
                          </a:effectLst>
                          <a:latin typeface="Helvetica Neue"/>
                          <a:ea typeface="Helvetica Neue"/>
                          <a:cs typeface="Helvetica Neue"/>
                          <a:sym typeface="Helvetica Neue"/>
                        </a:rPr>
                        <a:t>CRYSTAL STRUCTURE</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1800" cap="none">
                          <a:solidFill>
                            <a:srgbClr val="000000"/>
                          </a:solidFill>
                          <a:effectLst/>
                        </a:defRPr>
                      </a:pPr>
                      <a:r>
                        <a:rPr sz="3300" b="1">
                          <a:solidFill>
                            <a:srgbClr val="F6F5F4"/>
                          </a:solidFill>
                          <a:effectLst>
                            <a:outerShdw blurRad="25400" dist="25400" dir="5520000" rotWithShape="0">
                              <a:srgbClr val="FFFFFF">
                                <a:alpha val="72000"/>
                              </a:srgbClr>
                            </a:outerShdw>
                          </a:effectLst>
                          <a:latin typeface="Helvetica Neue"/>
                          <a:ea typeface="Helvetica Neue"/>
                          <a:cs typeface="Helvetica Neue"/>
                          <a:sym typeface="Helvetica Neue"/>
                        </a:rPr>
                        <a:t>PRISMATIC ACICULAR STRIATED</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1800" cap="none">
                          <a:solidFill>
                            <a:srgbClr val="000000"/>
                          </a:solidFill>
                          <a:effectLst/>
                        </a:defRPr>
                      </a:pPr>
                      <a:r>
                        <a:rPr sz="3300" b="1">
                          <a:solidFill>
                            <a:srgbClr val="F6F5F4"/>
                          </a:solidFill>
                          <a:effectLst>
                            <a:outerShdw blurRad="25400" dist="25400" dir="5520000" rotWithShape="0">
                              <a:srgbClr val="FFFFFF">
                                <a:alpha val="72000"/>
                              </a:srgbClr>
                            </a:outerShdw>
                          </a:effectLst>
                          <a:latin typeface="Helvetica Neue"/>
                          <a:ea typeface="Helvetica Neue"/>
                          <a:cs typeface="Helvetica Neue"/>
                          <a:sym typeface="Helvetica Neue"/>
                        </a:rPr>
                        <a:t>TRIGONAL RHOMBOHEDRAL</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extLst>
                  <a:ext uri="{0D108BD9-81ED-4DB2-BD59-A6C34878D82A}">
                    <a16:rowId xmlns:a16="http://schemas.microsoft.com/office/drawing/2014/main" val="10002"/>
                  </a:ext>
                </a:extLst>
              </a:tr>
              <a:tr h="820147">
                <a:tc>
                  <a:txBody>
                    <a:bodyPr/>
                    <a:lstStyle/>
                    <a:p>
                      <a:pPr>
                        <a:defRPr sz="1800" cap="none">
                          <a:solidFill>
                            <a:srgbClr val="000000"/>
                          </a:solidFill>
                          <a:effectLst/>
                        </a:defRPr>
                      </a:pPr>
                      <a:r>
                        <a:rPr sz="3300" b="1">
                          <a:solidFill>
                            <a:srgbClr val="FDF171"/>
                          </a:solidFill>
                          <a:effectLst>
                            <a:outerShdw blurRad="25400" dist="25400" dir="5520000" rotWithShape="0">
                              <a:srgbClr val="FFFFFF">
                                <a:alpha val="72000"/>
                              </a:srgbClr>
                            </a:outerShdw>
                          </a:effectLst>
                          <a:latin typeface="Helvetica Neue"/>
                          <a:ea typeface="Helvetica Neue"/>
                          <a:cs typeface="Helvetica Neue"/>
                          <a:sym typeface="Helvetica Neue"/>
                        </a:rPr>
                        <a:t>FORM</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1800" cap="none">
                          <a:solidFill>
                            <a:srgbClr val="000000"/>
                          </a:solidFill>
                          <a:effectLst/>
                        </a:defRPr>
                      </a:pPr>
                      <a:r>
                        <a:rPr sz="3300" b="1">
                          <a:solidFill>
                            <a:srgbClr val="F6F5F4"/>
                          </a:solidFill>
                          <a:effectLst>
                            <a:outerShdw blurRad="25400" dist="25400" dir="5520000" rotWithShape="0">
                              <a:srgbClr val="FFFFFF">
                                <a:alpha val="72000"/>
                              </a:srgbClr>
                            </a:outerShdw>
                          </a:effectLst>
                          <a:latin typeface="Helvetica Neue"/>
                          <a:ea typeface="Helvetica Neue"/>
                          <a:cs typeface="Helvetica Neue"/>
                          <a:sym typeface="Helvetica Neue"/>
                        </a:rPr>
                        <a:t>GRANULAR MASSIVE</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1800" cap="none">
                          <a:solidFill>
                            <a:srgbClr val="000000"/>
                          </a:solidFill>
                          <a:effectLst/>
                        </a:defRPr>
                      </a:pPr>
                      <a:r>
                        <a:rPr sz="3300" b="1">
                          <a:solidFill>
                            <a:srgbClr val="F6F5F4"/>
                          </a:solidFill>
                          <a:effectLst>
                            <a:outerShdw blurRad="25400" dist="25400" dir="5520000" rotWithShape="0">
                              <a:srgbClr val="FFFFFF">
                                <a:alpha val="72000"/>
                              </a:srgbClr>
                            </a:outerShdw>
                          </a:effectLst>
                          <a:latin typeface="Helvetica Neue"/>
                          <a:ea typeface="Helvetica Neue"/>
                          <a:cs typeface="Helvetica Neue"/>
                          <a:sym typeface="Helvetica Neue"/>
                        </a:rPr>
                        <a:t>GRANULAR MASSIVE</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extLst>
                  <a:ext uri="{0D108BD9-81ED-4DB2-BD59-A6C34878D82A}">
                    <a16:rowId xmlns:a16="http://schemas.microsoft.com/office/drawing/2014/main" val="10003"/>
                  </a:ext>
                </a:extLst>
              </a:tr>
              <a:tr h="812800">
                <a:tc>
                  <a:txBody>
                    <a:bodyPr/>
                    <a:lstStyle/>
                    <a:p>
                      <a:pPr>
                        <a:defRPr sz="1800" cap="none">
                          <a:solidFill>
                            <a:srgbClr val="000000"/>
                          </a:solidFill>
                          <a:effectLst/>
                        </a:defRPr>
                      </a:pPr>
                      <a:r>
                        <a:rPr sz="3300" b="1">
                          <a:solidFill>
                            <a:srgbClr val="FDF171"/>
                          </a:solidFill>
                          <a:effectLst>
                            <a:outerShdw blurRad="25400" dist="25400" dir="5520000" rotWithShape="0">
                              <a:srgbClr val="FFFFFF">
                                <a:alpha val="72000"/>
                              </a:srgbClr>
                            </a:outerShdw>
                          </a:effectLst>
                          <a:latin typeface="Helvetica Neue"/>
                          <a:ea typeface="Helvetica Neue"/>
                          <a:cs typeface="Helvetica Neue"/>
                          <a:sym typeface="Helvetica Neue"/>
                        </a:rPr>
                        <a:t>LUSTRE</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1800" cap="none">
                          <a:solidFill>
                            <a:srgbClr val="000000"/>
                          </a:solidFill>
                          <a:effectLst/>
                        </a:defRPr>
                      </a:pPr>
                      <a:r>
                        <a:rPr sz="3300" b="1">
                          <a:solidFill>
                            <a:srgbClr val="F6F5F4"/>
                          </a:solidFill>
                          <a:effectLst>
                            <a:outerShdw blurRad="25400" dist="25400" dir="5520000" rotWithShape="0">
                              <a:srgbClr val="FFFFFF">
                                <a:alpha val="72000"/>
                              </a:srgbClr>
                            </a:outerShdw>
                          </a:effectLst>
                          <a:latin typeface="Helvetica Neue"/>
                          <a:ea typeface="Helvetica Neue"/>
                          <a:cs typeface="Helvetica Neue"/>
                          <a:sym typeface="Helvetica Neue"/>
                        </a:rPr>
                        <a:t>VITREOUS TO SUBMETALIC</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1800" cap="none">
                          <a:solidFill>
                            <a:srgbClr val="000000"/>
                          </a:solidFill>
                          <a:effectLst/>
                        </a:defRPr>
                      </a:pPr>
                      <a:r>
                        <a:rPr sz="3300" b="1">
                          <a:solidFill>
                            <a:srgbClr val="F6F5F4"/>
                          </a:solidFill>
                          <a:effectLst>
                            <a:outerShdw blurRad="25400" dist="25400" dir="5520000" rotWithShape="0">
                              <a:srgbClr val="FFFFFF">
                                <a:alpha val="72000"/>
                              </a:srgbClr>
                            </a:outerShdw>
                          </a:effectLst>
                          <a:latin typeface="Helvetica Neue"/>
                          <a:ea typeface="Helvetica Neue"/>
                          <a:cs typeface="Helvetica Neue"/>
                          <a:sym typeface="Helvetica Neue"/>
                        </a:rPr>
                        <a:t>METALIC TO SUBMETALIC</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extLst>
                  <a:ext uri="{0D108BD9-81ED-4DB2-BD59-A6C34878D82A}">
                    <a16:rowId xmlns:a16="http://schemas.microsoft.com/office/drawing/2014/main" val="10004"/>
                  </a:ext>
                </a:extLst>
              </a:tr>
              <a:tr h="1149100">
                <a:tc>
                  <a:txBody>
                    <a:bodyPr/>
                    <a:lstStyle/>
                    <a:p>
                      <a:pPr>
                        <a:defRPr sz="1800" cap="none">
                          <a:solidFill>
                            <a:srgbClr val="000000"/>
                          </a:solidFill>
                          <a:effectLst/>
                        </a:defRPr>
                      </a:pPr>
                      <a:r>
                        <a:rPr sz="3300" b="1">
                          <a:solidFill>
                            <a:srgbClr val="FDF171"/>
                          </a:solidFill>
                          <a:effectLst>
                            <a:outerShdw blurRad="25400" dist="25400" dir="5520000" rotWithShape="0">
                              <a:srgbClr val="FFFFFF">
                                <a:alpha val="72000"/>
                              </a:srgbClr>
                            </a:outerShdw>
                          </a:effectLst>
                          <a:latin typeface="Helvetica Neue"/>
                          <a:ea typeface="Helvetica Neue"/>
                          <a:cs typeface="Helvetica Neue"/>
                          <a:sym typeface="Helvetica Neue"/>
                        </a:rPr>
                        <a:t>COLOUR</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1800" cap="none">
                          <a:solidFill>
                            <a:srgbClr val="000000"/>
                          </a:solidFill>
                          <a:effectLst/>
                        </a:defRPr>
                      </a:pPr>
                      <a:r>
                        <a:rPr sz="3300" b="1">
                          <a:solidFill>
                            <a:srgbClr val="F6F5F4"/>
                          </a:solidFill>
                          <a:effectLst>
                            <a:outerShdw blurRad="25400" dist="25400" dir="5520000" rotWithShape="0">
                              <a:srgbClr val="FFFFFF">
                                <a:alpha val="72000"/>
                              </a:srgbClr>
                            </a:outerShdw>
                          </a:effectLst>
                          <a:latin typeface="Helvetica Neue"/>
                          <a:ea typeface="Helvetica Neue"/>
                          <a:cs typeface="Helvetica Neue"/>
                          <a:sym typeface="Helvetica Neue"/>
                        </a:rPr>
                        <a:t>BROWN , RED, ORANGE,YELLOW BLACK
</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1800" cap="none">
                          <a:solidFill>
                            <a:srgbClr val="000000"/>
                          </a:solidFill>
                          <a:effectLst/>
                        </a:defRPr>
                      </a:pPr>
                      <a:r>
                        <a:rPr sz="3300" b="1">
                          <a:solidFill>
                            <a:srgbClr val="F6F5F4"/>
                          </a:solidFill>
                          <a:effectLst>
                            <a:outerShdw blurRad="25400" dist="25400" dir="5520000" rotWithShape="0">
                              <a:srgbClr val="FFFFFF">
                                <a:alpha val="72000"/>
                              </a:srgbClr>
                            </a:outerShdw>
                          </a:effectLst>
                          <a:latin typeface="Helvetica Neue"/>
                          <a:ea typeface="Helvetica Neue"/>
                          <a:cs typeface="Helvetica Neue"/>
                          <a:sym typeface="Helvetica Neue"/>
                        </a:rPr>
                        <a:t>BLACK/GREY WITH BROWNISH TINT</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extLst>
                  <a:ext uri="{0D108BD9-81ED-4DB2-BD59-A6C34878D82A}">
                    <a16:rowId xmlns:a16="http://schemas.microsoft.com/office/drawing/2014/main" val="10005"/>
                  </a:ext>
                </a:extLst>
              </a:tr>
              <a:tr h="882899">
                <a:tc>
                  <a:txBody>
                    <a:bodyPr/>
                    <a:lstStyle/>
                    <a:p>
                      <a:pPr>
                        <a:defRPr sz="1800" cap="none">
                          <a:solidFill>
                            <a:srgbClr val="000000"/>
                          </a:solidFill>
                          <a:effectLst/>
                        </a:defRPr>
                      </a:pPr>
                      <a:r>
                        <a:rPr sz="3300" b="1">
                          <a:solidFill>
                            <a:srgbClr val="FDF171"/>
                          </a:solidFill>
                          <a:effectLst>
                            <a:outerShdw blurRad="25400" dist="25400" dir="5520000" rotWithShape="0">
                              <a:srgbClr val="FFFFFF">
                                <a:alpha val="72000"/>
                              </a:srgbClr>
                            </a:outerShdw>
                          </a:effectLst>
                          <a:latin typeface="Helvetica Neue"/>
                          <a:ea typeface="Helvetica Neue"/>
                          <a:cs typeface="Helvetica Neue"/>
                          <a:sym typeface="Helvetica Neue"/>
                        </a:rPr>
                        <a:t>STREAK</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1800" cap="none">
                          <a:solidFill>
                            <a:srgbClr val="000000"/>
                          </a:solidFill>
                          <a:effectLst/>
                        </a:defRPr>
                      </a:pPr>
                      <a:r>
                        <a:rPr sz="3300" b="1">
                          <a:solidFill>
                            <a:srgbClr val="F6F5F4"/>
                          </a:solidFill>
                          <a:effectLst>
                            <a:outerShdw blurRad="25400" dist="25400" dir="5520000" rotWithShape="0">
                              <a:srgbClr val="FFFFFF">
                                <a:alpha val="72000"/>
                              </a:srgbClr>
                            </a:outerShdw>
                          </a:effectLst>
                          <a:latin typeface="Helvetica Neue"/>
                          <a:ea typeface="Helvetica Neue"/>
                          <a:cs typeface="Helvetica Neue"/>
                          <a:sym typeface="Helvetica Neue"/>
                        </a:rPr>
                        <a:t>PALE BROWN OR YELLOWISH</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1800" cap="none">
                          <a:solidFill>
                            <a:srgbClr val="000000"/>
                          </a:solidFill>
                          <a:effectLst/>
                        </a:defRPr>
                      </a:pPr>
                      <a:r>
                        <a:rPr sz="3300" b="1">
                          <a:solidFill>
                            <a:srgbClr val="F6F5F4"/>
                          </a:solidFill>
                          <a:effectLst>
                            <a:outerShdw blurRad="25400" dist="25400" dir="5520000" rotWithShape="0">
                              <a:srgbClr val="FFFFFF">
                                <a:alpha val="72000"/>
                              </a:srgbClr>
                            </a:outerShdw>
                          </a:effectLst>
                          <a:latin typeface="Helvetica Neue"/>
                          <a:ea typeface="Helvetica Neue"/>
                          <a:cs typeface="Helvetica Neue"/>
                          <a:sym typeface="Helvetica Neue"/>
                        </a:rPr>
                        <a:t>BLACK</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extLst>
                  <a:ext uri="{0D108BD9-81ED-4DB2-BD59-A6C34878D82A}">
                    <a16:rowId xmlns:a16="http://schemas.microsoft.com/office/drawing/2014/main" val="10006"/>
                  </a:ext>
                </a:extLst>
              </a:tr>
              <a:tr h="812800">
                <a:tc>
                  <a:txBody>
                    <a:bodyPr/>
                    <a:lstStyle/>
                    <a:p>
                      <a:pPr>
                        <a:defRPr sz="1800" cap="none">
                          <a:solidFill>
                            <a:srgbClr val="000000"/>
                          </a:solidFill>
                          <a:effectLst/>
                        </a:defRPr>
                      </a:pPr>
                      <a:r>
                        <a:rPr sz="3300" b="1">
                          <a:solidFill>
                            <a:srgbClr val="FDF171"/>
                          </a:solidFill>
                          <a:effectLst>
                            <a:outerShdw blurRad="25400" dist="25400" dir="5520000" rotWithShape="0">
                              <a:srgbClr val="FFFFFF">
                                <a:alpha val="72000"/>
                              </a:srgbClr>
                            </a:outerShdw>
                          </a:effectLst>
                          <a:latin typeface="Helvetica Neue"/>
                          <a:ea typeface="Helvetica Neue"/>
                          <a:cs typeface="Helvetica Neue"/>
                          <a:sym typeface="Helvetica Neue"/>
                        </a:rPr>
                        <a:t>CLEAVAGE</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1800" cap="none">
                          <a:solidFill>
                            <a:srgbClr val="000000"/>
                          </a:solidFill>
                          <a:effectLst/>
                        </a:defRPr>
                      </a:pPr>
                      <a:r>
                        <a:rPr sz="3300" b="1">
                          <a:solidFill>
                            <a:srgbClr val="F6F5F4"/>
                          </a:solidFill>
                          <a:effectLst>
                            <a:outerShdw blurRad="25400" dist="25400" dir="5520000" rotWithShape="0">
                              <a:srgbClr val="FFFFFF">
                                <a:alpha val="72000"/>
                              </a:srgbClr>
                            </a:outerShdw>
                          </a:effectLst>
                          <a:latin typeface="Helvetica Neue"/>
                          <a:ea typeface="Helvetica Neue"/>
                          <a:cs typeface="Helvetica Neue"/>
                          <a:sym typeface="Helvetica Neue"/>
                        </a:rPr>
                        <a:t>GOOD IN 2 DIRECTIONS</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1800" cap="none">
                          <a:solidFill>
                            <a:srgbClr val="000000"/>
                          </a:solidFill>
                          <a:effectLst/>
                        </a:defRPr>
                      </a:pPr>
                      <a:r>
                        <a:rPr sz="3300" b="1">
                          <a:solidFill>
                            <a:srgbClr val="F6F5F4"/>
                          </a:solidFill>
                          <a:effectLst>
                            <a:outerShdw blurRad="25400" dist="25400" dir="5520000" rotWithShape="0">
                              <a:srgbClr val="FFFFFF">
                                <a:alpha val="72000"/>
                              </a:srgbClr>
                            </a:outerShdw>
                          </a:effectLst>
                          <a:latin typeface="Helvetica Neue"/>
                          <a:ea typeface="Helvetica Neue"/>
                          <a:cs typeface="Helvetica Neue"/>
                          <a:sym typeface="Helvetica Neue"/>
                        </a:rPr>
                        <a:t>NONE</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extLst>
                  <a:ext uri="{0D108BD9-81ED-4DB2-BD59-A6C34878D82A}">
                    <a16:rowId xmlns:a16="http://schemas.microsoft.com/office/drawing/2014/main" val="10007"/>
                  </a:ext>
                </a:extLst>
              </a:tr>
              <a:tr h="1052574">
                <a:tc>
                  <a:txBody>
                    <a:bodyPr/>
                    <a:lstStyle/>
                    <a:p>
                      <a:pPr>
                        <a:defRPr sz="1800" cap="none">
                          <a:solidFill>
                            <a:srgbClr val="000000"/>
                          </a:solidFill>
                          <a:effectLst/>
                        </a:defRPr>
                      </a:pPr>
                      <a:r>
                        <a:rPr sz="3300" b="1">
                          <a:solidFill>
                            <a:srgbClr val="FDF171"/>
                          </a:solidFill>
                          <a:effectLst>
                            <a:outerShdw blurRad="25400" dist="25400" dir="5520000" rotWithShape="0">
                              <a:srgbClr val="FFFFFF">
                                <a:alpha val="72000"/>
                              </a:srgbClr>
                            </a:outerShdw>
                          </a:effectLst>
                          <a:latin typeface="Helvetica Neue"/>
                          <a:ea typeface="Helvetica Neue"/>
                          <a:cs typeface="Helvetica Neue"/>
                          <a:sym typeface="Helvetica Neue"/>
                        </a:rPr>
                        <a:t>FRACTURE</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1800" cap="none">
                          <a:solidFill>
                            <a:srgbClr val="000000"/>
                          </a:solidFill>
                          <a:effectLst/>
                        </a:defRPr>
                      </a:pPr>
                      <a:r>
                        <a:rPr sz="3300" b="1">
                          <a:solidFill>
                            <a:srgbClr val="F6F5F4"/>
                          </a:solidFill>
                          <a:effectLst>
                            <a:outerShdw blurRad="25400" dist="25400" dir="5520000" rotWithShape="0">
                              <a:srgbClr val="FFFFFF">
                                <a:alpha val="72000"/>
                              </a:srgbClr>
                            </a:outerShdw>
                          </a:effectLst>
                          <a:latin typeface="Helvetica Neue"/>
                          <a:ea typeface="Helvetica Neue"/>
                          <a:cs typeface="Helvetica Neue"/>
                          <a:sym typeface="Helvetica Neue"/>
                        </a:rPr>
                        <a:t>CONCHOIDAL</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1800" cap="none">
                          <a:solidFill>
                            <a:srgbClr val="000000"/>
                          </a:solidFill>
                          <a:effectLst/>
                        </a:defRPr>
                      </a:pPr>
                      <a:r>
                        <a:rPr sz="3300" b="1">
                          <a:solidFill>
                            <a:srgbClr val="F6F5F4"/>
                          </a:solidFill>
                          <a:effectLst>
                            <a:outerShdw blurRad="25400" dist="25400" dir="5520000" rotWithShape="0">
                              <a:srgbClr val="FFFFFF">
                                <a:alpha val="72000"/>
                              </a:srgbClr>
                            </a:outerShdw>
                          </a:effectLst>
                          <a:latin typeface="Helvetica Neue"/>
                          <a:ea typeface="Helvetica Neue"/>
                          <a:cs typeface="Helvetica Neue"/>
                          <a:sym typeface="Helvetica Neue"/>
                        </a:rPr>
                        <a:t>CONCHOIDAL TO SUBCONCHOIDAL</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extLst>
                  <a:ext uri="{0D108BD9-81ED-4DB2-BD59-A6C34878D82A}">
                    <a16:rowId xmlns:a16="http://schemas.microsoft.com/office/drawing/2014/main" val="10008"/>
                  </a:ext>
                </a:extLst>
              </a:tr>
              <a:tr h="715716">
                <a:tc>
                  <a:txBody>
                    <a:bodyPr/>
                    <a:lstStyle/>
                    <a:p>
                      <a:pPr>
                        <a:defRPr sz="1800" cap="none">
                          <a:solidFill>
                            <a:srgbClr val="000000"/>
                          </a:solidFill>
                          <a:effectLst/>
                        </a:defRPr>
                      </a:pPr>
                      <a:r>
                        <a:rPr sz="3300" b="1">
                          <a:solidFill>
                            <a:srgbClr val="FDF171"/>
                          </a:solidFill>
                          <a:effectLst>
                            <a:outerShdw blurRad="25400" dist="25400" dir="5520000" rotWithShape="0">
                              <a:srgbClr val="FFFFFF">
                                <a:alpha val="72000"/>
                              </a:srgbClr>
                            </a:outerShdw>
                          </a:effectLst>
                          <a:latin typeface="Helvetica Neue"/>
                          <a:ea typeface="Helvetica Neue"/>
                          <a:cs typeface="Helvetica Neue"/>
                          <a:sym typeface="Helvetica Neue"/>
                        </a:rPr>
                        <a:t>HARDNESS</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1800" cap="none">
                          <a:solidFill>
                            <a:srgbClr val="000000"/>
                          </a:solidFill>
                          <a:effectLst/>
                        </a:defRPr>
                      </a:pPr>
                      <a:r>
                        <a:rPr sz="3300" b="1">
                          <a:solidFill>
                            <a:srgbClr val="F6F5F4"/>
                          </a:solidFill>
                          <a:effectLst>
                            <a:outerShdw blurRad="25400" dist="25400" dir="5520000" rotWithShape="0">
                              <a:srgbClr val="FFFFFF">
                                <a:alpha val="72000"/>
                              </a:srgbClr>
                            </a:outerShdw>
                          </a:effectLst>
                          <a:latin typeface="Helvetica Neue"/>
                          <a:ea typeface="Helvetica Neue"/>
                          <a:cs typeface="Helvetica Neue"/>
                          <a:sym typeface="Helvetica Neue"/>
                        </a:rPr>
                        <a:t>6-6.5</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1800" cap="none">
                          <a:solidFill>
                            <a:srgbClr val="000000"/>
                          </a:solidFill>
                          <a:effectLst/>
                        </a:defRPr>
                      </a:pPr>
                      <a:r>
                        <a:rPr sz="3300" b="1">
                          <a:solidFill>
                            <a:srgbClr val="F6F5F4"/>
                          </a:solidFill>
                          <a:effectLst>
                            <a:outerShdw blurRad="25400" dist="25400" dir="5520000" rotWithShape="0">
                              <a:srgbClr val="FFFFFF">
                                <a:alpha val="72000"/>
                              </a:srgbClr>
                            </a:outerShdw>
                          </a:effectLst>
                          <a:latin typeface="Helvetica Neue"/>
                          <a:ea typeface="Helvetica Neue"/>
                          <a:cs typeface="Helvetica Neue"/>
                          <a:sym typeface="Helvetica Neue"/>
                        </a:rPr>
                        <a:t>5-6</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extLst>
                  <a:ext uri="{0D108BD9-81ED-4DB2-BD59-A6C34878D82A}">
                    <a16:rowId xmlns:a16="http://schemas.microsoft.com/office/drawing/2014/main" val="10009"/>
                  </a:ext>
                </a:extLst>
              </a:tr>
              <a:tr h="670108">
                <a:tc>
                  <a:txBody>
                    <a:bodyPr/>
                    <a:lstStyle/>
                    <a:p>
                      <a:pPr>
                        <a:defRPr sz="1800" cap="none">
                          <a:solidFill>
                            <a:srgbClr val="000000"/>
                          </a:solidFill>
                          <a:effectLst/>
                        </a:defRPr>
                      </a:pPr>
                      <a:r>
                        <a:rPr sz="3300" b="1">
                          <a:solidFill>
                            <a:srgbClr val="FDF171"/>
                          </a:solidFill>
                          <a:effectLst>
                            <a:outerShdw blurRad="25400" dist="25400" dir="5520000" rotWithShape="0">
                              <a:srgbClr val="FFFFFF">
                                <a:alpha val="72000"/>
                              </a:srgbClr>
                            </a:outerShdw>
                          </a:effectLst>
                          <a:latin typeface="Helvetica Neue"/>
                          <a:ea typeface="Helvetica Neue"/>
                          <a:cs typeface="Helvetica Neue"/>
                          <a:sym typeface="Helvetica Neue"/>
                        </a:rPr>
                        <a:t>SG</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1800" cap="none">
                          <a:solidFill>
                            <a:srgbClr val="000000"/>
                          </a:solidFill>
                          <a:effectLst/>
                        </a:defRPr>
                      </a:pPr>
                      <a:r>
                        <a:rPr sz="3300" b="1">
                          <a:solidFill>
                            <a:srgbClr val="F6F5F4"/>
                          </a:solidFill>
                          <a:effectLst>
                            <a:outerShdw blurRad="25400" dist="25400" dir="5520000" rotWithShape="0">
                              <a:srgbClr val="FFFFFF">
                                <a:alpha val="72000"/>
                              </a:srgbClr>
                            </a:outerShdw>
                          </a:effectLst>
                          <a:latin typeface="Helvetica Neue"/>
                          <a:ea typeface="Helvetica Neue"/>
                          <a:cs typeface="Helvetica Neue"/>
                          <a:sym typeface="Helvetica Neue"/>
                        </a:rPr>
                        <a:t>4.23</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1800" cap="none">
                          <a:solidFill>
                            <a:srgbClr val="000000"/>
                          </a:solidFill>
                          <a:effectLst/>
                        </a:defRPr>
                      </a:pPr>
                      <a:r>
                        <a:rPr sz="3300" b="1">
                          <a:solidFill>
                            <a:srgbClr val="F6F5F4"/>
                          </a:solidFill>
                          <a:effectLst>
                            <a:outerShdw blurRad="25400" dist="25400" dir="5520000" rotWithShape="0">
                              <a:srgbClr val="FFFFFF">
                                <a:alpha val="72000"/>
                              </a:srgbClr>
                            </a:outerShdw>
                          </a:effectLst>
                          <a:latin typeface="Helvetica Neue"/>
                          <a:ea typeface="Helvetica Neue"/>
                          <a:cs typeface="Helvetica Neue"/>
                          <a:sym typeface="Helvetica Neue"/>
                        </a:rPr>
                        <a:t>4.7</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extLst>
                  <a:ext uri="{0D108BD9-81ED-4DB2-BD59-A6C34878D82A}">
                    <a16:rowId xmlns:a16="http://schemas.microsoft.com/office/drawing/2014/main" val="10010"/>
                  </a:ext>
                </a:extLst>
              </a:tr>
              <a:tr h="812800">
                <a:tc>
                  <a:txBody>
                    <a:bodyPr/>
                    <a:lstStyle/>
                    <a:p>
                      <a:pPr>
                        <a:defRPr sz="1800" cap="none">
                          <a:solidFill>
                            <a:srgbClr val="000000"/>
                          </a:solidFill>
                          <a:effectLst/>
                        </a:defRPr>
                      </a:pPr>
                      <a:r>
                        <a:rPr sz="3300" b="1">
                          <a:solidFill>
                            <a:srgbClr val="FDF171"/>
                          </a:solidFill>
                          <a:effectLst>
                            <a:outerShdw blurRad="25400" dist="25400" dir="5520000" rotWithShape="0">
                              <a:srgbClr val="FFFFFF">
                                <a:alpha val="72000"/>
                              </a:srgbClr>
                            </a:outerShdw>
                          </a:effectLst>
                          <a:latin typeface="Helvetica Neue"/>
                          <a:ea typeface="Helvetica Neue"/>
                          <a:cs typeface="Helvetica Neue"/>
                          <a:sym typeface="Helvetica Neue"/>
                        </a:rPr>
                        <a:t>UNUSUAL FEATURES</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1800" cap="none">
                          <a:solidFill>
                            <a:srgbClr val="000000"/>
                          </a:solidFill>
                          <a:effectLst/>
                        </a:defRPr>
                      </a:pPr>
                      <a:r>
                        <a:rPr sz="3300" b="1">
                          <a:solidFill>
                            <a:srgbClr val="F6F5F4"/>
                          </a:solidFill>
                          <a:effectLst>
                            <a:outerShdw blurRad="25400" dist="25400" dir="5520000" rotWithShape="0">
                              <a:srgbClr val="FFFFFF">
                                <a:alpha val="72000"/>
                              </a:srgbClr>
                            </a:outerShdw>
                          </a:effectLst>
                          <a:latin typeface="Helvetica Neue"/>
                          <a:ea typeface="Helvetica Neue"/>
                          <a:cs typeface="Helvetica Neue"/>
                          <a:sym typeface="Helvetica Neue"/>
                        </a:rPr>
                        <a:t>RUTILATED QUARTZ</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tc>
                  <a:txBody>
                    <a:bodyPr/>
                    <a:lstStyle/>
                    <a:p>
                      <a:pPr>
                        <a:defRPr sz="1800" cap="none">
                          <a:solidFill>
                            <a:srgbClr val="000000"/>
                          </a:solidFill>
                          <a:effectLst/>
                        </a:defRPr>
                      </a:pPr>
                      <a:r>
                        <a:rPr sz="3300" b="1">
                          <a:solidFill>
                            <a:srgbClr val="F6F5F4"/>
                          </a:solidFill>
                          <a:effectLst>
                            <a:outerShdw blurRad="25400" dist="25400" dir="5520000" rotWithShape="0">
                              <a:srgbClr val="FFFFFF">
                                <a:alpha val="72000"/>
                              </a:srgbClr>
                            </a:outerShdw>
                          </a:effectLst>
                          <a:latin typeface="Helvetica Neue"/>
                          <a:ea typeface="Helvetica Neue"/>
                          <a:cs typeface="Helvetica Neue"/>
                          <a:sym typeface="Helvetica Neue"/>
                        </a:rPr>
                        <a:t>WEAKLY MAGNETIC</a:t>
                      </a:r>
                    </a:p>
                  </a:txBody>
                  <a:tcPr marL="50800" marR="50800" marT="50800" marB="50800" anchor="ctr" horzOverflow="overflow">
                    <a:lnL w="25400">
                      <a:solidFill>
                        <a:srgbClr val="F6F5F4"/>
                      </a:solidFill>
                      <a:miter lim="400000"/>
                    </a:lnL>
                    <a:lnR w="25400">
                      <a:solidFill>
                        <a:srgbClr val="F6F5F4"/>
                      </a:solidFill>
                      <a:miter lim="400000"/>
                    </a:lnR>
                    <a:lnT w="25400">
                      <a:solidFill>
                        <a:srgbClr val="F6F5F4"/>
                      </a:solidFill>
                      <a:miter lim="400000"/>
                    </a:lnT>
                    <a:lnB w="25400">
                      <a:solidFill>
                        <a:srgbClr val="F6F5F4"/>
                      </a:solidFill>
                      <a:miter lim="400000"/>
                    </a:lnB>
                  </a:tcPr>
                </a:tc>
                <a:extLst>
                  <a:ext uri="{0D108BD9-81ED-4DB2-BD59-A6C34878D82A}">
                    <a16:rowId xmlns:a16="http://schemas.microsoft.com/office/drawing/2014/main" val="10011"/>
                  </a:ext>
                </a:extLst>
              </a:tr>
            </a:tbl>
          </a:graphicData>
        </a:graphic>
      </p:graphicFrame>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hueOff val="-511526"/>
                <a:satOff val="12911"/>
                <a:lumOff val="13962"/>
                <a:alpha val="90000"/>
              </a:schemeClr>
            </a:gs>
            <a:gs pos="100000">
              <a:schemeClr val="accent1">
                <a:hueOff val="100455"/>
                <a:satOff val="5276"/>
                <a:lumOff val="-20967"/>
                <a:alpha val="90000"/>
              </a:schemeClr>
            </a:gs>
          </a:gsLst>
          <a:lin ang="5400000" scaled="0"/>
        </a:gradFill>
        <a:effectLst/>
      </p:bgPr>
    </p:bg>
    <p:spTree>
      <p:nvGrpSpPr>
        <p:cNvPr id="1" name=""/>
        <p:cNvGrpSpPr/>
        <p:nvPr/>
      </p:nvGrpSpPr>
      <p:grpSpPr>
        <a:xfrm>
          <a:off x="0" y="0"/>
          <a:ext cx="0" cy="0"/>
          <a:chOff x="0" y="0"/>
          <a:chExt cx="0" cy="0"/>
        </a:xfrm>
      </p:grpSpPr>
      <p:sp>
        <p:nvSpPr>
          <p:cNvPr id="182" name="Titanium Ore Deposits"/>
          <p:cNvSpPr txBox="1">
            <a:spLocks noGrp="1"/>
          </p:cNvSpPr>
          <p:nvPr>
            <p:ph type="title"/>
          </p:nvPr>
        </p:nvSpPr>
        <p:spPr>
          <a:xfrm>
            <a:off x="1206500" y="321958"/>
            <a:ext cx="21971000" cy="1433163"/>
          </a:xfrm>
          <a:prstGeom prst="rect">
            <a:avLst/>
          </a:prstGeom>
        </p:spPr>
        <p:txBody>
          <a:bodyPr/>
          <a:lstStyle>
            <a:lvl1pPr>
              <a:defRPr>
                <a:solidFill>
                  <a:srgbClr val="FFF056"/>
                </a:solidFill>
              </a:defRPr>
            </a:lvl1pPr>
          </a:lstStyle>
          <a:p>
            <a:pPr>
              <a:defRPr>
                <a:effectLst/>
              </a:defRPr>
            </a:pPr>
            <a:r>
              <a:t>Titanium Ore Deposits</a:t>
            </a:r>
          </a:p>
        </p:txBody>
      </p:sp>
      <p:graphicFrame>
        <p:nvGraphicFramePr>
          <p:cNvPr id="183" name="Table 1"/>
          <p:cNvGraphicFramePr/>
          <p:nvPr/>
        </p:nvGraphicFramePr>
        <p:xfrm>
          <a:off x="807007" y="2215094"/>
          <a:ext cx="23096119" cy="11141302"/>
        </p:xfrm>
        <a:graphic>
          <a:graphicData uri="http://schemas.openxmlformats.org/drawingml/2006/table">
            <a:tbl>
              <a:tblPr>
                <a:tableStyleId>{4C3C2611-4C71-4FC5-86AE-919BDF0F9419}</a:tableStyleId>
              </a:tblPr>
              <a:tblGrid>
                <a:gridCol w="4268204">
                  <a:extLst>
                    <a:ext uri="{9D8B030D-6E8A-4147-A177-3AD203B41FA5}">
                      <a16:colId xmlns:a16="http://schemas.microsoft.com/office/drawing/2014/main" val="20000"/>
                    </a:ext>
                  </a:extLst>
                </a:gridCol>
                <a:gridCol w="7871870">
                  <a:extLst>
                    <a:ext uri="{9D8B030D-6E8A-4147-A177-3AD203B41FA5}">
                      <a16:colId xmlns:a16="http://schemas.microsoft.com/office/drawing/2014/main" val="20001"/>
                    </a:ext>
                  </a:extLst>
                </a:gridCol>
                <a:gridCol w="10956045">
                  <a:extLst>
                    <a:ext uri="{9D8B030D-6E8A-4147-A177-3AD203B41FA5}">
                      <a16:colId xmlns:a16="http://schemas.microsoft.com/office/drawing/2014/main" val="20002"/>
                    </a:ext>
                  </a:extLst>
                </a:gridCol>
              </a:tblGrid>
              <a:tr h="995309">
                <a:tc>
                  <a:txBody>
                    <a:bodyPr/>
                    <a:lstStyle/>
                    <a:p>
                      <a:pPr>
                        <a:defRPr sz="3200" b="0" cap="none">
                          <a:effectLst>
                            <a:outerShdw blurRad="25400" dist="25400" dir="5520000" rotWithShape="0">
                              <a:srgbClr val="FFFFFF">
                                <a:alpha val="72000"/>
                              </a:srgbClr>
                            </a:outerShdw>
                          </a:effectLst>
                          <a:sym typeface="Avenir Next Demi Bold"/>
                        </a:defRPr>
                      </a:pPr>
                      <a:endParaRPr/>
                    </a:p>
                  </a:txBody>
                  <a:tcPr marL="50800" marR="50800" marT="50800" marB="50800" anchor="ctr" horzOverflow="overflow">
                    <a:lnL w="50800">
                      <a:solidFill>
                        <a:srgbClr val="F6F5F4"/>
                      </a:solidFill>
                      <a:miter lim="400000"/>
                    </a:lnL>
                    <a:lnR w="50800">
                      <a:solidFill>
                        <a:srgbClr val="F6F5F4"/>
                      </a:solidFill>
                      <a:miter lim="400000"/>
                    </a:lnR>
                    <a:lnT w="50800">
                      <a:solidFill>
                        <a:srgbClr val="F6F5F4"/>
                      </a:solidFill>
                      <a:miter lim="400000"/>
                    </a:lnT>
                    <a:lnB w="50800">
                      <a:solidFill>
                        <a:srgbClr val="F6F5F4"/>
                      </a:solidFill>
                      <a:miter lim="400000"/>
                    </a:lnB>
                  </a:tcPr>
                </a:tc>
                <a:tc>
                  <a:txBody>
                    <a:bodyPr/>
                    <a:lstStyle/>
                    <a:p>
                      <a:pPr>
                        <a:defRPr sz="1800" b="0" cap="none">
                          <a:solidFill>
                            <a:srgbClr val="000000"/>
                          </a:solidFill>
                          <a:effectLst/>
                        </a:defRPr>
                      </a:pPr>
                      <a:r>
                        <a:rPr sz="4500">
                          <a:solidFill>
                            <a:srgbClr val="FDF171"/>
                          </a:solidFill>
                          <a:effectLst>
                            <a:outerShdw blurRad="25400" dist="25400" dir="5520000" rotWithShape="0">
                              <a:srgbClr val="FFFFFF">
                                <a:alpha val="72000"/>
                              </a:srgbClr>
                            </a:outerShdw>
                          </a:effectLst>
                          <a:sym typeface="Avenir Next Demi Bold"/>
                        </a:rPr>
                        <a:t>RUTILE</a:t>
                      </a:r>
                    </a:p>
                  </a:txBody>
                  <a:tcPr marL="50800" marR="50800" marT="50800" marB="50800" anchor="ctr" horzOverflow="overflow">
                    <a:lnL w="50800">
                      <a:solidFill>
                        <a:srgbClr val="F6F5F4"/>
                      </a:solidFill>
                      <a:miter lim="400000"/>
                    </a:lnL>
                    <a:lnR w="38100">
                      <a:solidFill>
                        <a:srgbClr val="F6F5F4"/>
                      </a:solidFill>
                      <a:miter lim="400000"/>
                    </a:lnR>
                    <a:lnT w="38100">
                      <a:solidFill>
                        <a:srgbClr val="F6F5F4"/>
                      </a:solidFill>
                      <a:miter lim="400000"/>
                    </a:lnT>
                    <a:lnB w="38100">
                      <a:solidFill>
                        <a:srgbClr val="F6F5F4"/>
                      </a:solidFill>
                      <a:miter lim="400000"/>
                    </a:lnB>
                  </a:tcPr>
                </a:tc>
                <a:tc>
                  <a:txBody>
                    <a:bodyPr/>
                    <a:lstStyle/>
                    <a:p>
                      <a:pPr>
                        <a:defRPr sz="1800" b="0" cap="none">
                          <a:solidFill>
                            <a:srgbClr val="000000"/>
                          </a:solidFill>
                          <a:effectLst/>
                        </a:defRPr>
                      </a:pPr>
                      <a:r>
                        <a:rPr sz="4500">
                          <a:solidFill>
                            <a:srgbClr val="FDF171"/>
                          </a:solidFill>
                          <a:effectLst>
                            <a:outerShdw blurRad="25400" dist="25400" dir="5520000" rotWithShape="0">
                              <a:srgbClr val="FFFFFF">
                                <a:alpha val="72000"/>
                              </a:srgbClr>
                            </a:outerShdw>
                          </a:effectLst>
                          <a:sym typeface="Avenir Next Demi Bold"/>
                        </a:rPr>
                        <a:t>ILMENITE</a:t>
                      </a:r>
                    </a:p>
                  </a:txBody>
                  <a:tcPr marL="50800" marR="50800" marT="50800" marB="50800" anchor="ctr" horzOverflow="overflow">
                    <a:lnL w="38100">
                      <a:solidFill>
                        <a:srgbClr val="F6F5F4"/>
                      </a:solidFill>
                      <a:miter lim="400000"/>
                    </a:lnL>
                    <a:lnR w="38100">
                      <a:solidFill>
                        <a:srgbClr val="F6F5F4"/>
                      </a:solidFill>
                      <a:miter lim="400000"/>
                    </a:lnR>
                    <a:lnT w="38100">
                      <a:solidFill>
                        <a:srgbClr val="F6F5F4"/>
                      </a:solidFill>
                      <a:miter lim="400000"/>
                    </a:lnT>
                    <a:lnB w="38100">
                      <a:solidFill>
                        <a:srgbClr val="F6F5F4"/>
                      </a:solidFill>
                      <a:miter lim="400000"/>
                    </a:lnB>
                  </a:tcPr>
                </a:tc>
                <a:extLst>
                  <a:ext uri="{0D108BD9-81ED-4DB2-BD59-A6C34878D82A}">
                    <a16:rowId xmlns:a16="http://schemas.microsoft.com/office/drawing/2014/main" val="10000"/>
                  </a:ext>
                </a:extLst>
              </a:tr>
              <a:tr h="2381216">
                <a:tc>
                  <a:txBody>
                    <a:bodyPr/>
                    <a:lstStyle/>
                    <a:p>
                      <a:pPr>
                        <a:defRPr sz="1800" b="0" cap="none">
                          <a:solidFill>
                            <a:srgbClr val="000000"/>
                          </a:solidFill>
                          <a:effectLst/>
                        </a:defRPr>
                      </a:pPr>
                      <a:r>
                        <a:rPr sz="4500">
                          <a:solidFill>
                            <a:srgbClr val="FDF171"/>
                          </a:solidFill>
                          <a:effectLst>
                            <a:outerShdw blurRad="25400" dist="25400" dir="5520000" rotWithShape="0">
                              <a:srgbClr val="FFFFFF">
                                <a:alpha val="72000"/>
                              </a:srgbClr>
                            </a:outerShdw>
                          </a:effectLst>
                          <a:sym typeface="Avenir Next Demi Bold"/>
                        </a:rPr>
                        <a:t>GEOLOGICAL FORMS</a:t>
                      </a:r>
                    </a:p>
                  </a:txBody>
                  <a:tcPr marL="50800" marR="50800" marT="50800" marB="50800" anchor="ctr" horzOverflow="overflow">
                    <a:lnL w="38100">
                      <a:solidFill>
                        <a:srgbClr val="F6F5F4"/>
                      </a:solidFill>
                      <a:miter lim="400000"/>
                    </a:lnL>
                    <a:lnR w="38100">
                      <a:solidFill>
                        <a:srgbClr val="F6F5F4"/>
                      </a:solidFill>
                      <a:miter lim="400000"/>
                    </a:lnR>
                    <a:lnT w="50800">
                      <a:solidFill>
                        <a:srgbClr val="F6F5F4"/>
                      </a:solidFill>
                      <a:miter lim="400000"/>
                    </a:lnT>
                    <a:lnB w="38100">
                      <a:solidFill>
                        <a:srgbClr val="F6F5F4"/>
                      </a:solidFill>
                      <a:miter lim="400000"/>
                    </a:lnB>
                  </a:tcPr>
                </a:tc>
                <a:tc>
                  <a:txBody>
                    <a:bodyPr/>
                    <a:lstStyle/>
                    <a:p>
                      <a:pPr>
                        <a:defRPr sz="1800" b="0" cap="none">
                          <a:solidFill>
                            <a:srgbClr val="000000"/>
                          </a:solidFill>
                          <a:effectLst/>
                        </a:defRPr>
                      </a:pPr>
                      <a:r>
                        <a:rPr sz="3600">
                          <a:solidFill>
                            <a:srgbClr val="F6F5F4"/>
                          </a:solidFill>
                          <a:effectLst>
                            <a:outerShdw blurRad="25400" dist="25400" dir="5520000" rotWithShape="0">
                              <a:srgbClr val="FFFFFF">
                                <a:alpha val="72000"/>
                              </a:srgbClr>
                            </a:outerShdw>
                          </a:effectLst>
                          <a:sym typeface="Avenir Next Demi Bold"/>
                        </a:rPr>
                        <a:t>Beach sands, Accessory mineral igneous &amp; metamorphic rocks</a:t>
                      </a:r>
                    </a:p>
                  </a:txBody>
                  <a:tcPr marL="50800" marR="50800" marT="50800" marB="50800" anchor="ctr" horzOverflow="overflow">
                    <a:lnL w="38100">
                      <a:solidFill>
                        <a:srgbClr val="F6F5F4"/>
                      </a:solidFill>
                      <a:miter lim="400000"/>
                    </a:lnL>
                    <a:lnR w="38100">
                      <a:solidFill>
                        <a:srgbClr val="F6F5F4"/>
                      </a:solidFill>
                      <a:miter lim="400000"/>
                    </a:lnR>
                    <a:lnT w="38100">
                      <a:solidFill>
                        <a:srgbClr val="F6F5F4"/>
                      </a:solidFill>
                      <a:miter lim="400000"/>
                    </a:lnT>
                    <a:lnB w="38100">
                      <a:solidFill>
                        <a:srgbClr val="F6F5F4"/>
                      </a:solidFill>
                      <a:miter lim="400000"/>
                    </a:lnB>
                  </a:tcPr>
                </a:tc>
                <a:tc>
                  <a:txBody>
                    <a:bodyPr/>
                    <a:lstStyle/>
                    <a:p>
                      <a:pPr algn="l">
                        <a:defRPr sz="1800" b="0" cap="none">
                          <a:solidFill>
                            <a:srgbClr val="000000"/>
                          </a:solidFill>
                          <a:effectLst/>
                        </a:defRPr>
                      </a:pPr>
                      <a:r>
                        <a:rPr sz="3400">
                          <a:solidFill>
                            <a:srgbClr val="F6F5F4"/>
                          </a:solidFill>
                          <a:effectLst>
                            <a:outerShdw blurRad="25400" dist="25400" dir="5520000" rotWithShape="0">
                              <a:srgbClr val="FFFFFF">
                                <a:alpha val="72000"/>
                              </a:srgbClr>
                            </a:outerShdw>
                          </a:effectLst>
                          <a:sym typeface="Avenir Next Demi Bold"/>
                        </a:rPr>
                        <a:t>Mineral sand deposits often costal. Accessory mineral intrusion in granite, pegmatites First found in Cornwall in a black sand stream in 1791 but was named after deposits in Ilmensky Mountains in Russia</a:t>
                      </a:r>
                    </a:p>
                  </a:txBody>
                  <a:tcPr marL="50800" marR="50800" marT="50800" marB="50800" anchor="ctr" horzOverflow="overflow">
                    <a:lnL w="38100">
                      <a:solidFill>
                        <a:srgbClr val="F6F5F4"/>
                      </a:solidFill>
                      <a:miter lim="400000"/>
                    </a:lnL>
                    <a:lnR w="38100">
                      <a:solidFill>
                        <a:srgbClr val="F6F5F4"/>
                      </a:solidFill>
                      <a:miter lim="400000"/>
                    </a:lnR>
                    <a:lnT w="38100">
                      <a:solidFill>
                        <a:srgbClr val="F6F5F4"/>
                      </a:solidFill>
                      <a:miter lim="400000"/>
                    </a:lnT>
                    <a:lnB w="38100">
                      <a:solidFill>
                        <a:srgbClr val="F6F5F4"/>
                      </a:solidFill>
                      <a:miter lim="400000"/>
                    </a:lnB>
                  </a:tcPr>
                </a:tc>
                <a:extLst>
                  <a:ext uri="{0D108BD9-81ED-4DB2-BD59-A6C34878D82A}">
                    <a16:rowId xmlns:a16="http://schemas.microsoft.com/office/drawing/2014/main" val="10001"/>
                  </a:ext>
                </a:extLst>
              </a:tr>
              <a:tr h="1742254">
                <a:tc>
                  <a:txBody>
                    <a:bodyPr/>
                    <a:lstStyle/>
                    <a:p>
                      <a:pPr>
                        <a:defRPr sz="1800" b="0" cap="none">
                          <a:solidFill>
                            <a:srgbClr val="000000"/>
                          </a:solidFill>
                          <a:effectLst/>
                        </a:defRPr>
                      </a:pPr>
                      <a:r>
                        <a:rPr sz="3500">
                          <a:solidFill>
                            <a:srgbClr val="FDF171"/>
                          </a:solidFill>
                          <a:effectLst>
                            <a:outerShdw blurRad="25400" dist="25400" dir="5520000" rotWithShape="0">
                              <a:srgbClr val="FFFFFF">
                                <a:alpha val="72000"/>
                              </a:srgbClr>
                            </a:outerShdw>
                          </a:effectLst>
                          <a:sym typeface="Avenir Next Demi Bold"/>
                        </a:rPr>
                        <a:t>TITANIUM DIOXIDE CONTENT %</a:t>
                      </a:r>
                    </a:p>
                  </a:txBody>
                  <a:tcPr marL="50800" marR="50800" marT="50800" marB="50800" anchor="ctr" horzOverflow="overflow">
                    <a:lnL w="38100">
                      <a:solidFill>
                        <a:srgbClr val="F6F5F4"/>
                      </a:solidFill>
                      <a:miter lim="400000"/>
                    </a:lnL>
                    <a:lnR w="38100">
                      <a:solidFill>
                        <a:srgbClr val="F6F5F4"/>
                      </a:solidFill>
                      <a:miter lim="400000"/>
                    </a:lnR>
                    <a:lnT w="38100">
                      <a:solidFill>
                        <a:srgbClr val="F6F5F4"/>
                      </a:solidFill>
                      <a:miter lim="400000"/>
                    </a:lnT>
                    <a:lnB w="38100">
                      <a:solidFill>
                        <a:srgbClr val="F6F5F4"/>
                      </a:solidFill>
                      <a:miter lim="400000"/>
                    </a:lnB>
                  </a:tcPr>
                </a:tc>
                <a:tc>
                  <a:txBody>
                    <a:bodyPr/>
                    <a:lstStyle/>
                    <a:p>
                      <a:pPr>
                        <a:defRPr sz="1800" b="0" cap="none">
                          <a:solidFill>
                            <a:srgbClr val="000000"/>
                          </a:solidFill>
                          <a:effectLst/>
                        </a:defRPr>
                      </a:pPr>
                      <a:r>
                        <a:rPr sz="4500">
                          <a:solidFill>
                            <a:srgbClr val="F6F5F4"/>
                          </a:solidFill>
                          <a:effectLst>
                            <a:outerShdw blurRad="25400" dist="25400" dir="5520000" rotWithShape="0">
                              <a:srgbClr val="FFFFFF">
                                <a:alpha val="72000"/>
                              </a:srgbClr>
                            </a:outerShdw>
                          </a:effectLst>
                          <a:sym typeface="Avenir Next Demi Bold"/>
                        </a:rPr>
                        <a:t>93 - 96</a:t>
                      </a:r>
                    </a:p>
                  </a:txBody>
                  <a:tcPr marL="50800" marR="50800" marT="50800" marB="50800" anchor="ctr" horzOverflow="overflow">
                    <a:lnL w="38100">
                      <a:solidFill>
                        <a:srgbClr val="F6F5F4"/>
                      </a:solidFill>
                      <a:miter lim="400000"/>
                    </a:lnL>
                    <a:lnR w="38100">
                      <a:solidFill>
                        <a:srgbClr val="F6F5F4"/>
                      </a:solidFill>
                      <a:miter lim="400000"/>
                    </a:lnR>
                    <a:lnT w="38100">
                      <a:solidFill>
                        <a:srgbClr val="F6F5F4"/>
                      </a:solidFill>
                      <a:miter lim="400000"/>
                    </a:lnT>
                    <a:lnB w="38100">
                      <a:solidFill>
                        <a:srgbClr val="F6F5F4"/>
                      </a:solidFill>
                      <a:miter lim="400000"/>
                    </a:lnB>
                  </a:tcPr>
                </a:tc>
                <a:tc>
                  <a:txBody>
                    <a:bodyPr/>
                    <a:lstStyle/>
                    <a:p>
                      <a:pPr>
                        <a:defRPr sz="1800" b="0" cap="none">
                          <a:solidFill>
                            <a:srgbClr val="000000"/>
                          </a:solidFill>
                          <a:effectLst/>
                        </a:defRPr>
                      </a:pPr>
                      <a:r>
                        <a:rPr sz="4500">
                          <a:solidFill>
                            <a:srgbClr val="F6F5F4"/>
                          </a:solidFill>
                          <a:effectLst>
                            <a:outerShdw blurRad="25400" dist="25400" dir="5520000" rotWithShape="0">
                              <a:srgbClr val="FFFFFF">
                                <a:alpha val="72000"/>
                              </a:srgbClr>
                            </a:outerShdw>
                          </a:effectLst>
                          <a:sym typeface="Avenir Next Demi Bold"/>
                        </a:rPr>
                        <a:t>44 - 70</a:t>
                      </a:r>
                    </a:p>
                  </a:txBody>
                  <a:tcPr marL="50800" marR="50800" marT="50800" marB="50800" anchor="ctr" horzOverflow="overflow">
                    <a:lnL w="38100">
                      <a:solidFill>
                        <a:srgbClr val="F6F5F4"/>
                      </a:solidFill>
                      <a:miter lim="400000"/>
                    </a:lnL>
                    <a:lnR w="38100">
                      <a:solidFill>
                        <a:srgbClr val="F6F5F4"/>
                      </a:solidFill>
                      <a:miter lim="400000"/>
                    </a:lnR>
                    <a:lnT w="38100">
                      <a:solidFill>
                        <a:srgbClr val="F6F5F4"/>
                      </a:solidFill>
                      <a:miter lim="400000"/>
                    </a:lnT>
                    <a:lnB w="38100">
                      <a:solidFill>
                        <a:srgbClr val="F6F5F4"/>
                      </a:solidFill>
                      <a:miter lim="400000"/>
                    </a:lnB>
                  </a:tcPr>
                </a:tc>
                <a:extLst>
                  <a:ext uri="{0D108BD9-81ED-4DB2-BD59-A6C34878D82A}">
                    <a16:rowId xmlns:a16="http://schemas.microsoft.com/office/drawing/2014/main" val="10002"/>
                  </a:ext>
                </a:extLst>
              </a:tr>
              <a:tr h="2732737">
                <a:tc>
                  <a:txBody>
                    <a:bodyPr/>
                    <a:lstStyle/>
                    <a:p>
                      <a:pPr>
                        <a:defRPr sz="1800" b="0" cap="none">
                          <a:solidFill>
                            <a:srgbClr val="000000"/>
                          </a:solidFill>
                          <a:effectLst/>
                        </a:defRPr>
                      </a:pPr>
                      <a:r>
                        <a:rPr sz="4000">
                          <a:solidFill>
                            <a:srgbClr val="FDF171"/>
                          </a:solidFill>
                          <a:effectLst>
                            <a:outerShdw blurRad="25400" dist="25400" dir="5520000" rotWithShape="0">
                              <a:srgbClr val="FFFFFF">
                                <a:alpha val="72000"/>
                              </a:srgbClr>
                            </a:outerShdw>
                          </a:effectLst>
                          <a:sym typeface="Avenir Next Demi Bold"/>
                        </a:rPr>
                        <a:t>MAJOR PRODUCERS %</a:t>
                      </a:r>
                    </a:p>
                  </a:txBody>
                  <a:tcPr marL="50800" marR="50800" marT="50800" marB="50800" anchor="ctr" horzOverflow="overflow">
                    <a:lnL w="38100">
                      <a:solidFill>
                        <a:srgbClr val="F6F5F4"/>
                      </a:solidFill>
                      <a:miter lim="400000"/>
                    </a:lnL>
                    <a:lnR w="38100">
                      <a:solidFill>
                        <a:srgbClr val="F6F5F4"/>
                      </a:solidFill>
                      <a:miter lim="400000"/>
                    </a:lnR>
                    <a:lnT w="38100">
                      <a:solidFill>
                        <a:srgbClr val="F6F5F4"/>
                      </a:solidFill>
                      <a:miter lim="400000"/>
                    </a:lnT>
                    <a:lnB w="38100">
                      <a:solidFill>
                        <a:srgbClr val="F6F5F4"/>
                      </a:solidFill>
                      <a:miter lim="400000"/>
                    </a:lnB>
                  </a:tcPr>
                </a:tc>
                <a:tc>
                  <a:txBody>
                    <a:bodyPr/>
                    <a:lstStyle/>
                    <a:p>
                      <a:pPr>
                        <a:defRPr sz="1800" b="0" cap="none">
                          <a:solidFill>
                            <a:srgbClr val="000000"/>
                          </a:solidFill>
                          <a:effectLst/>
                        </a:defRPr>
                      </a:pPr>
                      <a:r>
                        <a:rPr sz="3800">
                          <a:solidFill>
                            <a:srgbClr val="F6F5F4"/>
                          </a:solidFill>
                          <a:effectLst>
                            <a:outerShdw blurRad="25400" dist="25400" dir="5520000" rotWithShape="0">
                              <a:srgbClr val="FFFFFF">
                                <a:alpha val="72000"/>
                              </a:srgbClr>
                            </a:outerShdw>
                          </a:effectLst>
                          <a:sym typeface="Avenir Next Demi Bold"/>
                        </a:rPr>
                        <a:t>AUSTRALIA 48
SOUTH AFRICA 23
SIERRA LEONE 12  
UKRAINE 10</a:t>
                      </a:r>
                    </a:p>
                  </a:txBody>
                  <a:tcPr marL="50800" marR="50800" marT="50800" marB="50800" anchor="ctr" horzOverflow="overflow">
                    <a:lnL w="38100">
                      <a:solidFill>
                        <a:srgbClr val="F6F5F4"/>
                      </a:solidFill>
                      <a:miter lim="400000"/>
                    </a:lnL>
                    <a:lnR w="38100">
                      <a:solidFill>
                        <a:srgbClr val="F6F5F4"/>
                      </a:solidFill>
                      <a:miter lim="400000"/>
                    </a:lnR>
                    <a:lnT w="38100">
                      <a:solidFill>
                        <a:srgbClr val="F6F5F4"/>
                      </a:solidFill>
                      <a:miter lim="400000"/>
                    </a:lnT>
                    <a:lnB w="38100">
                      <a:solidFill>
                        <a:srgbClr val="F6F5F4"/>
                      </a:solidFill>
                      <a:miter lim="400000"/>
                    </a:lnB>
                  </a:tcPr>
                </a:tc>
                <a:tc>
                  <a:txBody>
                    <a:bodyPr/>
                    <a:lstStyle/>
                    <a:p>
                      <a:pPr>
                        <a:defRPr sz="1800" b="0" cap="none">
                          <a:solidFill>
                            <a:srgbClr val="000000"/>
                          </a:solidFill>
                          <a:effectLst/>
                        </a:defRPr>
                      </a:pPr>
                      <a:r>
                        <a:rPr sz="3800">
                          <a:solidFill>
                            <a:srgbClr val="F6F5F4"/>
                          </a:solidFill>
                          <a:effectLst>
                            <a:outerShdw blurRad="25400" dist="25400" dir="5520000" rotWithShape="0">
                              <a:srgbClr val="FFFFFF">
                                <a:alpha val="72000"/>
                              </a:srgbClr>
                            </a:outerShdw>
                          </a:effectLst>
                          <a:sym typeface="Avenir Next Demi Bold"/>
                        </a:rPr>
                        <a:t>CHINA 35
SOUTH AFRICA 13
MOZAMBIQUE 12
AUSTRALIA 6</a:t>
                      </a:r>
                    </a:p>
                  </a:txBody>
                  <a:tcPr marL="50800" marR="50800" marT="50800" marB="50800" anchor="ctr" horzOverflow="overflow">
                    <a:lnL w="38100">
                      <a:solidFill>
                        <a:srgbClr val="F6F5F4"/>
                      </a:solidFill>
                      <a:miter lim="400000"/>
                    </a:lnL>
                    <a:lnR w="38100">
                      <a:solidFill>
                        <a:srgbClr val="F6F5F4"/>
                      </a:solidFill>
                      <a:miter lim="400000"/>
                    </a:lnR>
                    <a:lnT w="38100">
                      <a:solidFill>
                        <a:srgbClr val="F6F5F4"/>
                      </a:solidFill>
                      <a:miter lim="400000"/>
                    </a:lnT>
                    <a:lnB w="38100">
                      <a:solidFill>
                        <a:srgbClr val="F6F5F4"/>
                      </a:solidFill>
                      <a:miter lim="400000"/>
                    </a:lnB>
                  </a:tcPr>
                </a:tc>
                <a:extLst>
                  <a:ext uri="{0D108BD9-81ED-4DB2-BD59-A6C34878D82A}">
                    <a16:rowId xmlns:a16="http://schemas.microsoft.com/office/drawing/2014/main" val="10003"/>
                  </a:ext>
                </a:extLst>
              </a:tr>
              <a:tr h="1599948">
                <a:tc>
                  <a:txBody>
                    <a:bodyPr/>
                    <a:lstStyle/>
                    <a:p>
                      <a:pPr>
                        <a:defRPr sz="1800" b="0" cap="none">
                          <a:solidFill>
                            <a:srgbClr val="000000"/>
                          </a:solidFill>
                          <a:effectLst/>
                        </a:defRPr>
                      </a:pPr>
                      <a:r>
                        <a:rPr sz="4600">
                          <a:solidFill>
                            <a:srgbClr val="FDF171"/>
                          </a:solidFill>
                          <a:effectLst>
                            <a:outerShdw blurRad="25400" dist="25400" dir="5520000" rotWithShape="0">
                              <a:srgbClr val="FFFFFF">
                                <a:alpha val="72000"/>
                              </a:srgbClr>
                            </a:outerShdw>
                          </a:effectLst>
                          <a:sym typeface="Avenir Next Demi Bold"/>
                        </a:rPr>
                        <a:t>MINES</a:t>
                      </a:r>
                    </a:p>
                  </a:txBody>
                  <a:tcPr marL="50800" marR="50800" marT="50800" marB="50800" anchor="ctr" horzOverflow="overflow">
                    <a:lnL w="38100">
                      <a:solidFill>
                        <a:srgbClr val="F6F5F4"/>
                      </a:solidFill>
                      <a:miter lim="400000"/>
                    </a:lnL>
                    <a:lnR w="38100">
                      <a:solidFill>
                        <a:srgbClr val="F6F5F4"/>
                      </a:solidFill>
                      <a:miter lim="400000"/>
                    </a:lnR>
                    <a:lnT w="38100">
                      <a:solidFill>
                        <a:srgbClr val="F6F5F4"/>
                      </a:solidFill>
                      <a:miter lim="400000"/>
                    </a:lnT>
                    <a:lnB w="38100">
                      <a:solidFill>
                        <a:srgbClr val="F6F5F4"/>
                      </a:solidFill>
                      <a:miter lim="400000"/>
                    </a:lnB>
                  </a:tcPr>
                </a:tc>
                <a:tc gridSpan="2">
                  <a:txBody>
                    <a:bodyPr/>
                    <a:lstStyle/>
                    <a:p>
                      <a:pPr defTabSz="457200">
                        <a:defRPr sz="1800" b="0" cap="none">
                          <a:solidFill>
                            <a:srgbClr val="000000"/>
                          </a:solidFill>
                          <a:effectLst/>
                        </a:defRPr>
                      </a:pPr>
                      <a:r>
                        <a:rPr sz="4300" b="1">
                          <a:solidFill>
                            <a:srgbClr val="F6F5F4"/>
                          </a:solidFill>
                          <a:effectLst>
                            <a:outerShdw blurRad="25400" dist="25400" dir="5520000" rotWithShape="0">
                              <a:srgbClr val="FFFFFF">
                                <a:alpha val="72000"/>
                              </a:srgbClr>
                            </a:outerShdw>
                          </a:effectLst>
                          <a:latin typeface="Helvetica Neue"/>
                          <a:ea typeface="Helvetica Neue"/>
                          <a:cs typeface="Helvetica Neue"/>
                          <a:sym typeface="Helvetica Neue"/>
                        </a:rPr>
                        <a:t>PLACER MINES (69%), OPEN CAST, CONVENTIONAL SHAFT (MOST EXPENSIVE)</a:t>
                      </a:r>
                    </a:p>
                  </a:txBody>
                  <a:tcPr marL="50800" marR="50800" marT="50800" marB="50800" anchor="ctr" horzOverflow="overflow">
                    <a:lnL w="38100">
                      <a:solidFill>
                        <a:srgbClr val="F6F5F4"/>
                      </a:solidFill>
                      <a:miter lim="400000"/>
                    </a:lnL>
                    <a:lnR w="38100">
                      <a:solidFill>
                        <a:srgbClr val="F6F5F4"/>
                      </a:solidFill>
                      <a:miter lim="400000"/>
                    </a:lnR>
                    <a:lnT w="38100">
                      <a:solidFill>
                        <a:srgbClr val="F6F5F4"/>
                      </a:solidFill>
                      <a:miter lim="400000"/>
                    </a:lnT>
                    <a:lnB w="38100">
                      <a:solidFill>
                        <a:srgbClr val="F6F5F4"/>
                      </a:solidFill>
                      <a:miter lim="400000"/>
                    </a:lnB>
                  </a:tcPr>
                </a:tc>
                <a:tc hMerge="1">
                  <a:txBody>
                    <a:bodyPr/>
                    <a:lstStyle/>
                    <a:p>
                      <a:endParaRPr lang="en-US"/>
                    </a:p>
                  </a:txBody>
                  <a:tcPr/>
                </a:tc>
                <a:extLst>
                  <a:ext uri="{0D108BD9-81ED-4DB2-BD59-A6C34878D82A}">
                    <a16:rowId xmlns:a16="http://schemas.microsoft.com/office/drawing/2014/main" val="10004"/>
                  </a:ext>
                </a:extLst>
              </a:tr>
              <a:tr h="1689838">
                <a:tc>
                  <a:txBody>
                    <a:bodyPr/>
                    <a:lstStyle/>
                    <a:p>
                      <a:pPr>
                        <a:defRPr sz="1800" b="0" cap="none">
                          <a:solidFill>
                            <a:srgbClr val="000000"/>
                          </a:solidFill>
                          <a:effectLst/>
                        </a:defRPr>
                      </a:pPr>
                      <a:r>
                        <a:rPr sz="3800">
                          <a:solidFill>
                            <a:srgbClr val="FDF171"/>
                          </a:solidFill>
                          <a:effectLst>
                            <a:outerShdw blurRad="25400" dist="25400" dir="5520000" rotWithShape="0">
                              <a:srgbClr val="FFFFFF">
                                <a:alpha val="72000"/>
                              </a:srgbClr>
                            </a:outerShdw>
                          </a:effectLst>
                          <a:sym typeface="Avenir Next Demi Bold"/>
                        </a:rPr>
                        <a:t>PROVEN RESERVES</a:t>
                      </a:r>
                    </a:p>
                  </a:txBody>
                  <a:tcPr marL="50800" marR="50800" marT="50800" marB="50800" anchor="ctr" horzOverflow="overflow">
                    <a:lnL w="38100">
                      <a:solidFill>
                        <a:srgbClr val="F6F5F4"/>
                      </a:solidFill>
                      <a:miter lim="400000"/>
                    </a:lnL>
                    <a:lnR w="38100">
                      <a:solidFill>
                        <a:srgbClr val="F6F5F4"/>
                      </a:solidFill>
                      <a:miter lim="400000"/>
                    </a:lnR>
                    <a:lnT w="38100">
                      <a:solidFill>
                        <a:srgbClr val="F6F5F4"/>
                      </a:solidFill>
                      <a:miter lim="400000"/>
                    </a:lnT>
                    <a:lnB w="38100">
                      <a:solidFill>
                        <a:srgbClr val="F6F5F4"/>
                      </a:solidFill>
                      <a:miter lim="400000"/>
                    </a:lnB>
                  </a:tcPr>
                </a:tc>
                <a:tc>
                  <a:txBody>
                    <a:bodyPr/>
                    <a:lstStyle/>
                    <a:p>
                      <a:pPr>
                        <a:defRPr sz="1800" b="0" cap="none">
                          <a:solidFill>
                            <a:srgbClr val="000000"/>
                          </a:solidFill>
                          <a:effectLst/>
                        </a:defRPr>
                      </a:pPr>
                      <a:r>
                        <a:rPr sz="3200">
                          <a:solidFill>
                            <a:srgbClr val="F6F5F4"/>
                          </a:solidFill>
                          <a:effectLst>
                            <a:outerShdw blurRad="25400" dist="25400" dir="5520000" rotWithShape="0">
                              <a:srgbClr val="FFFFFF">
                                <a:alpha val="72000"/>
                              </a:srgbClr>
                            </a:outerShdw>
                          </a:effectLst>
                          <a:sym typeface="Avenir Next Demi Bold"/>
                        </a:rPr>
                        <a:t>?????????</a:t>
                      </a:r>
                    </a:p>
                  </a:txBody>
                  <a:tcPr marL="50800" marR="50800" marT="50800" marB="50800" anchor="ctr" horzOverflow="overflow">
                    <a:lnL w="38100">
                      <a:solidFill>
                        <a:srgbClr val="F6F5F4"/>
                      </a:solidFill>
                      <a:miter lim="400000"/>
                    </a:lnL>
                    <a:lnR w="38100">
                      <a:solidFill>
                        <a:srgbClr val="F6F5F4"/>
                      </a:solidFill>
                      <a:miter lim="400000"/>
                    </a:lnR>
                    <a:lnT w="38100">
                      <a:solidFill>
                        <a:srgbClr val="F6F5F4"/>
                      </a:solidFill>
                      <a:miter lim="400000"/>
                    </a:lnT>
                    <a:lnB w="38100">
                      <a:solidFill>
                        <a:srgbClr val="F6F5F4"/>
                      </a:solidFill>
                      <a:miter lim="400000"/>
                    </a:lnB>
                  </a:tcPr>
                </a:tc>
                <a:tc>
                  <a:txBody>
                    <a:bodyPr/>
                    <a:lstStyle/>
                    <a:p>
                      <a:pPr>
                        <a:defRPr sz="1800" b="0" cap="none">
                          <a:solidFill>
                            <a:srgbClr val="000000"/>
                          </a:solidFill>
                          <a:effectLst/>
                        </a:defRPr>
                      </a:pPr>
                      <a:r>
                        <a:rPr sz="4000">
                          <a:solidFill>
                            <a:srgbClr val="F6F5F4"/>
                          </a:solidFill>
                          <a:effectLst>
                            <a:outerShdw blurRad="25400" dist="25400" dir="5520000" rotWithShape="0">
                              <a:srgbClr val="FFFFFF">
                                <a:alpha val="72000"/>
                              </a:srgbClr>
                            </a:outerShdw>
                          </a:effectLst>
                          <a:sym typeface="Avenir Next Demi Bold"/>
                        </a:rPr>
                        <a:t>4-600 MILLION TONNES</a:t>
                      </a:r>
                    </a:p>
                  </a:txBody>
                  <a:tcPr marL="50800" marR="50800" marT="50800" marB="50800" anchor="ctr" horzOverflow="overflow">
                    <a:lnL w="38100">
                      <a:solidFill>
                        <a:srgbClr val="F6F5F4"/>
                      </a:solidFill>
                      <a:miter lim="400000"/>
                    </a:lnL>
                    <a:lnR w="38100">
                      <a:solidFill>
                        <a:srgbClr val="F6F5F4"/>
                      </a:solidFill>
                      <a:miter lim="400000"/>
                    </a:lnR>
                    <a:lnT w="38100">
                      <a:solidFill>
                        <a:srgbClr val="F6F5F4"/>
                      </a:solidFill>
                      <a:miter lim="400000"/>
                    </a:lnT>
                    <a:lnB w="38100">
                      <a:solidFill>
                        <a:srgbClr val="F6F5F4"/>
                      </a:solidFill>
                      <a:miter lim="400000"/>
                    </a:lnB>
                  </a:tcPr>
                </a:tc>
                <a:extLst>
                  <a:ext uri="{0D108BD9-81ED-4DB2-BD59-A6C34878D82A}">
                    <a16:rowId xmlns:a16="http://schemas.microsoft.com/office/drawing/2014/main" val="10005"/>
                  </a:ext>
                </a:extLst>
              </a:tr>
            </a:tbl>
          </a:graphicData>
        </a:graphic>
      </p:graphicFrame>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hueOff val="-511526"/>
                <a:satOff val="12911"/>
                <a:lumOff val="13962"/>
                <a:alpha val="90000"/>
              </a:schemeClr>
            </a:gs>
            <a:gs pos="100000">
              <a:schemeClr val="accent1">
                <a:hueOff val="100455"/>
                <a:satOff val="5276"/>
                <a:lumOff val="-20967"/>
                <a:alpha val="90000"/>
              </a:schemeClr>
            </a:gs>
          </a:gsLst>
          <a:lin ang="5400000" scaled="0"/>
        </a:gradFill>
        <a:effectLst/>
      </p:bgPr>
    </p:bg>
    <p:spTree>
      <p:nvGrpSpPr>
        <p:cNvPr id="1" name=""/>
        <p:cNvGrpSpPr/>
        <p:nvPr/>
      </p:nvGrpSpPr>
      <p:grpSpPr>
        <a:xfrm>
          <a:off x="0" y="0"/>
          <a:ext cx="0" cy="0"/>
          <a:chOff x="0" y="0"/>
          <a:chExt cx="0" cy="0"/>
        </a:xfrm>
      </p:grpSpPr>
      <p:pic>
        <p:nvPicPr>
          <p:cNvPr id="185" name="Tellnes.jpg" descr="Tellnes.jpg"/>
          <p:cNvPicPr>
            <a:picLocks noChangeAspect="1"/>
          </p:cNvPicPr>
          <p:nvPr/>
        </p:nvPicPr>
        <p:blipFill>
          <a:blip r:embed="rId2"/>
          <a:stretch>
            <a:fillRect/>
          </a:stretch>
        </p:blipFill>
        <p:spPr>
          <a:xfrm>
            <a:off x="863338" y="-1988314"/>
            <a:ext cx="24528453" cy="16607806"/>
          </a:xfrm>
          <a:prstGeom prst="rect">
            <a:avLst/>
          </a:prstGeom>
          <a:ln w="12700">
            <a:miter lim="400000"/>
          </a:ln>
        </p:spPr>
      </p:pic>
      <p:sp>
        <p:nvSpPr>
          <p:cNvPr id="186" name="Ilmenite open cast mining, Norway"/>
          <p:cNvSpPr txBox="1">
            <a:spLocks noGrp="1"/>
          </p:cNvSpPr>
          <p:nvPr>
            <p:ph type="title"/>
          </p:nvPr>
        </p:nvSpPr>
        <p:spPr>
          <a:xfrm>
            <a:off x="1206500" y="10966077"/>
            <a:ext cx="21971000" cy="1433163"/>
          </a:xfrm>
          <a:prstGeom prst="rect">
            <a:avLst/>
          </a:prstGeom>
        </p:spPr>
        <p:txBody>
          <a:bodyPr/>
          <a:lstStyle>
            <a:lvl1pPr>
              <a:defRPr>
                <a:solidFill>
                  <a:srgbClr val="FFF056"/>
                </a:solidFill>
              </a:defRPr>
            </a:lvl1pPr>
          </a:lstStyle>
          <a:p>
            <a:pPr>
              <a:defRPr>
                <a:effectLst/>
              </a:defRPr>
            </a:pPr>
            <a:r>
              <a:t>Ilmenite open cast mining, Norway</a:t>
            </a:r>
          </a:p>
        </p:txBody>
      </p:sp>
      <p:sp>
        <p:nvSpPr>
          <p:cNvPr id="187" name="Circle"/>
          <p:cNvSpPr/>
          <p:nvPr/>
        </p:nvSpPr>
        <p:spPr>
          <a:xfrm>
            <a:off x="12395200" y="5521959"/>
            <a:ext cx="553760" cy="562532"/>
          </a:xfrm>
          <a:prstGeom prst="ellipse">
            <a:avLst/>
          </a:prstGeom>
          <a:ln w="63500">
            <a:solidFill>
              <a:srgbClr val="F7EC4F"/>
            </a:solidFill>
            <a:miter lim="400000"/>
          </a:ln>
          <a:effectLst>
            <a:outerShdw blurRad="38100" dist="25400" dir="5760000" rotWithShape="0">
              <a:srgbClr val="FFFFFF">
                <a:alpha val="30000"/>
              </a:srgbClr>
            </a:outerShdw>
          </a:effectLst>
        </p:spPr>
        <p:txBody>
          <a:bodyPr lIns="50800" tIns="50800" rIns="50800" bIns="50800" anchor="ctr"/>
          <a:lstStyle/>
          <a:p>
            <a:pPr>
              <a:defRPr sz="4200" i="0">
                <a:solidFill>
                  <a:srgbClr val="3E3B39"/>
                </a:solidFill>
                <a:effectLst>
                  <a:outerShdw blurRad="25400" dist="12700" dir="4920000" rotWithShape="0">
                    <a:srgbClr val="FFFFFF">
                      <a:alpha val="50000"/>
                    </a:srgbClr>
                  </a:outerShdw>
                </a:effectLst>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1"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hueOff val="-511526"/>
                <a:satOff val="12911"/>
                <a:lumOff val="13962"/>
                <a:alpha val="90000"/>
              </a:schemeClr>
            </a:gs>
            <a:gs pos="100000">
              <a:schemeClr val="accent1">
                <a:hueOff val="100455"/>
                <a:satOff val="5276"/>
                <a:lumOff val="-20967"/>
                <a:alpha val="90000"/>
              </a:schemeClr>
            </a:gs>
          </a:gsLst>
          <a:lin ang="5400000" scaled="0"/>
        </a:gradFill>
        <a:effectLst/>
      </p:bgPr>
    </p:bg>
    <p:spTree>
      <p:nvGrpSpPr>
        <p:cNvPr id="1" name=""/>
        <p:cNvGrpSpPr/>
        <p:nvPr/>
      </p:nvGrpSpPr>
      <p:grpSpPr>
        <a:xfrm>
          <a:off x="0" y="0"/>
          <a:ext cx="0" cy="0"/>
          <a:chOff x="0" y="0"/>
          <a:chExt cx="0" cy="0"/>
        </a:xfrm>
      </p:grpSpPr>
      <p:sp>
        <p:nvSpPr>
          <p:cNvPr id="189" name="Ore Processing For Feedstock"/>
          <p:cNvSpPr txBox="1">
            <a:spLocks noGrp="1"/>
          </p:cNvSpPr>
          <p:nvPr>
            <p:ph type="title"/>
          </p:nvPr>
        </p:nvSpPr>
        <p:spPr>
          <a:prstGeom prst="rect">
            <a:avLst/>
          </a:prstGeom>
        </p:spPr>
        <p:txBody>
          <a:bodyPr/>
          <a:lstStyle>
            <a:lvl1pPr>
              <a:defRPr>
                <a:solidFill>
                  <a:srgbClr val="FFF056"/>
                </a:solidFill>
              </a:defRPr>
            </a:lvl1pPr>
          </a:lstStyle>
          <a:p>
            <a:pPr>
              <a:defRPr>
                <a:effectLst/>
              </a:defRPr>
            </a:pPr>
            <a:r>
              <a:t>Ore Processing For Feedstock</a:t>
            </a:r>
          </a:p>
        </p:txBody>
      </p:sp>
      <p:sp>
        <p:nvSpPr>
          <p:cNvPr id="190" name="Sandy deposits from placer mines require least processing - often merely physical and gravity separation.…"/>
          <p:cNvSpPr txBox="1">
            <a:spLocks noGrp="1"/>
          </p:cNvSpPr>
          <p:nvPr>
            <p:ph type="body" idx="1"/>
          </p:nvPr>
        </p:nvSpPr>
        <p:spPr>
          <a:xfrm>
            <a:off x="976823" y="3540335"/>
            <a:ext cx="21971001" cy="8256011"/>
          </a:xfrm>
          <a:prstGeom prst="rect">
            <a:avLst/>
          </a:prstGeom>
        </p:spPr>
        <p:txBody>
          <a:bodyPr/>
          <a:lstStyle/>
          <a:p>
            <a:pPr>
              <a:defRPr b="1">
                <a:solidFill>
                  <a:srgbClr val="FFFFFF"/>
                </a:solidFill>
                <a:effectLst/>
              </a:defRPr>
            </a:pPr>
            <a:r>
              <a:t> Sandy deposits from placer mines require least processing - often merely physical and gravity separation.</a:t>
            </a:r>
          </a:p>
          <a:p>
            <a:pPr>
              <a:defRPr b="1">
                <a:solidFill>
                  <a:srgbClr val="FFFFFF"/>
                </a:solidFill>
                <a:effectLst/>
              </a:defRPr>
            </a:pPr>
            <a:r>
              <a:t>Consolidated deposits from open cast and conventional mines may require multiple stages of crushing, separation and grinding to produce  a commercial purity of product. Physical, gravity, flotation and magnetism are all used as separation methods, potentially producing significant waste products. Generally energy intensive and large scale.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90">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9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9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 grpId="1" build="p" bldLvl="5"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hueOff val="-511526"/>
                <a:satOff val="12911"/>
                <a:lumOff val="13962"/>
                <a:alpha val="90000"/>
              </a:schemeClr>
            </a:gs>
            <a:gs pos="100000">
              <a:schemeClr val="accent1">
                <a:hueOff val="100455"/>
                <a:satOff val="5276"/>
                <a:lumOff val="-20967"/>
                <a:alpha val="90000"/>
              </a:schemeClr>
            </a:gs>
          </a:gsLst>
          <a:lin ang="5400000" scaled="0"/>
        </a:gradFill>
        <a:effectLst/>
      </p:bgPr>
    </p:bg>
    <p:spTree>
      <p:nvGrpSpPr>
        <p:cNvPr id="1" name=""/>
        <p:cNvGrpSpPr/>
        <p:nvPr/>
      </p:nvGrpSpPr>
      <p:grpSpPr>
        <a:xfrm>
          <a:off x="0" y="0"/>
          <a:ext cx="0" cy="0"/>
          <a:chOff x="0" y="0"/>
          <a:chExt cx="0" cy="0"/>
        </a:xfrm>
      </p:grpSpPr>
      <p:sp>
        <p:nvSpPr>
          <p:cNvPr id="192" name="Rectangle"/>
          <p:cNvSpPr/>
          <p:nvPr/>
        </p:nvSpPr>
        <p:spPr>
          <a:xfrm>
            <a:off x="12598259" y="839827"/>
            <a:ext cx="11618082" cy="12526366"/>
          </a:xfrm>
          <a:prstGeom prst="rect">
            <a:avLst/>
          </a:prstGeom>
          <a:solidFill>
            <a:srgbClr val="FFFFFF"/>
          </a:solidFill>
          <a:ln w="63500">
            <a:solidFill>
              <a:schemeClr val="accent1">
                <a:hueOff val="98901"/>
                <a:satOff val="-1678"/>
                <a:lumOff val="-32941"/>
              </a:schemeClr>
            </a:solidFill>
            <a:miter lim="400000"/>
          </a:ln>
          <a:effectLst>
            <a:outerShdw blurRad="38100" dist="25400" dir="5760000" rotWithShape="0">
              <a:srgbClr val="FFFFFF">
                <a:alpha val="30000"/>
              </a:srgbClr>
            </a:outerShdw>
          </a:effectLst>
        </p:spPr>
        <p:txBody>
          <a:bodyPr lIns="50800" tIns="50800" rIns="50800" bIns="50800" anchor="ctr"/>
          <a:lstStyle/>
          <a:p>
            <a:pPr>
              <a:defRPr sz="4200" i="0">
                <a:solidFill>
                  <a:srgbClr val="3E3B39"/>
                </a:solidFill>
                <a:effectLst>
                  <a:outerShdw blurRad="25400" dist="12700" dir="4920000" rotWithShape="0">
                    <a:srgbClr val="FFFFFF">
                      <a:alpha val="50000"/>
                    </a:srgbClr>
                  </a:outerShdw>
                </a:effectLst>
              </a:defRPr>
            </a:pPr>
            <a:endParaRPr/>
          </a:p>
        </p:txBody>
      </p:sp>
      <p:pic>
        <p:nvPicPr>
          <p:cNvPr id="193" name="Titanium_10.JPG" descr="Titanium_10.JPG"/>
          <p:cNvPicPr>
            <a:picLocks noChangeAspect="1"/>
          </p:cNvPicPr>
          <p:nvPr/>
        </p:nvPicPr>
        <p:blipFill>
          <a:blip r:embed="rId2"/>
          <a:stretch>
            <a:fillRect/>
          </a:stretch>
        </p:blipFill>
        <p:spPr>
          <a:xfrm>
            <a:off x="12795881" y="914340"/>
            <a:ext cx="11222839" cy="12377341"/>
          </a:xfrm>
          <a:prstGeom prst="rect">
            <a:avLst/>
          </a:prstGeom>
          <a:ln w="12700">
            <a:miter lim="400000"/>
          </a:ln>
        </p:spPr>
      </p:pic>
      <p:sp>
        <p:nvSpPr>
          <p:cNvPr id="194" name="The Chloride process for Titanium Metal and…"/>
          <p:cNvSpPr txBox="1">
            <a:spLocks noGrp="1"/>
          </p:cNvSpPr>
          <p:nvPr>
            <p:ph type="title"/>
          </p:nvPr>
        </p:nvSpPr>
        <p:spPr>
          <a:xfrm>
            <a:off x="155303" y="234788"/>
            <a:ext cx="12404499" cy="4242122"/>
          </a:xfrm>
          <a:prstGeom prst="rect">
            <a:avLst/>
          </a:prstGeom>
        </p:spPr>
        <p:txBody>
          <a:bodyPr/>
          <a:lstStyle/>
          <a:p>
            <a:pPr defTabSz="2023821">
              <a:defRPr sz="8133" spc="-162">
                <a:solidFill>
                  <a:srgbClr val="FFF056"/>
                </a:solidFill>
                <a:effectLst/>
              </a:defRPr>
            </a:pPr>
            <a:r>
              <a:t>The Chloride process for Titanium Metal and </a:t>
            </a:r>
          </a:p>
          <a:p>
            <a:pPr defTabSz="2023821">
              <a:defRPr sz="8133" spc="-162">
                <a:solidFill>
                  <a:srgbClr val="FFF056"/>
                </a:solidFill>
                <a:effectLst/>
              </a:defRPr>
            </a:pPr>
            <a:r>
              <a:t>TiO</a:t>
            </a:r>
            <a:r>
              <a:rPr baseline="-5999"/>
              <a:t>2</a:t>
            </a:r>
            <a:r>
              <a:t> from Rutile. </a:t>
            </a:r>
          </a:p>
          <a:p>
            <a:pPr defTabSz="2023821">
              <a:defRPr sz="7054" spc="-141">
                <a:effectLst/>
              </a:defRPr>
            </a:pPr>
            <a:r>
              <a:t>First you have to tickle it</a:t>
            </a:r>
          </a:p>
        </p:txBody>
      </p:sp>
      <p:sp>
        <p:nvSpPr>
          <p:cNvPr id="195" name="The ore is converted to TiCl4, “tickle” in industry parlance to allow  deep purification…"/>
          <p:cNvSpPr txBox="1">
            <a:spLocks noGrp="1"/>
          </p:cNvSpPr>
          <p:nvPr>
            <p:ph type="body" sz="half" idx="1"/>
          </p:nvPr>
        </p:nvSpPr>
        <p:spPr>
          <a:xfrm>
            <a:off x="19483" y="4741702"/>
            <a:ext cx="12045937" cy="8256011"/>
          </a:xfrm>
          <a:prstGeom prst="rect">
            <a:avLst/>
          </a:prstGeom>
        </p:spPr>
        <p:txBody>
          <a:bodyPr/>
          <a:lstStyle/>
          <a:p>
            <a:pPr marL="512063" indent="-512063" defTabSz="2048204">
              <a:spcBef>
                <a:spcPts val="3700"/>
              </a:spcBef>
              <a:defRPr sz="4032" b="1">
                <a:solidFill>
                  <a:srgbClr val="FFFFFF"/>
                </a:solidFill>
                <a:effectLst/>
              </a:defRPr>
            </a:pPr>
            <a:r>
              <a:t>The ore is converted to TiCl</a:t>
            </a:r>
            <a:r>
              <a:rPr baseline="-5999"/>
              <a:t>4</a:t>
            </a:r>
            <a:r>
              <a:t>, “tickle” in industry parlance to allow  deep purification</a:t>
            </a:r>
          </a:p>
          <a:p>
            <a:pPr marL="512063" indent="-512063" defTabSz="2048204">
              <a:spcBef>
                <a:spcPts val="3700"/>
              </a:spcBef>
              <a:defRPr sz="4032" b="1">
                <a:solidFill>
                  <a:srgbClr val="FFFFFF"/>
                </a:solidFill>
                <a:effectLst/>
              </a:defRPr>
            </a:pPr>
            <a:r>
              <a:t>Distillation produces 99.9% pure TiCl</a:t>
            </a:r>
            <a:r>
              <a:rPr baseline="-5999"/>
              <a:t>4</a:t>
            </a:r>
          </a:p>
          <a:p>
            <a:pPr marL="512063" indent="-512063" defTabSz="2048204">
              <a:spcBef>
                <a:spcPts val="3700"/>
              </a:spcBef>
              <a:defRPr sz="4032" b="1">
                <a:solidFill>
                  <a:srgbClr val="FFFFFF"/>
                </a:solidFill>
                <a:effectLst/>
              </a:defRPr>
            </a:pPr>
            <a:r>
              <a:t>To convert TiCl</a:t>
            </a:r>
            <a:r>
              <a:rPr baseline="-5999"/>
              <a:t>4</a:t>
            </a:r>
            <a:r>
              <a:t> to metal, it is reduced using magnesium powder in a fluidised bed. Magnesium chloride is removed using dilute HCl. producing a Titanium Sponge</a:t>
            </a:r>
          </a:p>
          <a:p>
            <a:pPr marL="512063" indent="-512063" defTabSz="2048204">
              <a:spcBef>
                <a:spcPts val="3700"/>
              </a:spcBef>
              <a:defRPr sz="4032" b="1">
                <a:solidFill>
                  <a:srgbClr val="FFFFFF"/>
                </a:solidFill>
                <a:effectLst/>
              </a:defRPr>
            </a:pPr>
            <a:r>
              <a:t>To convert TiCL</a:t>
            </a:r>
            <a:r>
              <a:rPr baseline="-5999"/>
              <a:t>4</a:t>
            </a:r>
            <a:r>
              <a:t> to TiO</a:t>
            </a:r>
            <a:r>
              <a:rPr baseline="-5999"/>
              <a:t>2 </a:t>
            </a:r>
            <a:r>
              <a:t>pigment, oxygen is added causing an instantaneous reaction</a:t>
            </a:r>
          </a:p>
          <a:p>
            <a:pPr marL="512063" indent="-512063" defTabSz="2048204">
              <a:spcBef>
                <a:spcPts val="3700"/>
              </a:spcBef>
              <a:defRPr sz="4032" b="1">
                <a:solidFill>
                  <a:srgbClr val="FFFFFF"/>
                </a:solidFill>
                <a:effectLst/>
              </a:defRPr>
            </a:pPr>
            <a:r>
              <a:t>Although both processes employ significant recycling, they are very energy intensive</a:t>
            </a:r>
          </a:p>
        </p:txBody>
      </p:sp>
      <p:sp>
        <p:nvSpPr>
          <p:cNvPr id="196" name="Rutile"/>
          <p:cNvSpPr txBox="1"/>
          <p:nvPr/>
        </p:nvSpPr>
        <p:spPr>
          <a:xfrm>
            <a:off x="14040795" y="1087199"/>
            <a:ext cx="2297292" cy="812801"/>
          </a:xfrm>
          <a:prstGeom prst="rect">
            <a:avLst/>
          </a:prstGeom>
          <a:solidFill>
            <a:srgbClr val="FDF171"/>
          </a:solidFill>
          <a:ln w="63500">
            <a:solidFill>
              <a:schemeClr val="accent1">
                <a:hueOff val="98901"/>
                <a:satOff val="-1678"/>
                <a:lumOff val="-32941"/>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nSpc>
                <a:spcPts val="6400"/>
              </a:lnSpc>
              <a:defRPr sz="3700" i="0">
                <a:solidFill>
                  <a:schemeClr val="accent1">
                    <a:hueOff val="98901"/>
                    <a:satOff val="-1678"/>
                    <a:lumOff val="-32941"/>
                  </a:schemeClr>
                </a:solidFill>
                <a:latin typeface="+mn-lt"/>
                <a:ea typeface="+mn-ea"/>
                <a:cs typeface="+mn-cs"/>
                <a:sym typeface="Avenir Next Regular"/>
              </a:defRPr>
            </a:lvl1pPr>
          </a:lstStyle>
          <a:p>
            <a:r>
              <a:t>Rutile</a:t>
            </a:r>
          </a:p>
        </p:txBody>
      </p:sp>
      <p:sp>
        <p:nvSpPr>
          <p:cNvPr id="197" name="Coke"/>
          <p:cNvSpPr txBox="1"/>
          <p:nvPr/>
        </p:nvSpPr>
        <p:spPr>
          <a:xfrm>
            <a:off x="16490850" y="1087199"/>
            <a:ext cx="2297292" cy="812801"/>
          </a:xfrm>
          <a:prstGeom prst="rect">
            <a:avLst/>
          </a:prstGeom>
          <a:solidFill>
            <a:srgbClr val="FDF171"/>
          </a:solidFill>
          <a:ln w="63500">
            <a:solidFill>
              <a:schemeClr val="accent1">
                <a:hueOff val="98901"/>
                <a:satOff val="-1678"/>
                <a:lumOff val="-32941"/>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nSpc>
                <a:spcPts val="6400"/>
              </a:lnSpc>
              <a:defRPr sz="3700" i="0">
                <a:solidFill>
                  <a:schemeClr val="accent1">
                    <a:hueOff val="98901"/>
                    <a:satOff val="-1678"/>
                    <a:lumOff val="-32941"/>
                  </a:schemeClr>
                </a:solidFill>
                <a:latin typeface="+mn-lt"/>
                <a:ea typeface="+mn-ea"/>
                <a:cs typeface="+mn-cs"/>
                <a:sym typeface="Avenir Next Regular"/>
              </a:defRPr>
            </a:lvl1pPr>
          </a:lstStyle>
          <a:p>
            <a:r>
              <a:t>Coke</a:t>
            </a:r>
          </a:p>
        </p:txBody>
      </p:sp>
      <p:sp>
        <p:nvSpPr>
          <p:cNvPr id="198" name="Chlorine"/>
          <p:cNvSpPr txBox="1"/>
          <p:nvPr/>
        </p:nvSpPr>
        <p:spPr>
          <a:xfrm>
            <a:off x="18940904" y="1087199"/>
            <a:ext cx="2297292" cy="812801"/>
          </a:xfrm>
          <a:prstGeom prst="rect">
            <a:avLst/>
          </a:prstGeom>
          <a:solidFill>
            <a:srgbClr val="FDF171"/>
          </a:solidFill>
          <a:ln w="63500">
            <a:solidFill>
              <a:schemeClr val="accent1">
                <a:hueOff val="98901"/>
                <a:satOff val="-1678"/>
                <a:lumOff val="-32941"/>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nSpc>
                <a:spcPts val="6400"/>
              </a:lnSpc>
              <a:defRPr sz="3700" i="0">
                <a:solidFill>
                  <a:schemeClr val="accent1">
                    <a:hueOff val="98901"/>
                    <a:satOff val="-1678"/>
                    <a:lumOff val="-32941"/>
                  </a:schemeClr>
                </a:solidFill>
                <a:latin typeface="+mn-lt"/>
                <a:ea typeface="+mn-ea"/>
                <a:cs typeface="+mn-cs"/>
                <a:sym typeface="Avenir Next Regular"/>
              </a:defRPr>
            </a:lvl1pPr>
          </a:lstStyle>
          <a:p>
            <a:r>
              <a:t>Chlorine</a:t>
            </a:r>
          </a:p>
        </p:txBody>
      </p:sp>
      <p:sp>
        <p:nvSpPr>
          <p:cNvPr id="199" name="Titanium"/>
          <p:cNvSpPr txBox="1"/>
          <p:nvPr/>
        </p:nvSpPr>
        <p:spPr>
          <a:xfrm>
            <a:off x="14510080" y="10994079"/>
            <a:ext cx="2297292" cy="812801"/>
          </a:xfrm>
          <a:prstGeom prst="rect">
            <a:avLst/>
          </a:prstGeom>
          <a:solidFill>
            <a:srgbClr val="FDF171"/>
          </a:solidFill>
          <a:ln w="63500">
            <a:solidFill>
              <a:schemeClr val="accent1">
                <a:hueOff val="98901"/>
                <a:satOff val="-1678"/>
                <a:lumOff val="-32941"/>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nSpc>
                <a:spcPts val="6400"/>
              </a:lnSpc>
              <a:defRPr sz="3700" i="0">
                <a:solidFill>
                  <a:schemeClr val="accent1">
                    <a:hueOff val="98901"/>
                    <a:satOff val="-1678"/>
                    <a:lumOff val="-32941"/>
                  </a:schemeClr>
                </a:solidFill>
                <a:latin typeface="+mn-lt"/>
                <a:ea typeface="+mn-ea"/>
                <a:cs typeface="+mn-cs"/>
                <a:sym typeface="Avenir Next Regular"/>
              </a:defRPr>
            </a:lvl1pPr>
          </a:lstStyle>
          <a:p>
            <a:r>
              <a:t>Titanium</a:t>
            </a:r>
          </a:p>
        </p:txBody>
      </p:sp>
      <p:sp>
        <p:nvSpPr>
          <p:cNvPr id="200" name="TiCl3&amp;4"/>
          <p:cNvSpPr txBox="1"/>
          <p:nvPr/>
        </p:nvSpPr>
        <p:spPr>
          <a:xfrm>
            <a:off x="17740093" y="10994079"/>
            <a:ext cx="2297292" cy="812801"/>
          </a:xfrm>
          <a:prstGeom prst="rect">
            <a:avLst/>
          </a:prstGeom>
          <a:solidFill>
            <a:srgbClr val="FDF171"/>
          </a:solidFill>
          <a:ln w="63500">
            <a:solidFill>
              <a:schemeClr val="accent1">
                <a:hueOff val="98901"/>
                <a:satOff val="-1678"/>
                <a:lumOff val="-32941"/>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nSpc>
                <a:spcPts val="6400"/>
              </a:lnSpc>
              <a:defRPr sz="3700" i="0">
                <a:solidFill>
                  <a:schemeClr val="accent1">
                    <a:hueOff val="98901"/>
                    <a:satOff val="-1678"/>
                    <a:lumOff val="-32941"/>
                  </a:schemeClr>
                </a:solidFill>
                <a:latin typeface="+mn-lt"/>
                <a:ea typeface="+mn-ea"/>
                <a:cs typeface="+mn-cs"/>
                <a:sym typeface="Avenir Next Regular"/>
              </a:defRPr>
            </a:pPr>
            <a:r>
              <a:t>TiCl</a:t>
            </a:r>
            <a:r>
              <a:rPr baseline="-5999"/>
              <a:t>3&amp;4</a:t>
            </a:r>
          </a:p>
        </p:txBody>
      </p:sp>
      <p:sp>
        <p:nvSpPr>
          <p:cNvPr id="201" name="TiO2"/>
          <p:cNvSpPr txBox="1"/>
          <p:nvPr/>
        </p:nvSpPr>
        <p:spPr>
          <a:xfrm>
            <a:off x="21120276" y="10994079"/>
            <a:ext cx="2297292" cy="812801"/>
          </a:xfrm>
          <a:prstGeom prst="rect">
            <a:avLst/>
          </a:prstGeom>
          <a:solidFill>
            <a:srgbClr val="FDF171"/>
          </a:solidFill>
          <a:ln w="63500">
            <a:solidFill>
              <a:schemeClr val="accent1">
                <a:hueOff val="98901"/>
                <a:satOff val="-1678"/>
                <a:lumOff val="-32941"/>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nSpc>
                <a:spcPts val="6400"/>
              </a:lnSpc>
              <a:defRPr sz="3700" i="0">
                <a:solidFill>
                  <a:schemeClr val="accent1">
                    <a:hueOff val="98901"/>
                    <a:satOff val="-1678"/>
                    <a:lumOff val="-32941"/>
                  </a:schemeClr>
                </a:solidFill>
                <a:latin typeface="+mn-lt"/>
                <a:ea typeface="+mn-ea"/>
                <a:cs typeface="+mn-cs"/>
                <a:sym typeface="Avenir Next Regular"/>
              </a:defRPr>
            </a:pPr>
            <a:r>
              <a:t>TiO</a:t>
            </a:r>
            <a:r>
              <a:rPr baseline="-5999"/>
              <a:t>2</a:t>
            </a:r>
          </a:p>
        </p:txBody>
      </p:sp>
      <p:sp>
        <p:nvSpPr>
          <p:cNvPr id="202" name="Chloride or Kroll Process"/>
          <p:cNvSpPr txBox="1"/>
          <p:nvPr/>
        </p:nvSpPr>
        <p:spPr>
          <a:xfrm>
            <a:off x="21613480" y="1628448"/>
            <a:ext cx="2297292" cy="2108201"/>
          </a:xfrm>
          <a:prstGeom prst="rect">
            <a:avLst/>
          </a:prstGeom>
          <a:ln w="63500">
            <a:solidFill>
              <a:schemeClr val="accent1">
                <a:hueOff val="98901"/>
                <a:satOff val="-1678"/>
                <a:lumOff val="-32941"/>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nSpc>
                <a:spcPts val="6400"/>
              </a:lnSpc>
              <a:defRPr sz="3700" i="0">
                <a:solidFill>
                  <a:schemeClr val="accent1">
                    <a:hueOff val="98901"/>
                    <a:satOff val="-1678"/>
                    <a:lumOff val="-32941"/>
                  </a:schemeClr>
                </a:solidFill>
                <a:latin typeface="+mn-lt"/>
                <a:ea typeface="+mn-ea"/>
                <a:cs typeface="+mn-cs"/>
                <a:sym typeface="Avenir Next Regular"/>
              </a:defRPr>
            </a:lvl1pPr>
          </a:lstStyle>
          <a:p>
            <a:r>
              <a:t>Chloride or Kroll Process</a:t>
            </a:r>
          </a:p>
        </p:txBody>
      </p:sp>
      <p:sp>
        <p:nvSpPr>
          <p:cNvPr id="203" name="Line"/>
          <p:cNvSpPr/>
          <p:nvPr/>
        </p:nvSpPr>
        <p:spPr>
          <a:xfrm>
            <a:off x="12788776" y="7887562"/>
            <a:ext cx="11491048" cy="1"/>
          </a:xfrm>
          <a:prstGeom prst="line">
            <a:avLst/>
          </a:prstGeom>
          <a:ln w="101600">
            <a:solidFill>
              <a:srgbClr val="E9602B"/>
            </a:solidFill>
            <a:prstDash val="sysDot"/>
            <a:miter lim="400000"/>
          </a:ln>
          <a:effectLst>
            <a:outerShdw blurRad="25400" dist="25400" dir="5520000" rotWithShape="0">
              <a:srgbClr val="FFFFFF">
                <a:alpha val="72000"/>
              </a:srgbClr>
            </a:outerShdw>
          </a:effectLst>
        </p:spPr>
        <p:txBody>
          <a:bodyPr lIns="50800" tIns="50800" rIns="50800" bIns="50800" anchor="ctr"/>
          <a:lstStyle/>
          <a:p>
            <a:pPr>
              <a:defRPr sz="4200" i="0">
                <a:solidFill>
                  <a:srgbClr val="3E3B39"/>
                </a:solidFill>
                <a:effectLst>
                  <a:outerShdw blurRad="25400" dist="12700" dir="4920000" rotWithShape="0">
                    <a:srgbClr val="FFFFFF">
                      <a:alpha val="50000"/>
                    </a:srgbClr>
                  </a:outerShdw>
                </a:effectLst>
              </a:defRPr>
            </a:pPr>
            <a:endParaRPr/>
          </a:p>
        </p:txBody>
      </p:sp>
      <p:sp>
        <p:nvSpPr>
          <p:cNvPr id="204" name="Line"/>
          <p:cNvSpPr/>
          <p:nvPr/>
        </p:nvSpPr>
        <p:spPr>
          <a:xfrm>
            <a:off x="12661776" y="5528815"/>
            <a:ext cx="11491048" cy="1"/>
          </a:xfrm>
          <a:prstGeom prst="line">
            <a:avLst/>
          </a:prstGeom>
          <a:ln w="101600">
            <a:solidFill>
              <a:srgbClr val="E9602B"/>
            </a:solidFill>
            <a:prstDash val="sysDot"/>
            <a:miter lim="400000"/>
          </a:ln>
          <a:effectLst>
            <a:outerShdw blurRad="25400" dist="25400" dir="5520000" rotWithShape="0">
              <a:srgbClr val="FFFFFF">
                <a:alpha val="72000"/>
              </a:srgbClr>
            </a:outerShdw>
          </a:effectLst>
        </p:spPr>
        <p:txBody>
          <a:bodyPr lIns="50800" tIns="50800" rIns="50800" bIns="50800" anchor="ctr"/>
          <a:lstStyle/>
          <a:p>
            <a:pPr>
              <a:defRPr sz="4200" i="0">
                <a:solidFill>
                  <a:srgbClr val="3E3B39"/>
                </a:solidFill>
                <a:effectLst>
                  <a:outerShdw blurRad="25400" dist="12700" dir="4920000" rotWithShape="0">
                    <a:srgbClr val="FFFFFF">
                      <a:alpha val="50000"/>
                    </a:srgbClr>
                  </a:outerShdw>
                </a:effectLst>
              </a:defRPr>
            </a:pPr>
            <a:endParaRPr/>
          </a:p>
        </p:txBody>
      </p:sp>
      <p:sp>
        <p:nvSpPr>
          <p:cNvPr id="205" name="Line"/>
          <p:cNvSpPr/>
          <p:nvPr/>
        </p:nvSpPr>
        <p:spPr>
          <a:xfrm>
            <a:off x="12788776" y="10500311"/>
            <a:ext cx="11491048" cy="1"/>
          </a:xfrm>
          <a:prstGeom prst="line">
            <a:avLst/>
          </a:prstGeom>
          <a:ln w="101600">
            <a:solidFill>
              <a:srgbClr val="E9602B"/>
            </a:solidFill>
            <a:prstDash val="sysDot"/>
            <a:miter lim="400000"/>
          </a:ln>
          <a:effectLst>
            <a:outerShdw blurRad="25400" dist="25400" dir="5520000" rotWithShape="0">
              <a:srgbClr val="FFFFFF">
                <a:alpha val="72000"/>
              </a:srgbClr>
            </a:outerShdw>
          </a:effectLst>
        </p:spPr>
        <p:txBody>
          <a:bodyPr lIns="50800" tIns="50800" rIns="50800" bIns="50800" anchor="ctr"/>
          <a:lstStyle/>
          <a:p>
            <a:pPr>
              <a:defRPr sz="4200" i="0">
                <a:solidFill>
                  <a:srgbClr val="3E3B39"/>
                </a:solidFill>
                <a:effectLst>
                  <a:outerShdw blurRad="25400" dist="12700" dir="4920000" rotWithShape="0">
                    <a:srgbClr val="FFFFFF">
                      <a:alpha val="50000"/>
                    </a:srgbClr>
                  </a:outerShdw>
                </a:effectLst>
              </a:defRPr>
            </a:pPr>
            <a:endParaRPr/>
          </a:p>
        </p:txBody>
      </p:sp>
      <p:sp>
        <p:nvSpPr>
          <p:cNvPr id="206" name="Line"/>
          <p:cNvSpPr/>
          <p:nvPr/>
        </p:nvSpPr>
        <p:spPr>
          <a:xfrm>
            <a:off x="12661776" y="3902475"/>
            <a:ext cx="11491048" cy="1"/>
          </a:xfrm>
          <a:prstGeom prst="line">
            <a:avLst/>
          </a:prstGeom>
          <a:ln w="101600">
            <a:solidFill>
              <a:srgbClr val="E9602B"/>
            </a:solidFill>
            <a:prstDash val="sysDot"/>
            <a:miter lim="400000"/>
          </a:ln>
          <a:effectLst>
            <a:outerShdw blurRad="25400" dist="25400" dir="5520000" rotWithShape="0">
              <a:srgbClr val="FFFFFF">
                <a:alpha val="72000"/>
              </a:srgbClr>
            </a:outerShdw>
          </a:effectLst>
        </p:spPr>
        <p:txBody>
          <a:bodyPr lIns="50800" tIns="50800" rIns="50800" bIns="50800" anchor="ctr"/>
          <a:lstStyle/>
          <a:p>
            <a:pPr>
              <a:defRPr sz="4200" i="0">
                <a:solidFill>
                  <a:srgbClr val="3E3B39"/>
                </a:solidFill>
                <a:effectLst>
                  <a:outerShdw blurRad="25400" dist="12700" dir="4920000" rotWithShape="0">
                    <a:srgbClr val="FFFFFF">
                      <a:alpha val="50000"/>
                    </a:srgbClr>
                  </a:outerShdw>
                </a:effectLst>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95">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9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9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9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9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 grpId="1" build="p" bldLvl="5"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hueOff val="-511526"/>
                <a:satOff val="12911"/>
                <a:lumOff val="13962"/>
                <a:alpha val="90000"/>
              </a:schemeClr>
            </a:gs>
            <a:gs pos="100000">
              <a:schemeClr val="accent1">
                <a:hueOff val="100455"/>
                <a:satOff val="5276"/>
                <a:lumOff val="-20967"/>
                <a:alpha val="90000"/>
              </a:schemeClr>
            </a:gs>
          </a:gsLst>
          <a:lin ang="5400000" scaled="0"/>
        </a:gradFill>
        <a:effectLst/>
      </p:bgPr>
    </p:bg>
    <p:spTree>
      <p:nvGrpSpPr>
        <p:cNvPr id="1" name=""/>
        <p:cNvGrpSpPr/>
        <p:nvPr/>
      </p:nvGrpSpPr>
      <p:grpSpPr>
        <a:xfrm>
          <a:off x="0" y="0"/>
          <a:ext cx="0" cy="0"/>
          <a:chOff x="0" y="0"/>
          <a:chExt cx="0" cy="0"/>
        </a:xfrm>
      </p:grpSpPr>
      <p:pic>
        <p:nvPicPr>
          <p:cNvPr id="208" name="sulphate-process-rutile-titanium-dioxide.jpeg" descr="sulphate-process-rutile-titanium-dioxide.jpeg"/>
          <p:cNvPicPr>
            <a:picLocks noChangeAspect="1"/>
          </p:cNvPicPr>
          <p:nvPr/>
        </p:nvPicPr>
        <p:blipFill>
          <a:blip r:embed="rId2"/>
          <a:stretch>
            <a:fillRect/>
          </a:stretch>
        </p:blipFill>
        <p:spPr>
          <a:xfrm>
            <a:off x="-625919" y="187034"/>
            <a:ext cx="25195707" cy="14172585"/>
          </a:xfrm>
          <a:prstGeom prst="rect">
            <a:avLst/>
          </a:prstGeom>
          <a:ln w="12700">
            <a:miter lim="400000"/>
          </a:ln>
        </p:spPr>
      </p:pic>
      <p:sp>
        <p:nvSpPr>
          <p:cNvPr id="209" name="Chloride process production plant"/>
          <p:cNvSpPr txBox="1">
            <a:spLocks noGrp="1"/>
          </p:cNvSpPr>
          <p:nvPr>
            <p:ph type="title"/>
          </p:nvPr>
        </p:nvSpPr>
        <p:spPr>
          <a:xfrm>
            <a:off x="6596481" y="152714"/>
            <a:ext cx="21971001" cy="1433164"/>
          </a:xfrm>
          <a:prstGeom prst="rect">
            <a:avLst/>
          </a:prstGeom>
        </p:spPr>
        <p:txBody>
          <a:bodyPr/>
          <a:lstStyle>
            <a:lvl1pPr>
              <a:defRPr>
                <a:solidFill>
                  <a:srgbClr val="FFF056"/>
                </a:solidFill>
              </a:defRPr>
            </a:lvl1pPr>
          </a:lstStyle>
          <a:p>
            <a:pPr>
              <a:defRPr>
                <a:effectLst/>
              </a:defRPr>
            </a:pPr>
            <a:r>
              <a:t>Chloride process production plant</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hueOff val="-511526"/>
                <a:satOff val="12911"/>
                <a:lumOff val="13962"/>
                <a:alpha val="90000"/>
              </a:schemeClr>
            </a:gs>
            <a:gs pos="100000">
              <a:schemeClr val="accent1">
                <a:hueOff val="100455"/>
                <a:satOff val="5276"/>
                <a:lumOff val="-20967"/>
                <a:alpha val="90000"/>
              </a:schemeClr>
            </a:gs>
          </a:gsLst>
          <a:lin ang="5400000" scaled="0"/>
        </a:gradFill>
        <a:effectLst/>
      </p:bgPr>
    </p:bg>
    <p:spTree>
      <p:nvGrpSpPr>
        <p:cNvPr id="1" name=""/>
        <p:cNvGrpSpPr/>
        <p:nvPr/>
      </p:nvGrpSpPr>
      <p:grpSpPr>
        <a:xfrm>
          <a:off x="0" y="0"/>
          <a:ext cx="0" cy="0"/>
          <a:chOff x="0" y="0"/>
          <a:chExt cx="0" cy="0"/>
        </a:xfrm>
      </p:grpSpPr>
      <p:sp>
        <p:nvSpPr>
          <p:cNvPr id="211" name="TiO2 from Ilmenite or Rutile using the Sulphate Process"/>
          <p:cNvSpPr txBox="1">
            <a:spLocks noGrp="1"/>
          </p:cNvSpPr>
          <p:nvPr>
            <p:ph type="title"/>
          </p:nvPr>
        </p:nvSpPr>
        <p:spPr>
          <a:xfrm>
            <a:off x="1206500" y="758906"/>
            <a:ext cx="21971000" cy="2070070"/>
          </a:xfrm>
          <a:prstGeom prst="rect">
            <a:avLst/>
          </a:prstGeom>
        </p:spPr>
        <p:txBody>
          <a:bodyPr/>
          <a:lstStyle>
            <a:lvl1pPr defTabSz="2048204">
              <a:defRPr sz="7140" spc="-142">
                <a:solidFill>
                  <a:srgbClr val="FFF056"/>
                </a:solidFill>
              </a:defRPr>
            </a:lvl1pPr>
          </a:lstStyle>
          <a:p>
            <a:pPr>
              <a:defRPr>
                <a:effectLst/>
              </a:defRPr>
            </a:pPr>
            <a:r>
              <a:t>TiO2 from Ilmenite or Rutile using the Sulphate Process</a:t>
            </a:r>
          </a:p>
        </p:txBody>
      </p:sp>
      <p:sp>
        <p:nvSpPr>
          <p:cNvPr id="212" name="Sulphuric acid is used to dissolve impurities in the finely divided ore…"/>
          <p:cNvSpPr txBox="1">
            <a:spLocks noGrp="1"/>
          </p:cNvSpPr>
          <p:nvPr>
            <p:ph type="body" idx="1"/>
          </p:nvPr>
        </p:nvSpPr>
        <p:spPr>
          <a:xfrm>
            <a:off x="976823" y="3540335"/>
            <a:ext cx="21971001" cy="8256011"/>
          </a:xfrm>
          <a:prstGeom prst="rect">
            <a:avLst/>
          </a:prstGeom>
        </p:spPr>
        <p:txBody>
          <a:bodyPr/>
          <a:lstStyle/>
          <a:p>
            <a:pPr marL="554736" indent="-554736" defTabSz="2218888">
              <a:spcBef>
                <a:spcPts val="4000"/>
              </a:spcBef>
              <a:defRPr sz="4368" b="1">
                <a:solidFill>
                  <a:srgbClr val="FFFFFF"/>
                </a:solidFill>
                <a:effectLst/>
              </a:defRPr>
            </a:pPr>
            <a:r>
              <a:t>Sulphuric acid is used to dissolve impurities in the finely divided ore</a:t>
            </a:r>
          </a:p>
          <a:p>
            <a:pPr marL="554736" indent="-554736" defTabSz="2218888">
              <a:spcBef>
                <a:spcPts val="4000"/>
              </a:spcBef>
              <a:defRPr sz="4368" b="1">
                <a:solidFill>
                  <a:srgbClr val="FFFFFF"/>
                </a:solidFill>
                <a:effectLst/>
              </a:defRPr>
            </a:pPr>
            <a:r>
              <a:t>Ilmenite generally contains 40-60% TiO</a:t>
            </a:r>
            <a:r>
              <a:rPr baseline="-5999"/>
              <a:t>2</a:t>
            </a:r>
            <a:r>
              <a:t>, the remainder being iron</a:t>
            </a:r>
          </a:p>
          <a:p>
            <a:pPr marL="554736" indent="-554736" defTabSz="2218888">
              <a:spcBef>
                <a:spcPts val="4000"/>
              </a:spcBef>
              <a:defRPr sz="4368" b="1">
                <a:solidFill>
                  <a:srgbClr val="FFFFFF"/>
                </a:solidFill>
                <a:effectLst/>
              </a:defRPr>
            </a:pPr>
            <a:r>
              <a:t>The iron is converted to Iron Sulphate using sulphuric acid, allowing the removal of purer TiO</a:t>
            </a:r>
            <a:r>
              <a:rPr baseline="-5999"/>
              <a:t>2</a:t>
            </a:r>
          </a:p>
          <a:p>
            <a:pPr marL="554736" indent="-554736" defTabSz="2218888">
              <a:spcBef>
                <a:spcPts val="4000"/>
              </a:spcBef>
              <a:defRPr sz="4368" b="1">
                <a:solidFill>
                  <a:srgbClr val="FFFFFF"/>
                </a:solidFill>
                <a:effectLst/>
              </a:defRPr>
            </a:pPr>
            <a:r>
              <a:t>This can be utilised as lower  grade pigment or further purified</a:t>
            </a:r>
          </a:p>
          <a:p>
            <a:pPr marL="554736" indent="-554736" defTabSz="2218888">
              <a:spcBef>
                <a:spcPts val="4000"/>
              </a:spcBef>
              <a:defRPr sz="4368" b="1">
                <a:solidFill>
                  <a:srgbClr val="FFFFFF"/>
                </a:solidFill>
                <a:effectLst/>
              </a:defRPr>
            </a:pPr>
            <a:r>
              <a:t>Often known as synthetic Rutile, it can be used as a feedstock for the Chloride process to produce purer Titanium or TiO</a:t>
            </a:r>
            <a:r>
              <a:rPr baseline="-5999"/>
              <a:t>2</a:t>
            </a:r>
            <a:r>
              <a:t> pigment </a:t>
            </a:r>
          </a:p>
          <a:p>
            <a:pPr marL="554736" indent="-554736" defTabSz="2218888">
              <a:spcBef>
                <a:spcPts val="4000"/>
              </a:spcBef>
              <a:defRPr sz="4368" b="1">
                <a:solidFill>
                  <a:srgbClr val="FFFFFF"/>
                </a:solidFill>
                <a:effectLst/>
              </a:defRPr>
            </a:pPr>
            <a:r>
              <a:t>Rutile can be processed via the Sulphate process, producing significantly less waste product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12">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21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21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21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21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21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21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1" build="p" bldLvl="5"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hueOff val="-511526"/>
                <a:satOff val="12911"/>
                <a:lumOff val="13962"/>
                <a:alpha val="90000"/>
              </a:schemeClr>
            </a:gs>
            <a:gs pos="100000">
              <a:schemeClr val="accent1">
                <a:hueOff val="100455"/>
                <a:satOff val="5276"/>
                <a:lumOff val="-20967"/>
                <a:alpha val="90000"/>
              </a:schemeClr>
            </a:gs>
          </a:gsLst>
          <a:lin ang="5400000" scaled="0"/>
        </a:gradFill>
        <a:effectLst/>
      </p:bgPr>
    </p:bg>
    <p:spTree>
      <p:nvGrpSpPr>
        <p:cNvPr id="1" name=""/>
        <p:cNvGrpSpPr/>
        <p:nvPr/>
      </p:nvGrpSpPr>
      <p:grpSpPr>
        <a:xfrm>
          <a:off x="0" y="0"/>
          <a:ext cx="0" cy="0"/>
          <a:chOff x="0" y="0"/>
          <a:chExt cx="0" cy="0"/>
        </a:xfrm>
      </p:grpSpPr>
      <p:sp>
        <p:nvSpPr>
          <p:cNvPr id="214" name="Sulphate…"/>
          <p:cNvSpPr txBox="1">
            <a:spLocks noGrp="1"/>
          </p:cNvSpPr>
          <p:nvPr>
            <p:ph type="title"/>
          </p:nvPr>
        </p:nvSpPr>
        <p:spPr>
          <a:xfrm>
            <a:off x="549502" y="1077359"/>
            <a:ext cx="6338122" cy="2349661"/>
          </a:xfrm>
          <a:prstGeom prst="rect">
            <a:avLst/>
          </a:prstGeom>
        </p:spPr>
        <p:txBody>
          <a:bodyPr/>
          <a:lstStyle/>
          <a:p>
            <a:pPr defTabSz="1877520">
              <a:defRPr sz="6775" spc="-135">
                <a:solidFill>
                  <a:srgbClr val="FFF056"/>
                </a:solidFill>
                <a:effectLst/>
              </a:defRPr>
            </a:pPr>
            <a:r>
              <a:t>Sulphate </a:t>
            </a:r>
          </a:p>
          <a:p>
            <a:pPr defTabSz="1877520">
              <a:defRPr sz="6775" spc="-135">
                <a:solidFill>
                  <a:srgbClr val="FFF056"/>
                </a:solidFill>
                <a:effectLst/>
              </a:defRPr>
            </a:pPr>
            <a:r>
              <a:t>process wastes</a:t>
            </a:r>
          </a:p>
        </p:txBody>
      </p:sp>
      <p:pic>
        <p:nvPicPr>
          <p:cNvPr id="215" name="Wastes-generated-per-tonne-of-titanium-dioxide-TiO2-in-the-sulphate-method-based-on.tif.png" descr="Wastes-generated-per-tonne-of-titanium-dioxide-TiO2-in-the-sulphate-method-based-on.tif.png"/>
          <p:cNvPicPr>
            <a:picLocks noChangeAspect="1"/>
          </p:cNvPicPr>
          <p:nvPr/>
        </p:nvPicPr>
        <p:blipFill>
          <a:blip r:embed="rId2"/>
          <a:stretch>
            <a:fillRect/>
          </a:stretch>
        </p:blipFill>
        <p:spPr>
          <a:xfrm>
            <a:off x="7274821" y="848370"/>
            <a:ext cx="16222516" cy="11871065"/>
          </a:xfrm>
          <a:prstGeom prst="rect">
            <a:avLst/>
          </a:prstGeom>
          <a:ln w="12700">
            <a:miter lim="400000"/>
          </a:ln>
        </p:spPr>
      </p:pic>
      <p:sp>
        <p:nvSpPr>
          <p:cNvPr id="216" name="Illustrative. Ilmenite as the feedstock. Waste production is heavily dependent upon ilmenite ore purity"/>
          <p:cNvSpPr txBox="1">
            <a:spLocks noGrp="1"/>
          </p:cNvSpPr>
          <p:nvPr>
            <p:ph type="body" sz="quarter" idx="1"/>
          </p:nvPr>
        </p:nvSpPr>
        <p:spPr>
          <a:xfrm>
            <a:off x="357368" y="3671734"/>
            <a:ext cx="5746164" cy="8256012"/>
          </a:xfrm>
          <a:prstGeom prst="rect">
            <a:avLst/>
          </a:prstGeom>
        </p:spPr>
        <p:txBody>
          <a:bodyPr/>
          <a:lstStyle>
            <a:lvl1pPr>
              <a:defRPr b="1">
                <a:solidFill>
                  <a:srgbClr val="FFFFFF"/>
                </a:solidFill>
              </a:defRPr>
            </a:lvl1pPr>
          </a:lstStyle>
          <a:p>
            <a:pPr>
              <a:defRPr>
                <a:effectLst/>
              </a:defRPr>
            </a:pPr>
            <a:r>
              <a:t>Illustrative. Ilmenite as the feedstock. Waste production is heavily dependent upon ilmenite ore purity</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hueOff val="-511526"/>
                <a:satOff val="12911"/>
                <a:lumOff val="13962"/>
                <a:alpha val="90000"/>
              </a:schemeClr>
            </a:gs>
            <a:gs pos="100000">
              <a:schemeClr val="accent1">
                <a:hueOff val="100455"/>
                <a:satOff val="5276"/>
                <a:lumOff val="-20967"/>
                <a:alpha val="90000"/>
              </a:schemeClr>
            </a:gs>
          </a:gsLst>
          <a:lin ang="5400000" scaled="0"/>
        </a:gradFill>
        <a:effectLst/>
      </p:bgPr>
    </p:bg>
    <p:spTree>
      <p:nvGrpSpPr>
        <p:cNvPr id="1" name=""/>
        <p:cNvGrpSpPr/>
        <p:nvPr/>
      </p:nvGrpSpPr>
      <p:grpSpPr>
        <a:xfrm>
          <a:off x="0" y="0"/>
          <a:ext cx="0" cy="0"/>
          <a:chOff x="0" y="0"/>
          <a:chExt cx="0" cy="0"/>
        </a:xfrm>
      </p:grpSpPr>
      <p:pic>
        <p:nvPicPr>
          <p:cNvPr id="218" name="sulphate-processing-facility.jpeg" descr="sulphate-processing-facility.jpeg"/>
          <p:cNvPicPr>
            <a:picLocks noChangeAspect="1"/>
          </p:cNvPicPr>
          <p:nvPr/>
        </p:nvPicPr>
        <p:blipFill>
          <a:blip r:embed="rId2"/>
          <a:stretch>
            <a:fillRect/>
          </a:stretch>
        </p:blipFill>
        <p:spPr>
          <a:xfrm>
            <a:off x="-252702" y="-287838"/>
            <a:ext cx="25407422" cy="14291676"/>
          </a:xfrm>
          <a:prstGeom prst="rect">
            <a:avLst/>
          </a:prstGeom>
          <a:ln w="12700">
            <a:miter lim="400000"/>
          </a:ln>
        </p:spPr>
      </p:pic>
      <p:sp>
        <p:nvSpPr>
          <p:cNvPr id="219" name="Sulphate process…"/>
          <p:cNvSpPr txBox="1"/>
          <p:nvPr/>
        </p:nvSpPr>
        <p:spPr>
          <a:xfrm>
            <a:off x="14650671" y="584616"/>
            <a:ext cx="22467044" cy="24186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2413955">
              <a:lnSpc>
                <a:spcPct val="80000"/>
              </a:lnSpc>
              <a:defRPr sz="8415" b="1" i="0" spc="-168">
                <a:solidFill>
                  <a:srgbClr val="FFF056"/>
                </a:solidFill>
                <a:effectLst/>
                <a:latin typeface="Helvetica Neue"/>
                <a:ea typeface="Helvetica Neue"/>
                <a:cs typeface="Helvetica Neue"/>
                <a:sym typeface="Helvetica Neue"/>
              </a:defRPr>
            </a:pPr>
            <a:r>
              <a:t>Sulphate process </a:t>
            </a:r>
          </a:p>
          <a:p>
            <a:pPr algn="l" defTabSz="2413955">
              <a:lnSpc>
                <a:spcPct val="80000"/>
              </a:lnSpc>
              <a:defRPr sz="8415" b="1" i="0" spc="-168">
                <a:solidFill>
                  <a:srgbClr val="FFF056"/>
                </a:solidFill>
                <a:effectLst/>
                <a:latin typeface="Helvetica Neue"/>
                <a:ea typeface="Helvetica Neue"/>
                <a:cs typeface="Helvetica Neue"/>
                <a:sym typeface="Helvetica Neue"/>
              </a:defRPr>
            </a:pPr>
            <a:r>
              <a:t>production plant</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hueOff val="-511526"/>
                <a:satOff val="12911"/>
                <a:lumOff val="13962"/>
                <a:alpha val="90000"/>
              </a:schemeClr>
            </a:gs>
            <a:gs pos="100000">
              <a:schemeClr val="accent1">
                <a:hueOff val="100455"/>
                <a:satOff val="5276"/>
                <a:lumOff val="-20967"/>
                <a:alpha val="90000"/>
              </a:schemeClr>
            </a:gs>
          </a:gsLst>
          <a:lin ang="5400000" scaled="0"/>
        </a:gradFill>
        <a:effectLst/>
      </p:bgPr>
    </p:bg>
    <p:spTree>
      <p:nvGrpSpPr>
        <p:cNvPr id="1" name=""/>
        <p:cNvGrpSpPr/>
        <p:nvPr/>
      </p:nvGrpSpPr>
      <p:grpSpPr>
        <a:xfrm>
          <a:off x="0" y="0"/>
          <a:ext cx="0" cy="0"/>
          <a:chOff x="0" y="0"/>
          <a:chExt cx="0" cy="0"/>
        </a:xfrm>
      </p:grpSpPr>
      <p:sp>
        <p:nvSpPr>
          <p:cNvPr id="221" name="Chloride Process Pro’s and Con’s (vs Sulphate)"/>
          <p:cNvSpPr txBox="1">
            <a:spLocks noGrp="1"/>
          </p:cNvSpPr>
          <p:nvPr>
            <p:ph type="title"/>
          </p:nvPr>
        </p:nvSpPr>
        <p:spPr>
          <a:xfrm>
            <a:off x="610529" y="833115"/>
            <a:ext cx="21971001" cy="1433164"/>
          </a:xfrm>
          <a:prstGeom prst="rect">
            <a:avLst/>
          </a:prstGeom>
        </p:spPr>
        <p:txBody>
          <a:bodyPr/>
          <a:lstStyle>
            <a:lvl1pPr defTabSz="2292038">
              <a:defRPr sz="7990" spc="-159">
                <a:solidFill>
                  <a:srgbClr val="FFF056"/>
                </a:solidFill>
              </a:defRPr>
            </a:lvl1pPr>
          </a:lstStyle>
          <a:p>
            <a:pPr>
              <a:defRPr>
                <a:effectLst/>
              </a:defRPr>
            </a:pPr>
            <a:r>
              <a:t>Chloride Process Pro’s and Con’s (vs Sulphate)</a:t>
            </a:r>
          </a:p>
        </p:txBody>
      </p:sp>
      <p:sp>
        <p:nvSpPr>
          <p:cNvPr id="222" name="CON’s…"/>
          <p:cNvSpPr txBox="1"/>
          <p:nvPr/>
        </p:nvSpPr>
        <p:spPr>
          <a:xfrm>
            <a:off x="847438" y="6110584"/>
            <a:ext cx="23979695" cy="78040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l" defTabSz="457200">
              <a:spcBef>
                <a:spcPts val="800"/>
              </a:spcBef>
              <a:defRPr sz="5200" b="1" i="0">
                <a:solidFill>
                  <a:srgbClr val="F6F5F4"/>
                </a:solidFill>
                <a:effectLst/>
                <a:latin typeface="Helvetica Neue"/>
                <a:ea typeface="Helvetica Neue"/>
                <a:cs typeface="Helvetica Neue"/>
                <a:sym typeface="Helvetica Neue"/>
              </a:defRPr>
            </a:pPr>
            <a:endParaRPr/>
          </a:p>
          <a:p>
            <a:pPr algn="l" defTabSz="457200">
              <a:spcBef>
                <a:spcPts val="800"/>
              </a:spcBef>
              <a:defRPr sz="5200" b="1" i="0">
                <a:solidFill>
                  <a:srgbClr val="F6F5F4"/>
                </a:solidFill>
                <a:effectLst/>
                <a:latin typeface="Helvetica Neue"/>
                <a:ea typeface="Helvetica Neue"/>
                <a:cs typeface="Helvetica Neue"/>
                <a:sym typeface="Helvetica Neue"/>
              </a:defRPr>
            </a:pPr>
            <a:r>
              <a:t>CON’s</a:t>
            </a:r>
          </a:p>
          <a:p>
            <a:pPr algn="l" defTabSz="457200">
              <a:spcBef>
                <a:spcPts val="1600"/>
              </a:spcBef>
              <a:defRPr sz="5200" b="1" i="0">
                <a:solidFill>
                  <a:srgbClr val="F6F5F4"/>
                </a:solidFill>
                <a:effectLst/>
                <a:latin typeface="Helvetica Neue"/>
                <a:ea typeface="Helvetica Neue"/>
                <a:cs typeface="Helvetica Neue"/>
                <a:sym typeface="Helvetica Neue"/>
              </a:defRPr>
            </a:pPr>
            <a:r>
              <a:t>Larger investment, </a:t>
            </a:r>
          </a:p>
          <a:p>
            <a:pPr algn="l" defTabSz="457200">
              <a:spcBef>
                <a:spcPts val="1600"/>
              </a:spcBef>
              <a:defRPr sz="5200" b="1" i="0">
                <a:solidFill>
                  <a:srgbClr val="F6F5F4"/>
                </a:solidFill>
                <a:effectLst/>
                <a:latin typeface="Helvetica Neue"/>
                <a:ea typeface="Helvetica Neue"/>
                <a:cs typeface="Helvetica Neue"/>
                <a:sym typeface="Helvetica Neue"/>
              </a:defRPr>
            </a:pPr>
            <a:r>
              <a:t>Complicated equipment structure,  </a:t>
            </a:r>
          </a:p>
          <a:p>
            <a:pPr algn="l" defTabSz="457200">
              <a:spcBef>
                <a:spcPts val="1600"/>
              </a:spcBef>
              <a:defRPr sz="5200" b="1" i="0">
                <a:solidFill>
                  <a:srgbClr val="F6F5F4"/>
                </a:solidFill>
                <a:effectLst/>
                <a:latin typeface="Helvetica Neue"/>
                <a:ea typeface="Helvetica Neue"/>
                <a:cs typeface="Helvetica Neue"/>
                <a:sym typeface="Helvetica Neue"/>
              </a:defRPr>
            </a:pPr>
            <a:r>
              <a:t>Material requirements, high temperature resistance, corrosion resistance, </a:t>
            </a:r>
          </a:p>
          <a:p>
            <a:pPr algn="l" defTabSz="457200">
              <a:spcBef>
                <a:spcPts val="1600"/>
              </a:spcBef>
              <a:defRPr sz="5200" b="1" i="0">
                <a:solidFill>
                  <a:srgbClr val="F6F5F4"/>
                </a:solidFill>
                <a:effectLst/>
                <a:latin typeface="Helvetica Neue"/>
                <a:ea typeface="Helvetica Neue"/>
                <a:cs typeface="Helvetica Neue"/>
                <a:sym typeface="Helvetica Neue"/>
              </a:defRPr>
            </a:pPr>
            <a:r>
              <a:t>Difficult to repair</a:t>
            </a:r>
          </a:p>
          <a:p>
            <a:pPr algn="l" defTabSz="457200">
              <a:spcBef>
                <a:spcPts val="1600"/>
              </a:spcBef>
              <a:defRPr sz="5200" b="1" i="0">
                <a:solidFill>
                  <a:srgbClr val="F6F5F4"/>
                </a:solidFill>
                <a:effectLst/>
                <a:latin typeface="Helvetica Neue"/>
                <a:ea typeface="Helvetica Neue"/>
                <a:cs typeface="Helvetica Neue"/>
                <a:sym typeface="Helvetica Neue"/>
              </a:defRPr>
            </a:pPr>
            <a:r>
              <a:t>Lower feedstock flexibility</a:t>
            </a:r>
          </a:p>
        </p:txBody>
      </p:sp>
      <p:sp>
        <p:nvSpPr>
          <p:cNvPr id="223" name="PRO’S…"/>
          <p:cNvSpPr txBox="1"/>
          <p:nvPr/>
        </p:nvSpPr>
        <p:spPr>
          <a:xfrm>
            <a:off x="881569" y="2786315"/>
            <a:ext cx="19543269" cy="45528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457200">
              <a:spcBef>
                <a:spcPts val="800"/>
              </a:spcBef>
              <a:defRPr sz="5200" b="1" i="0">
                <a:solidFill>
                  <a:srgbClr val="F6F5F4"/>
                </a:solidFill>
                <a:effectLst/>
                <a:latin typeface="Helvetica Neue"/>
                <a:ea typeface="Helvetica Neue"/>
                <a:cs typeface="Helvetica Neue"/>
                <a:sym typeface="Helvetica Neue"/>
              </a:defRPr>
            </a:pPr>
            <a:r>
              <a:t>PRO’S  </a:t>
            </a:r>
          </a:p>
          <a:p>
            <a:pPr algn="l" defTabSz="457200">
              <a:spcBef>
                <a:spcPts val="800"/>
              </a:spcBef>
              <a:defRPr sz="5200" b="1" i="0">
                <a:solidFill>
                  <a:srgbClr val="F6F5F4"/>
                </a:solidFill>
                <a:effectLst/>
                <a:latin typeface="Helvetica Neue"/>
                <a:ea typeface="Helvetica Neue"/>
                <a:cs typeface="Helvetica Neue"/>
                <a:sym typeface="Helvetica Neue"/>
              </a:defRPr>
            </a:pPr>
            <a:r>
              <a:t>Energy consumption is  lower (450-600kwh/tonne vs 600-800) </a:t>
            </a:r>
          </a:p>
          <a:p>
            <a:pPr algn="l" defTabSz="457200">
              <a:spcBef>
                <a:spcPts val="800"/>
              </a:spcBef>
              <a:defRPr sz="5200" b="1" i="0">
                <a:solidFill>
                  <a:srgbClr val="F6F5F4"/>
                </a:solidFill>
                <a:effectLst/>
                <a:latin typeface="Helvetica Neue"/>
                <a:ea typeface="Helvetica Neue"/>
                <a:cs typeface="Helvetica Neue"/>
                <a:sym typeface="Helvetica Neue"/>
              </a:defRPr>
            </a:pPr>
            <a:r>
              <a:t>Less waste - only used with higher purity feedstock</a:t>
            </a:r>
          </a:p>
          <a:p>
            <a:pPr algn="l" defTabSz="457200">
              <a:spcBef>
                <a:spcPts val="800"/>
              </a:spcBef>
              <a:defRPr sz="5200" b="1" i="0">
                <a:solidFill>
                  <a:srgbClr val="F6F5F4"/>
                </a:solidFill>
                <a:effectLst/>
                <a:latin typeface="Helvetica Neue"/>
                <a:ea typeface="Helvetica Neue"/>
                <a:cs typeface="Helvetica Neue"/>
                <a:sym typeface="Helvetica Neue"/>
              </a:defRPr>
            </a:pPr>
            <a:r>
              <a:t>Higher quality products can be obtained.</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 grpId="2" animBg="1" advAuto="0"/>
      <p:bldP spid="223" grpId="1"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hueOff val="-511526"/>
                <a:satOff val="12911"/>
                <a:lumOff val="13962"/>
                <a:alpha val="90000"/>
              </a:schemeClr>
            </a:gs>
            <a:gs pos="100000">
              <a:schemeClr val="accent1">
                <a:hueOff val="100455"/>
                <a:satOff val="5276"/>
                <a:lumOff val="-20967"/>
                <a:alpha val="90000"/>
              </a:schemeClr>
            </a:gs>
          </a:gsLst>
          <a:lin ang="5400000" scaled="0"/>
        </a:gradFill>
        <a:effectLst/>
      </p:bgPr>
    </p:bg>
    <p:spTree>
      <p:nvGrpSpPr>
        <p:cNvPr id="1" name=""/>
        <p:cNvGrpSpPr/>
        <p:nvPr/>
      </p:nvGrpSpPr>
      <p:grpSpPr>
        <a:xfrm>
          <a:off x="0" y="0"/>
          <a:ext cx="0" cy="0"/>
          <a:chOff x="0" y="0"/>
          <a:chExt cx="0" cy="0"/>
        </a:xfrm>
      </p:grpSpPr>
      <p:pic>
        <p:nvPicPr>
          <p:cNvPr id="225" name="How Is Titanium Made?" descr="How Is Titanium Made?"/>
          <p:cNvPicPr>
            <a:picLocks/>
          </p:cNvPicPr>
          <p:nvPr>
            <a:videoFile r:link="rId1"/>
          </p:nvPr>
        </p:nvPicPr>
        <p:blipFill>
          <a:blip r:embed="rId3"/>
          <a:stretch>
            <a:fillRect/>
          </a:stretch>
        </p:blipFill>
        <p:spPr>
          <a:xfrm>
            <a:off x="-360414" y="-80884"/>
            <a:ext cx="24671586" cy="13877768"/>
          </a:xfrm>
          <a:prstGeom prst="rect">
            <a:avLst/>
          </a:prstGeom>
        </p:spPr>
      </p:pic>
      <p:sp>
        <p:nvSpPr>
          <p:cNvPr id="226" name="Titanium metal manufacture"/>
          <p:cNvSpPr txBox="1">
            <a:spLocks noGrp="1"/>
          </p:cNvSpPr>
          <p:nvPr>
            <p:ph type="title"/>
          </p:nvPr>
        </p:nvSpPr>
        <p:spPr>
          <a:xfrm>
            <a:off x="2616139" y="-1876218"/>
            <a:ext cx="21971001" cy="1433164"/>
          </a:xfrm>
          <a:prstGeom prst="rect">
            <a:avLst/>
          </a:prstGeom>
        </p:spPr>
        <p:txBody>
          <a:bodyPr/>
          <a:lstStyle>
            <a:lvl1pPr>
              <a:defRPr>
                <a:solidFill>
                  <a:srgbClr val="FFF056"/>
                </a:solidFill>
              </a:defRPr>
            </a:lvl1pPr>
          </a:lstStyle>
          <a:p>
            <a:pPr>
              <a:defRPr>
                <a:effectLst/>
              </a:defRPr>
            </a:pPr>
            <a:r>
              <a:t>Titanium metal manufacture</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2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25"/>
                </p:tgtEl>
              </p:cMediaNode>
            </p:video>
            <p:seq concurrent="1" prevAc="none" nextAc="seek">
              <p:cTn id="8" restart="whenNotActive" fill="hold" evtFilter="cancelBubble" nodeType="interactiveSeq">
                <p:stCondLst>
                  <p:cond evt="onClick" delay="0">
                    <p:tgtEl>
                      <p:spTgt spid="22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25"/>
                                        </p:tgtEl>
                                      </p:cBhvr>
                                    </p:cmd>
                                  </p:childTnLst>
                                </p:cTn>
                              </p:par>
                            </p:childTnLst>
                          </p:cTn>
                        </p:par>
                      </p:childTnLst>
                    </p:cTn>
                  </p:par>
                </p:childTnLst>
              </p:cTn>
              <p:nextCondLst>
                <p:cond evt="onClick" delay="0">
                  <p:tgtEl>
                    <p:spTgt spid="225"/>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hueOff val="-511526"/>
                <a:satOff val="12911"/>
                <a:lumOff val="13962"/>
                <a:alpha val="90000"/>
              </a:schemeClr>
            </a:gs>
            <a:gs pos="100000">
              <a:schemeClr val="accent1">
                <a:hueOff val="100455"/>
                <a:satOff val="5276"/>
                <a:lumOff val="-20967"/>
                <a:alpha val="90000"/>
              </a:schemeClr>
            </a:gs>
          </a:gsLst>
          <a:lin ang="5400000" scaled="0"/>
        </a:gradFill>
        <a:effectLst/>
      </p:bgPr>
    </p:bg>
    <p:spTree>
      <p:nvGrpSpPr>
        <p:cNvPr id="1" name=""/>
        <p:cNvGrpSpPr/>
        <p:nvPr/>
      </p:nvGrpSpPr>
      <p:grpSpPr>
        <a:xfrm>
          <a:off x="0" y="0"/>
          <a:ext cx="0" cy="0"/>
          <a:chOff x="0" y="0"/>
          <a:chExt cx="0" cy="0"/>
        </a:xfrm>
      </p:grpSpPr>
      <p:sp>
        <p:nvSpPr>
          <p:cNvPr id="228" name="Summary"/>
          <p:cNvSpPr txBox="1">
            <a:spLocks noGrp="1"/>
          </p:cNvSpPr>
          <p:nvPr>
            <p:ph type="title"/>
          </p:nvPr>
        </p:nvSpPr>
        <p:spPr>
          <a:xfrm>
            <a:off x="610529" y="270137"/>
            <a:ext cx="21971001" cy="1433164"/>
          </a:xfrm>
          <a:prstGeom prst="rect">
            <a:avLst/>
          </a:prstGeom>
        </p:spPr>
        <p:txBody>
          <a:bodyPr/>
          <a:lstStyle>
            <a:lvl1pPr>
              <a:defRPr>
                <a:solidFill>
                  <a:srgbClr val="FFF056"/>
                </a:solidFill>
              </a:defRPr>
            </a:lvl1pPr>
          </a:lstStyle>
          <a:p>
            <a:pPr>
              <a:defRPr>
                <a:effectLst/>
              </a:defRPr>
            </a:pPr>
            <a:r>
              <a:t>Summary</a:t>
            </a:r>
          </a:p>
        </p:txBody>
      </p:sp>
      <p:sp>
        <p:nvSpPr>
          <p:cNvPr id="229" name="Titanium is the 9th most abundant element in the earth’s crust and is found in oxide forms as the ores Ilmenite and Rutile.…"/>
          <p:cNvSpPr txBox="1">
            <a:spLocks noGrp="1"/>
          </p:cNvSpPr>
          <p:nvPr>
            <p:ph type="body" idx="1"/>
          </p:nvPr>
        </p:nvSpPr>
        <p:spPr>
          <a:xfrm>
            <a:off x="610529" y="2097702"/>
            <a:ext cx="21971001" cy="11227867"/>
          </a:xfrm>
          <a:prstGeom prst="rect">
            <a:avLst/>
          </a:prstGeom>
        </p:spPr>
        <p:txBody>
          <a:bodyPr/>
          <a:lstStyle/>
          <a:p>
            <a:pPr marL="585215" indent="-585215" defTabSz="2340805">
              <a:spcBef>
                <a:spcPts val="4300"/>
              </a:spcBef>
              <a:defRPr sz="4608" b="1">
                <a:solidFill>
                  <a:srgbClr val="FFFFFF"/>
                </a:solidFill>
                <a:effectLst/>
              </a:defRPr>
            </a:pPr>
            <a:r>
              <a:t>Titanium is the 9th most abundant element in the earth’s crust and is found in oxide forms as the ores Ilmenite and Rutile.</a:t>
            </a:r>
          </a:p>
          <a:p>
            <a:pPr marL="585215" indent="-585215" defTabSz="2340805">
              <a:spcBef>
                <a:spcPts val="4300"/>
              </a:spcBef>
              <a:defRPr sz="4608" b="1">
                <a:solidFill>
                  <a:srgbClr val="FFFFFF"/>
                </a:solidFill>
                <a:effectLst/>
              </a:defRPr>
            </a:pPr>
            <a:r>
              <a:t>It is predominantly mined from placer deposits and via open cast mining. Just under 9 million tonnes were mined in 2022</a:t>
            </a:r>
          </a:p>
          <a:p>
            <a:pPr marL="585215" indent="-585215" defTabSz="2340805">
              <a:spcBef>
                <a:spcPts val="4300"/>
              </a:spcBef>
              <a:defRPr sz="4608" b="1">
                <a:solidFill>
                  <a:srgbClr val="FFFFFF"/>
                </a:solidFill>
                <a:effectLst/>
              </a:defRPr>
            </a:pPr>
            <a:r>
              <a:t>The major use is in the production of TiO</a:t>
            </a:r>
            <a:r>
              <a:rPr baseline="-5999"/>
              <a:t>2</a:t>
            </a:r>
            <a:r>
              <a:t>, widely used white pigment. </a:t>
            </a:r>
          </a:p>
          <a:p>
            <a:pPr marL="585215" indent="-585215" defTabSz="2340805">
              <a:spcBef>
                <a:spcPts val="4300"/>
              </a:spcBef>
              <a:defRPr sz="4608" b="1">
                <a:solidFill>
                  <a:srgbClr val="FFFFFF"/>
                </a:solidFill>
                <a:effectLst/>
              </a:defRPr>
            </a:pPr>
            <a:r>
              <a:t>The Chloride and Sulphate processes are used to produce the pigment. The newer chloride process has environmental and product quality advantages but is generally only used with the higher purity rutile or or derivatives</a:t>
            </a:r>
          </a:p>
          <a:p>
            <a:pPr marL="585215" indent="-585215" defTabSz="2340805">
              <a:spcBef>
                <a:spcPts val="4300"/>
              </a:spcBef>
              <a:defRPr sz="4608" b="1">
                <a:solidFill>
                  <a:srgbClr val="FFFFFF"/>
                </a:solidFill>
                <a:effectLst/>
              </a:defRPr>
            </a:pPr>
            <a:r>
              <a:t>Titanium metal  requires the production of TiCl</a:t>
            </a:r>
            <a:r>
              <a:rPr baseline="-5999"/>
              <a:t>4 </a:t>
            </a:r>
            <a:r>
              <a:t>via the chloride process, followed by reaction with Magnesium to produce sponge Titanium</a:t>
            </a:r>
          </a:p>
          <a:p>
            <a:pPr marL="585215" indent="-585215" defTabSz="2340805">
              <a:spcBef>
                <a:spcPts val="4300"/>
              </a:spcBef>
              <a:defRPr sz="4608" b="1">
                <a:solidFill>
                  <a:srgbClr val="FFFFFF"/>
                </a:solidFill>
                <a:effectLst/>
              </a:defRPr>
            </a:pPr>
            <a:r>
              <a:t>245,000 tones of Titanium metal were produced in 2022 for use in aircraft manufacture, medical prosthetics, process equipment and sporting goods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29">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22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22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22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229">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229">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22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 grpId="1" build="p" bldLvl="5" animBg="1" advAuto="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5">
  <a:themeElements>
    <a:clrScheme name="New_Template5">
      <a:dk1>
        <a:srgbClr val="5E524C"/>
      </a:dk1>
      <a:lt1>
        <a:srgbClr val="12455E"/>
      </a:lt1>
      <a:dk2>
        <a:srgbClr val="615E5A"/>
      </a:dk2>
      <a:lt2>
        <a:srgbClr val="C8C1B8"/>
      </a:lt2>
      <a:accent1>
        <a:srgbClr val="899DBD"/>
      </a:accent1>
      <a:accent2>
        <a:srgbClr val="74A198"/>
      </a:accent2>
      <a:accent3>
        <a:srgbClr val="8A9759"/>
      </a:accent3>
      <a:accent4>
        <a:srgbClr val="CBA466"/>
      </a:accent4>
      <a:accent5>
        <a:srgbClr val="BB7B3F"/>
      </a:accent5>
      <a:accent6>
        <a:srgbClr val="BA6C5B"/>
      </a:accent6>
      <a:hlink>
        <a:srgbClr val="0000FF"/>
      </a:hlink>
      <a:folHlink>
        <a:srgbClr val="FF00FF"/>
      </a:folHlink>
    </a:clrScheme>
    <a:fontScheme name="New_Template5">
      <a:majorFont>
        <a:latin typeface="Avenir Next Regular"/>
        <a:ea typeface="Avenir Next Regular"/>
        <a:cs typeface="Avenir Next Regular"/>
      </a:majorFont>
      <a:minorFont>
        <a:latin typeface="Avenir Next Regular"/>
        <a:ea typeface="Avenir Next Regular"/>
        <a:cs typeface="Avenir Next Regular"/>
      </a:minorFont>
    </a:fontScheme>
    <a:fmtScheme name="New_Templat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760000" rotWithShape="0">
              <a:srgbClr val="FFFFFF">
                <a:alpha val="30000"/>
              </a:srgbClr>
            </a:outerShdw>
          </a:effectLst>
        </a:effectStyle>
        <a:effectStyle>
          <a:effectLst>
            <a:outerShdw blurRad="38100" dist="25400" dir="5760000" rotWithShape="0">
              <a:srgbClr val="FFFFFF">
                <a:alpha val="30000"/>
              </a:srgbClr>
            </a:outerShdw>
          </a:effectLst>
        </a:effectStyle>
        <a:effectStyle>
          <a:effectLst>
            <a:outerShdw blurRad="38100" dist="25400" dir="5760000" rotWithShape="0">
              <a:srgbClr val="FFFFFF">
                <a:alpha val="3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760000" rotWithShape="0">
            <a:srgbClr val="FFFFFF">
              <a:alpha val="3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E3B39"/>
            </a:solidFill>
            <a:effectLst>
              <a:outerShdw blurRad="25400" dist="12700" dir="4920000" rotWithShape="0">
                <a:srgbClr val="FFFFFF">
                  <a:alpha val="50000"/>
                </a:srgbClr>
              </a:outerShdw>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575451">
              <a:alpha val="90000"/>
            </a:srgbClr>
          </a:solidFill>
          <a:prstDash val="solid"/>
          <a:miter lim="400000"/>
        </a:ln>
        <a:effectLst>
          <a:outerShdw blurRad="25400" dist="25400" dir="5520000" rotWithShape="0">
            <a:srgbClr val="FFFFFF">
              <a:alpha val="72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4400" b="0" i="1" u="none" strike="noStrike" cap="none" spc="0" normalizeH="0" baseline="0">
            <a:ln>
              <a:noFill/>
            </a:ln>
            <a:solidFill>
              <a:srgbClr val="5E524C"/>
            </a:solidFill>
            <a:effectLst>
              <a:outerShdw blurRad="25400" dist="25400" dir="5520000" rotWithShape="0">
                <a:srgbClr val="FFFFFF">
                  <a:alpha val="71999"/>
                </a:srgbClr>
              </a:outerShdw>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5">
  <a:themeElements>
    <a:clrScheme name="New_Template5">
      <a:dk1>
        <a:srgbClr val="000000"/>
      </a:dk1>
      <a:lt1>
        <a:srgbClr val="FFFFFF"/>
      </a:lt1>
      <a:dk2>
        <a:srgbClr val="615E5A"/>
      </a:dk2>
      <a:lt2>
        <a:srgbClr val="C8C1B8"/>
      </a:lt2>
      <a:accent1>
        <a:srgbClr val="899DBD"/>
      </a:accent1>
      <a:accent2>
        <a:srgbClr val="74A198"/>
      </a:accent2>
      <a:accent3>
        <a:srgbClr val="8A9759"/>
      </a:accent3>
      <a:accent4>
        <a:srgbClr val="CBA466"/>
      </a:accent4>
      <a:accent5>
        <a:srgbClr val="BB7B3F"/>
      </a:accent5>
      <a:accent6>
        <a:srgbClr val="BA6C5B"/>
      </a:accent6>
      <a:hlink>
        <a:srgbClr val="0000FF"/>
      </a:hlink>
      <a:folHlink>
        <a:srgbClr val="FF00FF"/>
      </a:folHlink>
    </a:clrScheme>
    <a:fontScheme name="New_Template5">
      <a:majorFont>
        <a:latin typeface="Avenir Next Regular"/>
        <a:ea typeface="Avenir Next Regular"/>
        <a:cs typeface="Avenir Next Regular"/>
      </a:majorFont>
      <a:minorFont>
        <a:latin typeface="Avenir Next Regular"/>
        <a:ea typeface="Avenir Next Regular"/>
        <a:cs typeface="Avenir Next Regular"/>
      </a:minorFont>
    </a:fontScheme>
    <a:fmtScheme name="New_Templat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760000" rotWithShape="0">
              <a:srgbClr val="FFFFFF">
                <a:alpha val="30000"/>
              </a:srgbClr>
            </a:outerShdw>
          </a:effectLst>
        </a:effectStyle>
        <a:effectStyle>
          <a:effectLst>
            <a:outerShdw blurRad="38100" dist="25400" dir="5760000" rotWithShape="0">
              <a:srgbClr val="FFFFFF">
                <a:alpha val="30000"/>
              </a:srgbClr>
            </a:outerShdw>
          </a:effectLst>
        </a:effectStyle>
        <a:effectStyle>
          <a:effectLst>
            <a:outerShdw blurRad="38100" dist="25400" dir="5760000" rotWithShape="0">
              <a:srgbClr val="FFFFFF">
                <a:alpha val="3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760000" rotWithShape="0">
            <a:srgbClr val="FFFFFF">
              <a:alpha val="3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4200" b="0" i="0" u="none" strike="noStrike" cap="none" spc="0" normalizeH="0" baseline="0">
            <a:ln>
              <a:noFill/>
            </a:ln>
            <a:solidFill>
              <a:srgbClr val="3E3B39"/>
            </a:solidFill>
            <a:effectLst>
              <a:outerShdw blurRad="25400" dist="12700" dir="4920000" rotWithShape="0">
                <a:srgbClr val="FFFFFF">
                  <a:alpha val="50000"/>
                </a:srgbClr>
              </a:outerShdw>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575451">
              <a:alpha val="90000"/>
            </a:srgbClr>
          </a:solidFill>
          <a:prstDash val="solid"/>
          <a:miter lim="400000"/>
        </a:ln>
        <a:effectLst>
          <a:outerShdw blurRad="25400" dist="25400" dir="5520000" rotWithShape="0">
            <a:srgbClr val="FFFFFF">
              <a:alpha val="72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4400" b="0" i="1" u="none" strike="noStrike" cap="none" spc="0" normalizeH="0" baseline="0">
            <a:ln>
              <a:noFill/>
            </a:ln>
            <a:solidFill>
              <a:srgbClr val="5E524C"/>
            </a:solidFill>
            <a:effectLst>
              <a:outerShdw blurRad="25400" dist="25400" dir="5520000" rotWithShape="0">
                <a:srgbClr val="FFFFFF">
                  <a:alpha val="71999"/>
                </a:srgbClr>
              </a:outerShdw>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836</Words>
  <Application>Microsoft Office PowerPoint</Application>
  <PresentationFormat>Custom</PresentationFormat>
  <Paragraphs>135</Paragraphs>
  <Slides>20</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Avenir Next Demi Bold</vt:lpstr>
      <vt:lpstr>Avenir Next Medium</vt:lpstr>
      <vt:lpstr>Avenir Next Regular</vt:lpstr>
      <vt:lpstr>Helvetica Neue</vt:lpstr>
      <vt:lpstr>New_Template5</vt:lpstr>
      <vt:lpstr>The Earth’s Resources</vt:lpstr>
      <vt:lpstr>What we’ll cover</vt:lpstr>
      <vt:lpstr>PowerPoint Presentation</vt:lpstr>
      <vt:lpstr>Titanium </vt:lpstr>
      <vt:lpstr>Titanium metal uses</vt:lpstr>
      <vt:lpstr>Titanium Dioxide end uses</vt:lpstr>
      <vt:lpstr>Production Volumes</vt:lpstr>
      <vt:lpstr>Titanium Ores</vt:lpstr>
      <vt:lpstr>Mineral Properties</vt:lpstr>
      <vt:lpstr>Titanium Ore Deposits</vt:lpstr>
      <vt:lpstr>Ilmenite open cast mining, Norway</vt:lpstr>
      <vt:lpstr>Ore Processing For Feedstock</vt:lpstr>
      <vt:lpstr>The Chloride process for Titanium Metal and  TiO2 from Rutile.  First you have to tickle it</vt:lpstr>
      <vt:lpstr>Chloride process production plant</vt:lpstr>
      <vt:lpstr>TiO2 from Ilmenite or Rutile using the Sulphate Process</vt:lpstr>
      <vt:lpstr>Sulphate  process wastes</vt:lpstr>
      <vt:lpstr>PowerPoint Presentation</vt:lpstr>
      <vt:lpstr>Chloride Process Pro’s and Con’s (vs Sulphate)</vt:lpstr>
      <vt:lpstr>Titanium metal manufacture</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Caroline</dc:creator>
  <cp:lastModifiedBy>Caroline Searing</cp:lastModifiedBy>
  <cp:revision>1</cp:revision>
  <dcterms:modified xsi:type="dcterms:W3CDTF">2026-10-02T12:48:10Z</dcterms:modified>
</cp:coreProperties>
</file>